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 id="2147484142" r:id="rId5"/>
    <p:sldMasterId id="2147484051" r:id="rId6"/>
    <p:sldMasterId id="2147484081" r:id="rId7"/>
    <p:sldMasterId id="2147484110" r:id="rId8"/>
    <p:sldMasterId id="2147484170" r:id="rId9"/>
    <p:sldMasterId id="2147483723" r:id="rId10"/>
  </p:sldMasterIdLst>
  <p:notesMasterIdLst>
    <p:notesMasterId r:id="rId35"/>
  </p:notesMasterIdLst>
  <p:handoutMasterIdLst>
    <p:handoutMasterId r:id="rId36"/>
  </p:handoutMasterIdLst>
  <p:sldIdLst>
    <p:sldId id="264" r:id="rId11"/>
    <p:sldId id="342" r:id="rId12"/>
    <p:sldId id="343" r:id="rId13"/>
    <p:sldId id="7000" r:id="rId14"/>
    <p:sldId id="6996" r:id="rId15"/>
    <p:sldId id="2168" r:id="rId16"/>
    <p:sldId id="750" r:id="rId17"/>
    <p:sldId id="279" r:id="rId18"/>
    <p:sldId id="352" r:id="rId19"/>
    <p:sldId id="355" r:id="rId20"/>
    <p:sldId id="6994" r:id="rId21"/>
    <p:sldId id="729" r:id="rId22"/>
    <p:sldId id="752" r:id="rId23"/>
    <p:sldId id="287" r:id="rId24"/>
    <p:sldId id="296" r:id="rId25"/>
    <p:sldId id="297" r:id="rId26"/>
    <p:sldId id="298" r:id="rId27"/>
    <p:sldId id="299" r:id="rId28"/>
    <p:sldId id="300" r:id="rId29"/>
    <p:sldId id="7002" r:id="rId30"/>
    <p:sldId id="749" r:id="rId31"/>
    <p:sldId id="7001" r:id="rId32"/>
    <p:sldId id="294" r:id="rId33"/>
    <p:sldId id="75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A03A"/>
    <a:srgbClr val="4D4D4D"/>
    <a:srgbClr val="FFFFFF"/>
    <a:srgbClr val="E4E4E4"/>
    <a:srgbClr val="DEDEDE"/>
    <a:srgbClr val="A29A92"/>
    <a:srgbClr val="00863D"/>
    <a:srgbClr val="00B050"/>
    <a:srgbClr val="C8C8C8"/>
    <a:srgbClr val="FF6600"/>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504E69-5593-4150-91F8-BCB25FEA3435}" v="3" dt="2024-01-25T23:37:33.328"/>
    <p1510:client id="{94D719D7-A7BF-4D27-B98B-BC476E0B482D}" v="8" dt="2024-01-24T20:58:28.269"/>
    <p1510:client id="{AA5F8AA2-A78A-4631-A500-1E449F5316BD}" v="1" dt="2024-01-24T20:47:33.993"/>
    <p1510:client id="{F020BDCF-D3DE-4C00-B689-3FB601DB2A90}" v="4" dt="2024-01-25T23:38:42.3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yne, Jennifer J CIV USARMY CESPK (USA)" userId="S::jennifer.j.payne@usace.army.mil::4e3b7530-ad2e-4f17-b4a6-78942a7bc9a1" providerId="AD" clId="Web-{6F504E69-5593-4150-91F8-BCB25FEA3435}"/>
    <pc:docChg chg="modSld">
      <pc:chgData name="Payne, Jennifer J CIV USARMY CESPK (USA)" userId="S::jennifer.j.payne@usace.army.mil::4e3b7530-ad2e-4f17-b4a6-78942a7bc9a1" providerId="AD" clId="Web-{6F504E69-5593-4150-91F8-BCB25FEA3435}" dt="2024-01-25T23:37:29" v="1" actId="20577"/>
      <pc:docMkLst>
        <pc:docMk/>
      </pc:docMkLst>
      <pc:sldChg chg="modSp">
        <pc:chgData name="Payne, Jennifer J CIV USARMY CESPK (USA)" userId="S::jennifer.j.payne@usace.army.mil::4e3b7530-ad2e-4f17-b4a6-78942a7bc9a1" providerId="AD" clId="Web-{6F504E69-5593-4150-91F8-BCB25FEA3435}" dt="2024-01-25T23:37:29" v="1" actId="20577"/>
        <pc:sldMkLst>
          <pc:docMk/>
          <pc:sldMk cId="1058354646" sldId="2168"/>
        </pc:sldMkLst>
        <pc:spChg chg="mod">
          <ac:chgData name="Payne, Jennifer J CIV USARMY CESPK (USA)" userId="S::jennifer.j.payne@usace.army.mil::4e3b7530-ad2e-4f17-b4a6-78942a7bc9a1" providerId="AD" clId="Web-{6F504E69-5593-4150-91F8-BCB25FEA3435}" dt="2024-01-25T23:37:29" v="1" actId="20577"/>
          <ac:spMkLst>
            <pc:docMk/>
            <pc:sldMk cId="1058354646" sldId="2168"/>
            <ac:spMk id="104" creationId="{00000000-0000-0000-0000-000000000000}"/>
          </ac:spMkLst>
        </pc:spChg>
      </pc:sldChg>
    </pc:docChg>
  </pc:docChgLst>
  <pc:docChgLst>
    <pc:chgData name="Payne, Jennifer J CIV USARMY CESPK (USA)" userId="S::jennifer.j.payne@usace.army.mil::4e3b7530-ad2e-4f17-b4a6-78942a7bc9a1" providerId="AD" clId="Web-{F020BDCF-D3DE-4C00-B689-3FB601DB2A90}"/>
    <pc:docChg chg="addSld delSld">
      <pc:chgData name="Payne, Jennifer J CIV USARMY CESPK (USA)" userId="S::jennifer.j.payne@usace.army.mil::4e3b7530-ad2e-4f17-b4a6-78942a7bc9a1" providerId="AD" clId="Web-{F020BDCF-D3DE-4C00-B689-3FB601DB2A90}" dt="2024-01-25T23:38:42.361" v="3"/>
      <pc:docMkLst>
        <pc:docMk/>
      </pc:docMkLst>
      <pc:sldChg chg="del">
        <pc:chgData name="Payne, Jennifer J CIV USARMY CESPK (USA)" userId="S::jennifer.j.payne@usace.army.mil::4e3b7530-ad2e-4f17-b4a6-78942a7bc9a1" providerId="AD" clId="Web-{F020BDCF-D3DE-4C00-B689-3FB601DB2A90}" dt="2024-01-25T23:38:40.892" v="2"/>
        <pc:sldMkLst>
          <pc:docMk/>
          <pc:sldMk cId="664332648" sldId="6997"/>
        </pc:sldMkLst>
      </pc:sldChg>
      <pc:sldChg chg="del">
        <pc:chgData name="Payne, Jennifer J CIV USARMY CESPK (USA)" userId="S::jennifer.j.payne@usace.army.mil::4e3b7530-ad2e-4f17-b4a6-78942a7bc9a1" providerId="AD" clId="Web-{F020BDCF-D3DE-4C00-B689-3FB601DB2A90}" dt="2024-01-25T23:38:42.361" v="3"/>
        <pc:sldMkLst>
          <pc:docMk/>
          <pc:sldMk cId="267617689" sldId="6998"/>
        </pc:sldMkLst>
      </pc:sldChg>
      <pc:sldChg chg="add">
        <pc:chgData name="Payne, Jennifer J CIV USARMY CESPK (USA)" userId="S::jennifer.j.payne@usace.army.mil::4e3b7530-ad2e-4f17-b4a6-78942a7bc9a1" providerId="AD" clId="Web-{F020BDCF-D3DE-4C00-B689-3FB601DB2A90}" dt="2024-01-25T23:38:33.657" v="0"/>
        <pc:sldMkLst>
          <pc:docMk/>
          <pc:sldMk cId="4063460263" sldId="6999"/>
        </pc:sldMkLst>
      </pc:sldChg>
      <pc:sldChg chg="add">
        <pc:chgData name="Payne, Jennifer J CIV USARMY CESPK (USA)" userId="S::jennifer.j.payne@usace.army.mil::4e3b7530-ad2e-4f17-b4a6-78942a7bc9a1" providerId="AD" clId="Web-{F020BDCF-D3DE-4C00-B689-3FB601DB2A90}" dt="2024-01-25T23:38:34.126" v="1"/>
        <pc:sldMkLst>
          <pc:docMk/>
          <pc:sldMk cId="123023029" sldId="70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3/1/2024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2/29/2024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98363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22</a:t>
            </a:fld>
            <a:endParaRPr lang="en-US" dirty="0"/>
          </a:p>
        </p:txBody>
      </p:sp>
    </p:spTree>
    <p:extLst>
      <p:ext uri="{BB962C8B-B14F-4D97-AF65-F5344CB8AC3E}">
        <p14:creationId xmlns:p14="http://schemas.microsoft.com/office/powerpoint/2010/main" val="393986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24</a:t>
            </a:fld>
            <a:endParaRPr lang="en-US" dirty="0"/>
          </a:p>
        </p:txBody>
      </p:sp>
    </p:spTree>
    <p:extLst>
      <p:ext uri="{BB962C8B-B14F-4D97-AF65-F5344CB8AC3E}">
        <p14:creationId xmlns:p14="http://schemas.microsoft.com/office/powerpoint/2010/main" val="3924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3</a:t>
            </a:fld>
            <a:endParaRPr lang="en-US"/>
          </a:p>
        </p:txBody>
      </p:sp>
    </p:spTree>
    <p:extLst>
      <p:ext uri="{BB962C8B-B14F-4D97-AF65-F5344CB8AC3E}">
        <p14:creationId xmlns:p14="http://schemas.microsoft.com/office/powerpoint/2010/main" val="353650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853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87303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612235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3A86D8-1D95-4DFF-A26B-8F86AC3AC58E}" type="slidenum">
              <a:rPr lang="en-US" smtClean="0"/>
              <a:t>10</a:t>
            </a:fld>
            <a:endParaRPr lang="en-US"/>
          </a:p>
        </p:txBody>
      </p:sp>
    </p:spTree>
    <p:extLst>
      <p:ext uri="{BB962C8B-B14F-4D97-AF65-F5344CB8AC3E}">
        <p14:creationId xmlns:p14="http://schemas.microsoft.com/office/powerpoint/2010/main" val="4251730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FY24: Stockton ELB and CLC award</a:t>
            </a:r>
          </a:p>
          <a:p>
            <a:r>
              <a:rPr lang="en-US"/>
              <a:t>FY25: Fremont CBOC award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3A86D8-1D95-4DFF-A26B-8F86AC3AC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270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12</a:t>
            </a:fld>
            <a:endParaRPr lang="en-US" dirty="0"/>
          </a:p>
        </p:txBody>
      </p:sp>
    </p:spTree>
    <p:extLst>
      <p:ext uri="{BB962C8B-B14F-4D97-AF65-F5344CB8AC3E}">
        <p14:creationId xmlns:p14="http://schemas.microsoft.com/office/powerpoint/2010/main" val="352623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21</a:t>
            </a:fld>
            <a:endParaRPr lang="en-US" dirty="0"/>
          </a:p>
        </p:txBody>
      </p:sp>
    </p:spTree>
    <p:extLst>
      <p:ext uri="{BB962C8B-B14F-4D97-AF65-F5344CB8AC3E}">
        <p14:creationId xmlns:p14="http://schemas.microsoft.com/office/powerpoint/2010/main" val="46364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971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501760378"/>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097512708"/>
      </p:ext>
    </p:extLst>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5" name="Date Placeholder 6"/>
          <p:cNvSpPr>
            <a:spLocks noGrp="1"/>
          </p:cNvSpPr>
          <p:nvPr>
            <p:ph type="dt" sz="half" idx="2"/>
          </p:nvPr>
        </p:nvSpPr>
        <p:spPr>
          <a:xfrm>
            <a:off x="9182100" y="6648676"/>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C2E1AF8D-1629-4E7E-8FE8-8B129B5C4A14}" type="datetime1">
              <a:rPr lang="en-US" smtClean="0"/>
              <a:t>2/29/2024</a:t>
            </a:fld>
            <a:endParaRPr lang="en-US"/>
          </a:p>
        </p:txBody>
      </p:sp>
      <p:sp>
        <p:nvSpPr>
          <p:cNvPr id="6" name="TextBox 5"/>
          <p:cNvSpPr txBox="1"/>
          <p:nvPr userDrawn="1"/>
        </p:nvSpPr>
        <p:spPr>
          <a:xfrm>
            <a:off x="0" y="6632394"/>
            <a:ext cx="121883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bg1">
                    <a:lumMod val="75000"/>
                  </a:schemeClr>
                </a:solidFill>
              </a:rPr>
              <a:t>CUI</a:t>
            </a:r>
          </a:p>
        </p:txBody>
      </p:sp>
      <p:sp>
        <p:nvSpPr>
          <p:cNvPr id="7" name="TextBox 6"/>
          <p:cNvSpPr txBox="1"/>
          <p:nvPr userDrawn="1"/>
        </p:nvSpPr>
        <p:spPr>
          <a:xfrm>
            <a:off x="-1" y="35512"/>
            <a:ext cx="121883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bg1">
                    <a:lumMod val="75000"/>
                  </a:schemeClr>
                </a:solidFill>
              </a:rPr>
              <a:t>CUI</a:t>
            </a:r>
          </a:p>
        </p:txBody>
      </p:sp>
    </p:spTree>
    <p:extLst>
      <p:ext uri="{BB962C8B-B14F-4D97-AF65-F5344CB8AC3E}">
        <p14:creationId xmlns:p14="http://schemas.microsoft.com/office/powerpoint/2010/main" val="39677992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a:t>Click to edit Master title style</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39171031-6B55-40D8-AACE-994090B4E97B}" type="datetime1">
              <a:rPr lang="en-US" smtClean="0"/>
              <a:t>2/29/2024</a:t>
            </a:fld>
            <a:endParaRPr lang="en-US"/>
          </a:p>
        </p:txBody>
      </p:sp>
    </p:spTree>
    <p:extLst>
      <p:ext uri="{BB962C8B-B14F-4D97-AF65-F5344CB8AC3E}">
        <p14:creationId xmlns:p14="http://schemas.microsoft.com/office/powerpoint/2010/main" val="14896994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1_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9668441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1_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9904216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870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68909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34731682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433027956"/>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401107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80287266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38400431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9747936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1850718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643622679"/>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113828859"/>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47343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77931852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09019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069610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0394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73658870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88037867"/>
      </p:ext>
    </p:extLst>
  </p:cSld>
  <p:clrMapOvr>
    <a:masterClrMapping/>
  </p:clrMapOvr>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3" name="Date Placeholder 2">
            <a:extLst>
              <a:ext uri="{FF2B5EF4-FFF2-40B4-BE49-F238E27FC236}">
                <a16:creationId xmlns:a16="http://schemas.microsoft.com/office/drawing/2014/main" id="{A3619AFA-4A38-490D-A5F0-BADCBB95D733}"/>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64AB4267-87B5-4161-84B6-F192661295C3}"/>
              </a:ext>
            </a:extLst>
          </p:cNvPr>
          <p:cNvSpPr>
            <a:spLocks noGrp="1"/>
          </p:cNvSpPr>
          <p:nvPr>
            <p:ph type="ftr" sz="quarter" idx="14"/>
          </p:nvPr>
        </p:nvSpPr>
        <p:spPr/>
        <p:txBody>
          <a:bodyPr/>
          <a:lstStyle/>
          <a:p>
            <a:endParaRPr lang="en-US"/>
          </a:p>
        </p:txBody>
      </p:sp>
      <p:sp>
        <p:nvSpPr>
          <p:cNvPr id="6" name="Title 5">
            <a:extLst>
              <a:ext uri="{FF2B5EF4-FFF2-40B4-BE49-F238E27FC236}">
                <a16:creationId xmlns:a16="http://schemas.microsoft.com/office/drawing/2014/main" id="{1FDFC77C-D990-FC23-7F32-24231C7AF0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510689-FF1B-863B-E08A-0D6B1DD615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4316" y="10952"/>
            <a:ext cx="10286134" cy="6847048"/>
          </a:xfrm>
          <a:prstGeom prst="rect">
            <a:avLst/>
          </a:prstGeom>
        </p:spPr>
      </p:pic>
    </p:spTree>
    <p:extLst>
      <p:ext uri="{BB962C8B-B14F-4D97-AF65-F5344CB8AC3E}">
        <p14:creationId xmlns:p14="http://schemas.microsoft.com/office/powerpoint/2010/main" val="398110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241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43343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126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99331949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830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Tree>
    <p:extLst>
      <p:ext uri="{BB962C8B-B14F-4D97-AF65-F5344CB8AC3E}">
        <p14:creationId xmlns:p14="http://schemas.microsoft.com/office/powerpoint/2010/main" val="92656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Tree>
    <p:extLst>
      <p:ext uri="{BB962C8B-B14F-4D97-AF65-F5344CB8AC3E}">
        <p14:creationId xmlns:p14="http://schemas.microsoft.com/office/powerpoint/2010/main" val="152940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62901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9" name="Picture 8" descr="A picture containing qr code&#10;&#10;Description automatically generated">
            <a:extLst>
              <a:ext uri="{FF2B5EF4-FFF2-40B4-BE49-F238E27FC236}">
                <a16:creationId xmlns:a16="http://schemas.microsoft.com/office/drawing/2014/main" id="{F19DC294-0548-CE63-53E3-374F622FDE3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1852394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pic>
        <p:nvPicPr>
          <p:cNvPr id="8" name="Picture 7" descr="A picture containing qr code&#10;&#10;Description automatically generated">
            <a:extLst>
              <a:ext uri="{FF2B5EF4-FFF2-40B4-BE49-F238E27FC236}">
                <a16:creationId xmlns:a16="http://schemas.microsoft.com/office/drawing/2014/main" id="{37CBB68B-5987-1542-9456-0C8393054A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3780271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9" name="Picture 8" descr="A picture containing qr code&#10;&#10;Description automatically generated">
            <a:extLst>
              <a:ext uri="{FF2B5EF4-FFF2-40B4-BE49-F238E27FC236}">
                <a16:creationId xmlns:a16="http://schemas.microsoft.com/office/drawing/2014/main" id="{49027FE9-DF76-A366-14FC-736386D876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465720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qr code&#10;&#10;Description automatically generated">
            <a:extLst>
              <a:ext uri="{FF2B5EF4-FFF2-40B4-BE49-F238E27FC236}">
                <a16:creationId xmlns:a16="http://schemas.microsoft.com/office/drawing/2014/main" id="{458DA625-EF8B-E990-1339-6746F7333B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3727407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11" name="Picture 10" descr="A picture containing qr code&#10;&#10;Description automatically generated">
            <a:extLst>
              <a:ext uri="{FF2B5EF4-FFF2-40B4-BE49-F238E27FC236}">
                <a16:creationId xmlns:a16="http://schemas.microsoft.com/office/drawing/2014/main" id="{0FF994A6-6CD4-F061-865F-0BE1B2DC71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2443135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7" name="Picture 6" descr="A picture containing qr code&#10;&#10;Description automatically generated">
            <a:extLst>
              <a:ext uri="{FF2B5EF4-FFF2-40B4-BE49-F238E27FC236}">
                <a16:creationId xmlns:a16="http://schemas.microsoft.com/office/drawing/2014/main" id="{A0EF6266-CAB0-234B-74B3-9336C7191E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3799942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picture containing qr code&#10;&#10;Description automatically generated">
            <a:extLst>
              <a:ext uri="{FF2B5EF4-FFF2-40B4-BE49-F238E27FC236}">
                <a16:creationId xmlns:a16="http://schemas.microsoft.com/office/drawing/2014/main" id="{16700A2A-C54C-9A5B-B556-0335EECFCAA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3422949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Box 10">
            <a:extLst>
              <a:ext uri="{FF2B5EF4-FFF2-40B4-BE49-F238E27FC236}">
                <a16:creationId xmlns:a16="http://schemas.microsoft.com/office/drawing/2014/main" id="{A172B2F0-1CFC-6261-58CB-51183A19F792}"/>
              </a:ext>
            </a:extLst>
          </p:cNvPr>
          <p:cNvSpPr txBox="1"/>
          <p:nvPr userDrawn="1"/>
        </p:nvSpPr>
        <p:spPr>
          <a:xfrm rot="18120796">
            <a:off x="8586600" y="1632767"/>
            <a:ext cx="1735138" cy="1200329"/>
          </a:xfrm>
          <a:prstGeom prst="rect">
            <a:avLst/>
          </a:prstGeom>
          <a:noFill/>
        </p:spPr>
        <p:txBody>
          <a:bodyPr wrap="square">
            <a:spAutoFit/>
          </a:bodyPr>
          <a:lstStyle/>
          <a:p>
            <a:r>
              <a:rPr lang="en-US" sz="3600">
                <a:solidFill>
                  <a:srgbClr val="FFFFFF"/>
                </a:solidFill>
                <a:highlight>
                  <a:srgbClr val="4D4D4D"/>
                </a:highlight>
              </a:rPr>
              <a:t>Sample photo</a:t>
            </a:r>
          </a:p>
        </p:txBody>
      </p:sp>
      <p:pic>
        <p:nvPicPr>
          <p:cNvPr id="10" name="Picture 9" descr="A picture containing qr code&#10;&#10;Description automatically generated">
            <a:extLst>
              <a:ext uri="{FF2B5EF4-FFF2-40B4-BE49-F238E27FC236}">
                <a16:creationId xmlns:a16="http://schemas.microsoft.com/office/drawing/2014/main" id="{81E3EAE4-B734-E169-40B8-E947B97E3E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Tree>
    <p:extLst>
      <p:ext uri="{BB962C8B-B14F-4D97-AF65-F5344CB8AC3E}">
        <p14:creationId xmlns:p14="http://schemas.microsoft.com/office/powerpoint/2010/main" val="2697382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C718C8BC-3817-BA43-A697-C0F8A79E64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7083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5209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995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942C9F60-E948-0B16-240A-DCBC52D49E5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2625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210396694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17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6264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55615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4981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97790407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69322727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516359702"/>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81979367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with Caption">
    <p:bg>
      <p:bgPr>
        <a:gradFill flip="none" rotWithShape="1">
          <a:gsLst>
            <a:gs pos="75000">
              <a:schemeClr val="tx2"/>
            </a:gs>
            <a:gs pos="85000">
              <a:schemeClr val="tx2">
                <a:alpha val="35000"/>
              </a:schemeClr>
            </a:gs>
            <a:gs pos="95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392458453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AD23EB7-47BD-A421-AD32-BA7882ED264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53843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61439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0"/>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7B0D9059-3C9E-5AFD-2A32-2874C4FC4C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6159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FBBAD3CE-397E-AB37-EDAD-8632BE0AA2D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BE1E501C-5AFD-BA9E-01BC-6D3F0A876CDA}"/>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7" name="Footer Placeholder 6">
            <a:extLst>
              <a:ext uri="{FF2B5EF4-FFF2-40B4-BE49-F238E27FC236}">
                <a16:creationId xmlns:a16="http://schemas.microsoft.com/office/drawing/2014/main" id="{BD51F885-1610-859A-C99A-21311C9FAB15}"/>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5624966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lumMod val="20000"/>
            <a:lumOff val="80000"/>
          </a:schemeClr>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5559FF84-4EB7-248C-A9A3-21393A68E553}"/>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lumMod val="50000"/>
                    <a:lumOff val="50000"/>
                  </a:schemeClr>
                </a:solidFill>
              </a:rPr>
              <a:pPr algn="r">
                <a:spcBef>
                  <a:spcPct val="50000"/>
                </a:spcBef>
                <a:defRPr/>
              </a:pPr>
              <a:t>‹#›</a:t>
            </a:fld>
            <a:endParaRPr lang="en-US" sz="1100" b="0" baseline="0">
              <a:solidFill>
                <a:schemeClr val="tx1">
                  <a:lumMod val="50000"/>
                  <a:lumOff val="50000"/>
                </a:schemeClr>
              </a:solidFill>
            </a:endParaRPr>
          </a:p>
        </p:txBody>
      </p:sp>
      <p:sp>
        <p:nvSpPr>
          <p:cNvPr id="4" name="Date Placeholder 3">
            <a:extLst>
              <a:ext uri="{FF2B5EF4-FFF2-40B4-BE49-F238E27FC236}">
                <a16:creationId xmlns:a16="http://schemas.microsoft.com/office/drawing/2014/main" id="{92A3D6AC-9998-6147-A3AF-01786A8BC7B5}"/>
              </a:ext>
            </a:extLst>
          </p:cNvPr>
          <p:cNvSpPr>
            <a:spLocks noGrp="1"/>
          </p:cNvSpPr>
          <p:nvPr>
            <p:ph type="dt" sz="half" idx="10"/>
          </p:nvPr>
        </p:nvSpPr>
        <p:spPr/>
        <p:txBody>
          <a:bodyPr/>
          <a:lstStyle>
            <a:lvl1pPr>
              <a:defRPr>
                <a:solidFill>
                  <a:schemeClr val="tx1">
                    <a:lumMod val="50000"/>
                    <a:lumOff val="50000"/>
                  </a:schemeClr>
                </a:solidFill>
              </a:defRPr>
            </a:lvl1pPr>
          </a:lstStyle>
          <a:p>
            <a:endParaRPr lang="en-US"/>
          </a:p>
        </p:txBody>
      </p:sp>
      <p:sp>
        <p:nvSpPr>
          <p:cNvPr id="5" name="Footer Placeholder 4">
            <a:extLst>
              <a:ext uri="{FF2B5EF4-FFF2-40B4-BE49-F238E27FC236}">
                <a16:creationId xmlns:a16="http://schemas.microsoft.com/office/drawing/2014/main" id="{9E61DC4E-D996-A484-FCFC-B8F377D377A1}"/>
              </a:ext>
            </a:extLst>
          </p:cNvPr>
          <p:cNvSpPr>
            <a:spLocks noGrp="1"/>
          </p:cNvSpPr>
          <p:nvPr>
            <p:ph type="ftr" sz="quarter" idx="11"/>
          </p:nvPr>
        </p:nvSpPr>
        <p:spPr/>
        <p:txBody>
          <a:bodyPr/>
          <a:lstStyle>
            <a:lvl1pPr>
              <a:defRPr>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7373409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B1EDEA3-517F-FC35-5A19-094E3BE709A0}"/>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2"/>
                </a:solidFill>
              </a:rPr>
              <a:pPr algn="r">
                <a:spcBef>
                  <a:spcPct val="50000"/>
                </a:spcBef>
                <a:defRPr/>
              </a:pPr>
              <a:t>‹#›</a:t>
            </a:fld>
            <a:endParaRPr lang="en-US" sz="1100" b="0" baseline="0">
              <a:solidFill>
                <a:schemeClr val="tx2"/>
              </a:solidFill>
            </a:endParaRPr>
          </a:p>
        </p:txBody>
      </p:sp>
      <p:sp>
        <p:nvSpPr>
          <p:cNvPr id="4" name="Date Placeholder 3">
            <a:extLst>
              <a:ext uri="{FF2B5EF4-FFF2-40B4-BE49-F238E27FC236}">
                <a16:creationId xmlns:a16="http://schemas.microsoft.com/office/drawing/2014/main" id="{B429D516-C317-CDC1-DADB-0B020CDC0237}"/>
              </a:ext>
            </a:extLst>
          </p:cNvPr>
          <p:cNvSpPr>
            <a:spLocks noGrp="1"/>
          </p:cNvSpPr>
          <p:nvPr>
            <p:ph type="dt" sz="half" idx="10"/>
          </p:nvPr>
        </p:nvSpPr>
        <p:spPr/>
        <p:txBody>
          <a:bodyPr/>
          <a:lstStyle>
            <a:lvl1pPr>
              <a:defRPr>
                <a:solidFill>
                  <a:schemeClr val="tx2"/>
                </a:solidFill>
              </a:defRPr>
            </a:lvl1pPr>
          </a:lstStyle>
          <a:p>
            <a:endParaRPr lang="en-US"/>
          </a:p>
        </p:txBody>
      </p:sp>
      <p:sp>
        <p:nvSpPr>
          <p:cNvPr id="5" name="Footer Placeholder 4">
            <a:extLst>
              <a:ext uri="{FF2B5EF4-FFF2-40B4-BE49-F238E27FC236}">
                <a16:creationId xmlns:a16="http://schemas.microsoft.com/office/drawing/2014/main" id="{CCEEA777-D26F-FC0E-BCB6-7D77B101103A}"/>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TextBox 2">
            <a:extLst>
              <a:ext uri="{FF2B5EF4-FFF2-40B4-BE49-F238E27FC236}">
                <a16:creationId xmlns:a16="http://schemas.microsoft.com/office/drawing/2014/main" id="{4C0B9CFD-5698-6B5F-735A-1BF11BE4D539}"/>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855C91A8-15EA-AB6D-8380-AC9CC23E1B8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4976461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Background no graphics">
    <p:bg>
      <p:bgPr>
        <a:gradFill flip="none" rotWithShape="1">
          <a:gsLst>
            <a:gs pos="85000">
              <a:schemeClr val="tx2"/>
            </a:gs>
            <a:gs pos="90000">
              <a:schemeClr val="tx2">
                <a:alpha val="4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BFA849C-531C-7595-39B1-5EC87690F476}"/>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solidFill>
                  <a:schemeClr val="tx1"/>
                </a:solidFill>
              </a:rPr>
              <a:pPr algn="r">
                <a:spcBef>
                  <a:spcPct val="50000"/>
                </a:spcBef>
                <a:defRPr/>
              </a:pPr>
              <a:t>‹#›</a:t>
            </a:fld>
            <a:endParaRPr lang="en-US" sz="1100" b="0" baseline="0">
              <a:solidFill>
                <a:schemeClr val="tx1"/>
              </a:solidFill>
            </a:endParaRPr>
          </a:p>
        </p:txBody>
      </p:sp>
      <p:sp>
        <p:nvSpPr>
          <p:cNvPr id="4" name="Date Placeholder 3">
            <a:extLst>
              <a:ext uri="{FF2B5EF4-FFF2-40B4-BE49-F238E27FC236}">
                <a16:creationId xmlns:a16="http://schemas.microsoft.com/office/drawing/2014/main" id="{85935D2E-75B7-4B2F-83E6-4B2460140D3F}"/>
              </a:ext>
            </a:extLst>
          </p:cNvPr>
          <p:cNvSpPr>
            <a:spLocks noGrp="1"/>
          </p:cNvSpPr>
          <p:nvPr>
            <p:ph type="dt" sz="half" idx="10"/>
          </p:nvPr>
        </p:nvSpPr>
        <p:spPr/>
        <p:txBody>
          <a:bodyPr/>
          <a:lstStyle>
            <a:lvl1pPr>
              <a:defRPr>
                <a:solidFill>
                  <a:schemeClr val="bg2">
                    <a:lumMod val="50000"/>
                  </a:schemeClr>
                </a:solidFill>
              </a:defRPr>
            </a:lvl1pPr>
          </a:lstStyle>
          <a:p>
            <a:endParaRPr lang="en-US"/>
          </a:p>
        </p:txBody>
      </p:sp>
      <p:sp>
        <p:nvSpPr>
          <p:cNvPr id="5" name="Footer Placeholder 4">
            <a:extLst>
              <a:ext uri="{FF2B5EF4-FFF2-40B4-BE49-F238E27FC236}">
                <a16:creationId xmlns:a16="http://schemas.microsoft.com/office/drawing/2014/main" id="{C5AC37A7-6517-1C05-89FB-ACDA8ECF89DF}"/>
              </a:ext>
            </a:extLst>
          </p:cNvPr>
          <p:cNvSpPr>
            <a:spLocks noGrp="1"/>
          </p:cNvSpPr>
          <p:nvPr>
            <p:ph type="ftr" sz="quarter" idx="11"/>
          </p:nvPr>
        </p:nvSpPr>
        <p:spPr/>
        <p:txBody>
          <a:bodyPr/>
          <a:lstStyle>
            <a:lvl1pPr>
              <a:defRPr>
                <a:solidFill>
                  <a:schemeClr val="bg2">
                    <a:lumMod val="50000"/>
                  </a:schemeClr>
                </a:solidFill>
              </a:defRPr>
            </a:lvl1pPr>
          </a:lstStyle>
          <a:p>
            <a:endParaRPr lang="en-US"/>
          </a:p>
        </p:txBody>
      </p:sp>
      <p:sp>
        <p:nvSpPr>
          <p:cNvPr id="3" name="TextBox 2">
            <a:extLst>
              <a:ext uri="{FF2B5EF4-FFF2-40B4-BE49-F238E27FC236}">
                <a16:creationId xmlns:a16="http://schemas.microsoft.com/office/drawing/2014/main" id="{2D8EE637-DB9A-8E17-0302-5E0AF9BAFB59}"/>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6" name="TextBox 5">
            <a:extLst>
              <a:ext uri="{FF2B5EF4-FFF2-40B4-BE49-F238E27FC236}">
                <a16:creationId xmlns:a16="http://schemas.microsoft.com/office/drawing/2014/main" id="{0A3286E5-5F04-1008-EF15-706BA38A25C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019795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843223-5086-843F-D346-CCDD12959DF3}"/>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b"/>
          <a:lstStyle>
            <a:lvl1pPr>
              <a:defRPr sz="3200" b="0" baseline="0">
                <a:solidFill>
                  <a:schemeClr val="accent3"/>
                </a:solidFill>
              </a:defRPr>
            </a:lvl1pPr>
          </a:lstStyle>
          <a:p>
            <a:pPr lvl="0"/>
            <a:r>
              <a:rPr lang="en-US"/>
              <a:t>Click to edit Master title style</a:t>
            </a:r>
          </a:p>
        </p:txBody>
      </p:sp>
      <p:sp>
        <p:nvSpPr>
          <p:cNvPr id="6" name="Text Placeholder 5"/>
          <p:cNvSpPr>
            <a:spLocks noGrp="1"/>
          </p:cNvSpPr>
          <p:nvPr>
            <p:ph type="body" sz="quarter" idx="12"/>
          </p:nvPr>
        </p:nvSpPr>
        <p:spPr>
          <a:xfrm>
            <a:off x="266700" y="3687764"/>
            <a:ext cx="8496300" cy="854075"/>
          </a:xfrm>
          <a:ln>
            <a:solidFill>
              <a:schemeClr val="accent3"/>
            </a:solidFill>
          </a:ln>
        </p:spPr>
        <p:txBody>
          <a:bodyPr anchor="ctr"/>
          <a:lstStyle>
            <a:lvl1pPr marL="0" indent="0">
              <a:defRPr>
                <a:solidFill>
                  <a:schemeClr val="tx2"/>
                </a:solidFill>
              </a:defRPr>
            </a:lvl1pPr>
          </a:lstStyle>
          <a:p>
            <a:pPr lvl="0"/>
            <a:r>
              <a:rPr lang="en-US"/>
              <a:t>Click to edit Master text styles</a:t>
            </a:r>
          </a:p>
        </p:txBody>
      </p:sp>
      <p:sp>
        <p:nvSpPr>
          <p:cNvPr id="2" name="Date Placeholder 1">
            <a:extLst>
              <a:ext uri="{FF2B5EF4-FFF2-40B4-BE49-F238E27FC236}">
                <a16:creationId xmlns:a16="http://schemas.microsoft.com/office/drawing/2014/main" id="{98D00C84-D329-4DD4-96D7-92CD4C330181}"/>
              </a:ext>
            </a:extLst>
          </p:cNvPr>
          <p:cNvSpPr>
            <a:spLocks noGrp="1"/>
          </p:cNvSpPr>
          <p:nvPr>
            <p:ph type="dt" sz="half" idx="13"/>
          </p:nvPr>
        </p:nvSpPr>
        <p:spPr>
          <a:xfrm>
            <a:off x="8763000" y="3697289"/>
            <a:ext cx="3161228" cy="844550"/>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71C01142-E0C8-B2A1-CF08-DDC0741713EA}"/>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5" name="Picture 4" descr="A picture containing qr code&#10;&#10;Description automatically generated">
            <a:extLst>
              <a:ext uri="{FF2B5EF4-FFF2-40B4-BE49-F238E27FC236}">
                <a16:creationId xmlns:a16="http://schemas.microsoft.com/office/drawing/2014/main" id="{19A50765-8C5A-555B-6AC5-4EF963C0F5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
        <p:nvSpPr>
          <p:cNvPr id="8" name="TextBox 7">
            <a:extLst>
              <a:ext uri="{FF2B5EF4-FFF2-40B4-BE49-F238E27FC236}">
                <a16:creationId xmlns:a16="http://schemas.microsoft.com/office/drawing/2014/main" id="{5EDD64B1-E235-4B03-5F44-EDB8C23E44A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Box 8">
            <a:extLst>
              <a:ext uri="{FF2B5EF4-FFF2-40B4-BE49-F238E27FC236}">
                <a16:creationId xmlns:a16="http://schemas.microsoft.com/office/drawing/2014/main" id="{520FEC60-87CF-84A0-F116-BE589B628A6F}"/>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772206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 no Sub-Hea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60E5-FB16-921B-9978-59B24F56F9F5}"/>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Placeholder 1"/>
          <p:cNvSpPr>
            <a:spLocks noGrp="1"/>
          </p:cNvSpPr>
          <p:nvPr>
            <p:ph type="title"/>
          </p:nvPr>
        </p:nvSpPr>
        <p:spPr bwMode="auto">
          <a:xfrm>
            <a:off x="266700" y="2286001"/>
            <a:ext cx="11658600" cy="1285874"/>
          </a:xfrm>
          <a:prstGeom prst="rect">
            <a:avLst/>
          </a:prstGeom>
          <a:noFill/>
          <a:ln w="9525">
            <a:solidFill>
              <a:schemeClr val="accent3"/>
            </a:solidFill>
            <a:miter lim="800000"/>
            <a:headEnd/>
            <a:tailEnd/>
          </a:ln>
        </p:spPr>
        <p:txBody>
          <a:bodyPr anchor="ctr"/>
          <a:lstStyle>
            <a:lvl1pPr>
              <a:defRPr sz="3200" baseline="0">
                <a:solidFill>
                  <a:schemeClr val="accent3"/>
                </a:solidFill>
              </a:defRPr>
            </a:lvl1pPr>
          </a:lstStyle>
          <a:p>
            <a:pPr lvl="0"/>
            <a:r>
              <a:rPr lang="en-US"/>
              <a:t>Click to edit Master title style</a:t>
            </a:r>
          </a:p>
        </p:txBody>
      </p:sp>
      <p:sp>
        <p:nvSpPr>
          <p:cNvPr id="3" name="Text Box 14">
            <a:extLst>
              <a:ext uri="{FF2B5EF4-FFF2-40B4-BE49-F238E27FC236}">
                <a16:creationId xmlns:a16="http://schemas.microsoft.com/office/drawing/2014/main" id="{B8FD0A53-E9E1-93CC-5F3F-ED183C4566E7}"/>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7" name="Date Placeholder 1">
            <a:extLst>
              <a:ext uri="{FF2B5EF4-FFF2-40B4-BE49-F238E27FC236}">
                <a16:creationId xmlns:a16="http://schemas.microsoft.com/office/drawing/2014/main" id="{22B933D6-5752-A997-866D-7335507E65DB}"/>
              </a:ext>
            </a:extLst>
          </p:cNvPr>
          <p:cNvSpPr>
            <a:spLocks noGrp="1"/>
          </p:cNvSpPr>
          <p:nvPr>
            <p:ph type="dt" sz="half" idx="13"/>
          </p:nvPr>
        </p:nvSpPr>
        <p:spPr>
          <a:xfrm>
            <a:off x="9163627" y="3709924"/>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pic>
        <p:nvPicPr>
          <p:cNvPr id="9" name="Picture 8" descr="A picture containing qr code&#10;&#10;Description automatically generated">
            <a:extLst>
              <a:ext uri="{FF2B5EF4-FFF2-40B4-BE49-F238E27FC236}">
                <a16:creationId xmlns:a16="http://schemas.microsoft.com/office/drawing/2014/main" id="{C19091FD-D8B3-6A51-5FF5-E1AF8A3C20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
        <p:nvSpPr>
          <p:cNvPr id="10" name="TextBox 9">
            <a:extLst>
              <a:ext uri="{FF2B5EF4-FFF2-40B4-BE49-F238E27FC236}">
                <a16:creationId xmlns:a16="http://schemas.microsoft.com/office/drawing/2014/main" id="{332A4A7E-9390-C086-BDF9-C95C60EAE7B6}"/>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1" name="TextBox 10">
            <a:extLst>
              <a:ext uri="{FF2B5EF4-FFF2-40B4-BE49-F238E27FC236}">
                <a16:creationId xmlns:a16="http://schemas.microsoft.com/office/drawing/2014/main" id="{17A312C5-5ACF-22D5-17E4-CB7C6ABF620E}"/>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697280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 Content Only">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DB948E-B4CD-A49A-882A-F350D2A911BE}"/>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4" name="Content Placeholder 3"/>
          <p:cNvSpPr>
            <a:spLocks noGrp="1"/>
          </p:cNvSpPr>
          <p:nvPr>
            <p:ph sz="quarter" idx="12"/>
          </p:nvPr>
        </p:nvSpPr>
        <p:spPr>
          <a:xfrm>
            <a:off x="266700" y="2157413"/>
            <a:ext cx="11658600" cy="1798637"/>
          </a:xfrm>
          <a:ln>
            <a:solidFill>
              <a:schemeClr val="accent3"/>
            </a:solidFill>
          </a:ln>
        </p:spPr>
        <p:txBody>
          <a:bodyPr anchor="ct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930F58C1-4114-4FD3-B651-E3BC6C7CBC47}"/>
              </a:ext>
            </a:extLst>
          </p:cNvPr>
          <p:cNvSpPr>
            <a:spLocks noGrp="1"/>
          </p:cNvSpPr>
          <p:nvPr>
            <p:ph type="dt" sz="half" idx="13"/>
          </p:nvPr>
        </p:nvSpPr>
        <p:spPr>
          <a:xfrm>
            <a:off x="9163627" y="4043299"/>
            <a:ext cx="2761673" cy="385825"/>
          </a:xfrm>
          <a:prstGeom prst="rect">
            <a:avLst/>
          </a:prstGeom>
          <a:ln>
            <a:solidFill>
              <a:schemeClr val="accent3"/>
            </a:solidFill>
          </a:ln>
        </p:spPr>
        <p:txBody>
          <a:bodyPr/>
          <a:lstStyle>
            <a:lvl1pPr algn="ctr">
              <a:defRPr sz="2000">
                <a:solidFill>
                  <a:schemeClr val="accent3"/>
                </a:solidFill>
              </a:defRPr>
            </a:lvl1pPr>
          </a:lstStyle>
          <a:p>
            <a:endParaRPr lang="en-US"/>
          </a:p>
        </p:txBody>
      </p:sp>
      <p:sp>
        <p:nvSpPr>
          <p:cNvPr id="3" name="Text Box 14">
            <a:extLst>
              <a:ext uri="{FF2B5EF4-FFF2-40B4-BE49-F238E27FC236}">
                <a16:creationId xmlns:a16="http://schemas.microsoft.com/office/drawing/2014/main" id="{4B9A921A-5A1E-39D1-94FE-6E1E04C028AC}"/>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pic>
        <p:nvPicPr>
          <p:cNvPr id="8" name="Picture 7" descr="A picture containing qr code&#10;&#10;Description automatically generated">
            <a:extLst>
              <a:ext uri="{FF2B5EF4-FFF2-40B4-BE49-F238E27FC236}">
                <a16:creationId xmlns:a16="http://schemas.microsoft.com/office/drawing/2014/main" id="{BCF44A50-BF84-BF1B-20FE-D8EAF55E2A2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
        <p:nvSpPr>
          <p:cNvPr id="9" name="TextBox 8">
            <a:extLst>
              <a:ext uri="{FF2B5EF4-FFF2-40B4-BE49-F238E27FC236}">
                <a16:creationId xmlns:a16="http://schemas.microsoft.com/office/drawing/2014/main" id="{F955F188-3A65-0701-8428-C019A8936CE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0" name="TextBox 9">
            <a:extLst>
              <a:ext uri="{FF2B5EF4-FFF2-40B4-BE49-F238E27FC236}">
                <a16:creationId xmlns:a16="http://schemas.microsoft.com/office/drawing/2014/main" id="{034BF8A3-49B9-7E35-4F07-C4A7EA516FB6}"/>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01072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FC0BCDB4-4C07-CBF2-EFC4-7CEF0E09948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75725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CA99E-4AAA-5371-9462-7AD3D7D937C7}"/>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1232" y="0"/>
            <a:ext cx="12188389" cy="6858000"/>
          </a:xfrm>
          <a:prstGeom prst="rect">
            <a:avLst/>
          </a:prstGeom>
        </p:spPr>
      </p:pic>
      <p:sp>
        <p:nvSpPr>
          <p:cNvPr id="14" name="Title 5"/>
          <p:cNvSpPr>
            <a:spLocks noGrp="1"/>
          </p:cNvSpPr>
          <p:nvPr>
            <p:ph type="title"/>
          </p:nvPr>
        </p:nvSpPr>
        <p:spPr>
          <a:xfrm>
            <a:off x="266700" y="265872"/>
            <a:ext cx="5829300" cy="1671543"/>
          </a:xfrm>
          <a:noFill/>
          <a:ln w="1905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7" name="Text Placeholder 6"/>
          <p:cNvSpPr>
            <a:spLocks noGrp="1"/>
          </p:cNvSpPr>
          <p:nvPr>
            <p:ph type="body" sz="quarter" idx="15"/>
          </p:nvPr>
        </p:nvSpPr>
        <p:spPr>
          <a:xfrm>
            <a:off x="266700" y="2059389"/>
            <a:ext cx="5816600" cy="33079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qr code&#10;&#10;Description automatically generated">
            <a:extLst>
              <a:ext uri="{FF2B5EF4-FFF2-40B4-BE49-F238E27FC236}">
                <a16:creationId xmlns:a16="http://schemas.microsoft.com/office/drawing/2014/main" id="{5F10B8FC-D921-0B6B-88DF-A8481472DF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
        <p:nvSpPr>
          <p:cNvPr id="11" name="TextBox 10">
            <a:extLst>
              <a:ext uri="{FF2B5EF4-FFF2-40B4-BE49-F238E27FC236}">
                <a16:creationId xmlns:a16="http://schemas.microsoft.com/office/drawing/2014/main" id="{D2C10D66-E758-6919-FBE7-3B91F8A6F812}"/>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2" name="TextBox 11">
            <a:extLst>
              <a:ext uri="{FF2B5EF4-FFF2-40B4-BE49-F238E27FC236}">
                <a16:creationId xmlns:a16="http://schemas.microsoft.com/office/drawing/2014/main" id="{BC4E057F-8DB0-0A69-E1C1-3E1ED62FBF6E}"/>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4203332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A2208-647F-606B-8F64-F37557D56788}"/>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0931"/>
            <a:ext cx="5821279"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3" name="Content Placeholder 2"/>
          <p:cNvSpPr>
            <a:spLocks noGrp="1"/>
          </p:cNvSpPr>
          <p:nvPr>
            <p:ph sz="quarter" idx="17"/>
          </p:nvPr>
        </p:nvSpPr>
        <p:spPr>
          <a:xfrm>
            <a:off x="266700" y="2058988"/>
            <a:ext cx="5808663" cy="3308350"/>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7" name="Picture 6" descr="A picture containing qr code&#10;&#10;Description automatically generated">
            <a:extLst>
              <a:ext uri="{FF2B5EF4-FFF2-40B4-BE49-F238E27FC236}">
                <a16:creationId xmlns:a16="http://schemas.microsoft.com/office/drawing/2014/main" id="{3C7A05EA-5951-D869-2931-568D56BC0F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
        <p:nvSpPr>
          <p:cNvPr id="11" name="TextBox 10">
            <a:extLst>
              <a:ext uri="{FF2B5EF4-FFF2-40B4-BE49-F238E27FC236}">
                <a16:creationId xmlns:a16="http://schemas.microsoft.com/office/drawing/2014/main" id="{49F8B9F6-E90A-7638-AA9E-F78EC4B2AF3A}"/>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8" name="TextBox 17">
            <a:extLst>
              <a:ext uri="{FF2B5EF4-FFF2-40B4-BE49-F238E27FC236}">
                <a16:creationId xmlns:a16="http://schemas.microsoft.com/office/drawing/2014/main" id="{E53329B6-7C84-0C2D-750F-14B41267006A}"/>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1278748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2CCC1-BFFC-C6EA-3790-7E99857DF180}"/>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3" name="Text Placeholder 2"/>
          <p:cNvSpPr>
            <a:spLocks noGrp="1"/>
          </p:cNvSpPr>
          <p:nvPr>
            <p:ph type="body" sz="quarter" idx="19"/>
          </p:nvPr>
        </p:nvSpPr>
        <p:spPr>
          <a:xfrm>
            <a:off x="381000" y="2059387"/>
            <a:ext cx="4867275" cy="331588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sp>
        <p:nvSpPr>
          <p:cNvPr id="14" name="Title 5"/>
          <p:cNvSpPr>
            <a:spLocks noGrp="1"/>
          </p:cNvSpPr>
          <p:nvPr>
            <p:ph type="title"/>
          </p:nvPr>
        </p:nvSpPr>
        <p:spPr>
          <a:xfrm>
            <a:off x="381000" y="265872"/>
            <a:ext cx="4866861" cy="1671543"/>
          </a:xfrm>
          <a:noFill/>
          <a:ln w="12700">
            <a:solidFill>
              <a:schemeClr val="accent3"/>
            </a:solidFill>
          </a:ln>
        </p:spPr>
        <p:txBody>
          <a:bodyPr/>
          <a:lstStyle>
            <a:lvl1pPr>
              <a:defRPr>
                <a:solidFill>
                  <a:schemeClr val="accent3"/>
                </a:solidFill>
              </a:defRPr>
            </a:lvl1pPr>
          </a:lstStyle>
          <a:p>
            <a:r>
              <a:rPr lang="en-US"/>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a:t>Click icon to add picture</a:t>
            </a:r>
          </a:p>
        </p:txBody>
      </p:sp>
      <p:pic>
        <p:nvPicPr>
          <p:cNvPr id="6" name="Picture 5" descr="A picture containing qr code&#10;&#10;Description automatically generated">
            <a:extLst>
              <a:ext uri="{FF2B5EF4-FFF2-40B4-BE49-F238E27FC236}">
                <a16:creationId xmlns:a16="http://schemas.microsoft.com/office/drawing/2014/main" id="{7F4BB7D3-2081-FC09-0C2A-A28DA55F50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
        <p:nvSpPr>
          <p:cNvPr id="7" name="TextBox 6">
            <a:extLst>
              <a:ext uri="{FF2B5EF4-FFF2-40B4-BE49-F238E27FC236}">
                <a16:creationId xmlns:a16="http://schemas.microsoft.com/office/drawing/2014/main" id="{97EC1E69-4348-921E-E28B-584271068080}"/>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Box 8">
            <a:extLst>
              <a:ext uri="{FF2B5EF4-FFF2-40B4-BE49-F238E27FC236}">
                <a16:creationId xmlns:a16="http://schemas.microsoft.com/office/drawing/2014/main" id="{2E995F54-AF71-BFCC-1C4B-D3804C2111C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34457574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56BFFC-FD6D-D4CC-D857-29E26DC42C8B}"/>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16" name="TextBox 15"/>
          <p:cNvSpPr txBox="1"/>
          <p:nvPr userDrawn="1"/>
        </p:nvSpPr>
        <p:spPr>
          <a:xfrm>
            <a:off x="266700" y="5217495"/>
            <a:ext cx="4337105" cy="357790"/>
          </a:xfrm>
          <a:prstGeom prst="rect">
            <a:avLst/>
          </a:prstGeom>
          <a:noFill/>
          <a:ln>
            <a:solidFill>
              <a:schemeClr val="accent3"/>
            </a:solidFill>
          </a:ln>
        </p:spPr>
        <p:txBody>
          <a:bodyPr wrap="square" lIns="91440" tIns="0">
            <a:spAutoFit/>
          </a:bodyPr>
          <a:lstStyle/>
          <a:p>
            <a:r>
              <a:rPr lang="en-US" altLang="en-US" sz="675" i="1">
                <a:solidFill>
                  <a:schemeClr val="tx2"/>
                </a:solidFill>
              </a:rPr>
              <a:t>“</a:t>
            </a:r>
            <a:r>
              <a:rPr lang="en-US" sz="675" i="1">
                <a:solidFill>
                  <a:schemeClr val="tx2"/>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a:solidFill>
                  <a:schemeClr val="tx2"/>
                </a:solidFill>
              </a:rPr>
              <a:t>”</a:t>
            </a:r>
            <a:endParaRPr lang="en-US" sz="675" i="1">
              <a:solidFill>
                <a:schemeClr val="tx2"/>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p>
        </p:txBody>
      </p:sp>
      <p:sp>
        <p:nvSpPr>
          <p:cNvPr id="2" name="Title 1"/>
          <p:cNvSpPr>
            <a:spLocks noGrp="1"/>
          </p:cNvSpPr>
          <p:nvPr>
            <p:ph type="title"/>
          </p:nvPr>
        </p:nvSpPr>
        <p:spPr>
          <a:xfrm>
            <a:off x="266700" y="246490"/>
            <a:ext cx="11658600" cy="858437"/>
          </a:xfrm>
          <a:noFill/>
          <a:ln w="12700">
            <a:solidFill>
              <a:schemeClr val="accent3"/>
            </a:solidFill>
          </a:ln>
        </p:spPr>
        <p:txBody>
          <a:bodyPr/>
          <a:lstStyle>
            <a:lvl1pPr>
              <a:defRPr>
                <a:ln>
                  <a:noFill/>
                </a:ln>
                <a:solidFill>
                  <a:schemeClr val="accent3"/>
                </a:solidFill>
              </a:defRPr>
            </a:lvl1pPr>
          </a:lstStyle>
          <a:p>
            <a:r>
              <a:rPr lang="en-US"/>
              <a:t>Click to edit Master title style</a:t>
            </a:r>
          </a:p>
        </p:txBody>
      </p:sp>
      <p:sp>
        <p:nvSpPr>
          <p:cNvPr id="4" name="Text Placeholder 3"/>
          <p:cNvSpPr>
            <a:spLocks noGrp="1"/>
          </p:cNvSpPr>
          <p:nvPr>
            <p:ph type="body" sz="quarter" idx="16"/>
          </p:nvPr>
        </p:nvSpPr>
        <p:spPr>
          <a:xfrm>
            <a:off x="266700" y="1227138"/>
            <a:ext cx="4337105" cy="3957637"/>
          </a:xfrm>
          <a:ln>
            <a:solidFill>
              <a:schemeClr val="accent3"/>
            </a:solidFill>
          </a:ln>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A picture containing qr code&#10;&#10;Description automatically generated">
            <a:extLst>
              <a:ext uri="{FF2B5EF4-FFF2-40B4-BE49-F238E27FC236}">
                <a16:creationId xmlns:a16="http://schemas.microsoft.com/office/drawing/2014/main" id="{256E9652-DAC5-5F7A-70E3-B1CDD6E7C0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
        <p:nvSpPr>
          <p:cNvPr id="8" name="TextBox 7">
            <a:extLst>
              <a:ext uri="{FF2B5EF4-FFF2-40B4-BE49-F238E27FC236}">
                <a16:creationId xmlns:a16="http://schemas.microsoft.com/office/drawing/2014/main" id="{DEE73900-B586-EF8D-4B92-C996732E4BEF}"/>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9" name="TextBox 8">
            <a:extLst>
              <a:ext uri="{FF2B5EF4-FFF2-40B4-BE49-F238E27FC236}">
                <a16:creationId xmlns:a16="http://schemas.microsoft.com/office/drawing/2014/main" id="{0DD62F89-02A9-94F4-440C-C1EAB2E39139}"/>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2751460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F2E2B7-DF31-70A6-E4D2-4624E105957F}"/>
              </a:ext>
            </a:extLst>
          </p:cNvPr>
          <p:cNvPicPr>
            <a:picLocks noChangeAspect="1"/>
          </p:cNvPicPr>
          <p:nvPr userDrawn="1"/>
        </p:nvPicPr>
        <p:blipFill>
          <a:blip r:embed="rId2">
            <a:alphaModFix amt="15000"/>
            <a:extLst>
              <a:ext uri="{28A0092B-C50C-407E-A947-70E740481C1C}">
                <a14:useLocalDpi xmlns:a14="http://schemas.microsoft.com/office/drawing/2010/main"/>
              </a:ext>
            </a:extLst>
          </a:blip>
          <a:stretch>
            <a:fillRect/>
          </a:stretch>
        </p:blipFill>
        <p:spPr>
          <a:xfrm>
            <a:off x="20657" y="0"/>
            <a:ext cx="12188389" cy="6858000"/>
          </a:xfrm>
          <a:prstGeom prst="rect">
            <a:avLst/>
          </a:prstGeom>
        </p:spPr>
      </p:pic>
      <p:sp>
        <p:nvSpPr>
          <p:cNvPr id="2" name="Title 1">
            <a:extLst>
              <a:ext uri="{FF2B5EF4-FFF2-40B4-BE49-F238E27FC236}">
                <a16:creationId xmlns:a16="http://schemas.microsoft.com/office/drawing/2014/main" id="{4141B23B-C834-C81E-D8E7-0BA48DA2587E}"/>
              </a:ext>
            </a:extLst>
          </p:cNvPr>
          <p:cNvSpPr>
            <a:spLocks noGrp="1"/>
          </p:cNvSpPr>
          <p:nvPr>
            <p:ph type="title"/>
          </p:nvPr>
        </p:nvSpPr>
        <p:spPr>
          <a:xfrm>
            <a:off x="839788" y="457200"/>
            <a:ext cx="3932237" cy="1600200"/>
          </a:xfrm>
          <a:ln>
            <a:solidFill>
              <a:schemeClr val="accent3"/>
            </a:solidFill>
          </a:ln>
        </p:spPr>
        <p:txBody>
          <a:bodyPr anchor="b"/>
          <a:lstStyle>
            <a:lvl1pPr>
              <a:defRPr sz="3200">
                <a:solidFill>
                  <a:schemeClr val="accent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2AAF989E-3D4E-5DEB-5949-C26E481EBBD7}"/>
              </a:ext>
            </a:extLst>
          </p:cNvPr>
          <p:cNvSpPr>
            <a:spLocks noGrp="1"/>
          </p:cNvSpPr>
          <p:nvPr>
            <p:ph type="pic" idx="1"/>
          </p:nvPr>
        </p:nvSpPr>
        <p:spPr>
          <a:xfrm>
            <a:off x="5183188" y="457200"/>
            <a:ext cx="6172200" cy="5038825"/>
          </a:xfrm>
          <a:solidFill>
            <a:schemeClr val="tx2"/>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3D5C51-ECC5-2E2F-3751-18DE050DFD6B}"/>
              </a:ext>
            </a:extLst>
          </p:cNvPr>
          <p:cNvSpPr>
            <a:spLocks noGrp="1"/>
          </p:cNvSpPr>
          <p:nvPr>
            <p:ph type="body" sz="half" idx="2"/>
          </p:nvPr>
        </p:nvSpPr>
        <p:spPr>
          <a:xfrm>
            <a:off x="839788" y="2194560"/>
            <a:ext cx="3932237" cy="3301465"/>
          </a:xfrm>
          <a:ln>
            <a:solidFill>
              <a:schemeClr val="accent3"/>
            </a:solidFill>
          </a:ln>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A picture containing qr code&#10;&#10;Description automatically generated">
            <a:extLst>
              <a:ext uri="{FF2B5EF4-FFF2-40B4-BE49-F238E27FC236}">
                <a16:creationId xmlns:a16="http://schemas.microsoft.com/office/drawing/2014/main" id="{0928EB58-8105-3EE2-EEAA-FEAFF7D211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700" y="5718362"/>
            <a:ext cx="2352293" cy="1043775"/>
          </a:xfrm>
          <a:prstGeom prst="rect">
            <a:avLst/>
          </a:prstGeom>
        </p:spPr>
      </p:pic>
      <p:sp>
        <p:nvSpPr>
          <p:cNvPr id="10" name="TextBox 9">
            <a:extLst>
              <a:ext uri="{FF2B5EF4-FFF2-40B4-BE49-F238E27FC236}">
                <a16:creationId xmlns:a16="http://schemas.microsoft.com/office/drawing/2014/main" id="{60AEAB40-977F-A734-175E-A36E1F09C974}"/>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12" name="TextBox 11">
            <a:extLst>
              <a:ext uri="{FF2B5EF4-FFF2-40B4-BE49-F238E27FC236}">
                <a16:creationId xmlns:a16="http://schemas.microsoft.com/office/drawing/2014/main" id="{CE14ABD6-043C-4A21-4859-CD054BD39778}"/>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Tree>
    <p:extLst>
      <p:ext uri="{BB962C8B-B14F-4D97-AF65-F5344CB8AC3E}">
        <p14:creationId xmlns:p14="http://schemas.microsoft.com/office/powerpoint/2010/main" val="711708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B8F7E44F-C564-AFF5-D73D-599A8EB64D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591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AEDBE4B2-ED26-DF20-EB88-9102132A1C0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49469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
        <p:nvSpPr>
          <p:cNvPr id="2" name="Title 1">
            <a:extLst>
              <a:ext uri="{FF2B5EF4-FFF2-40B4-BE49-F238E27FC236}">
                <a16:creationId xmlns:a16="http://schemas.microsoft.com/office/drawing/2014/main" id="{74074E2E-ED81-F3EC-B678-0FDCBC6420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3179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
        <p:nvSpPr>
          <p:cNvPr id="5" name="Title 4">
            <a:extLst>
              <a:ext uri="{FF2B5EF4-FFF2-40B4-BE49-F238E27FC236}">
                <a16:creationId xmlns:a16="http://schemas.microsoft.com/office/drawing/2014/main" id="{AB808ED8-8426-A0C0-9763-B7D4C153D10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054436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
        <p:nvSpPr>
          <p:cNvPr id="4" name="Title 3">
            <a:extLst>
              <a:ext uri="{FF2B5EF4-FFF2-40B4-BE49-F238E27FC236}">
                <a16:creationId xmlns:a16="http://schemas.microsoft.com/office/drawing/2014/main" id="{62C6ABDE-E95A-0F3C-098E-3AB6CD8A71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819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1D0F7681-D094-4E6D-0DF0-99CD21DC423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74156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DFDE0C51-EABF-8EEF-D372-6195FADF38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247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1FA45842-A577-D012-E0A0-40AA7BE0D29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8889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B93C48AD-9F55-0046-00A1-CC510D30C60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442748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
        <p:nvSpPr>
          <p:cNvPr id="5" name="Title 4">
            <a:extLst>
              <a:ext uri="{FF2B5EF4-FFF2-40B4-BE49-F238E27FC236}">
                <a16:creationId xmlns:a16="http://schemas.microsoft.com/office/drawing/2014/main" id="{44FB5578-DA9B-BD0B-5613-AEFB9E68B6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9802577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
        <p:nvSpPr>
          <p:cNvPr id="7" name="Title 6">
            <a:extLst>
              <a:ext uri="{FF2B5EF4-FFF2-40B4-BE49-F238E27FC236}">
                <a16:creationId xmlns:a16="http://schemas.microsoft.com/office/drawing/2014/main" id="{929DC40A-BB92-C526-3CD0-189C3429C4D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3898774"/>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481C1557-2F36-FF70-9AEB-DF21DD5067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852820"/>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
        <p:nvSpPr>
          <p:cNvPr id="6" name="Title 5">
            <a:extLst>
              <a:ext uri="{FF2B5EF4-FFF2-40B4-BE49-F238E27FC236}">
                <a16:creationId xmlns:a16="http://schemas.microsoft.com/office/drawing/2014/main" id="{F2E409FF-5585-8E4A-14AA-59DBC4EAF9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88008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DACA2C3D-12FE-63E8-E6E7-2094824214F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14652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3B3BB445-F4B7-CADC-0D0E-2F77E6D29A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03460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
        <p:nvSpPr>
          <p:cNvPr id="3" name="Title 2">
            <a:extLst>
              <a:ext uri="{FF2B5EF4-FFF2-40B4-BE49-F238E27FC236}">
                <a16:creationId xmlns:a16="http://schemas.microsoft.com/office/drawing/2014/main" id="{3F0C188E-247B-9C3F-A9A1-C83CFE759AA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782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CC30DB31-FD65-4D95-4478-6813E7F155C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746813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720236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683895260"/>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34320889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
        <p:nvSpPr>
          <p:cNvPr id="3" name="Title 2">
            <a:extLst>
              <a:ext uri="{FF2B5EF4-FFF2-40B4-BE49-F238E27FC236}">
                <a16:creationId xmlns:a16="http://schemas.microsoft.com/office/drawing/2014/main" id="{0D83DA01-DEF9-54DE-5B29-4ACD3FE63AA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92486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
        <p:nvSpPr>
          <p:cNvPr id="4" name="Title 3">
            <a:extLst>
              <a:ext uri="{FF2B5EF4-FFF2-40B4-BE49-F238E27FC236}">
                <a16:creationId xmlns:a16="http://schemas.microsoft.com/office/drawing/2014/main" id="{7C0718C4-6A68-5C9A-D51B-6E4A148DA30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76835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
        <p:nvSpPr>
          <p:cNvPr id="3" name="Title 2">
            <a:extLst>
              <a:ext uri="{FF2B5EF4-FFF2-40B4-BE49-F238E27FC236}">
                <a16:creationId xmlns:a16="http://schemas.microsoft.com/office/drawing/2014/main" id="{D7BCB16E-0E8E-5157-7B5A-C68F6A9B78A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0359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886297771"/>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3787658590"/>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94306714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1319340364"/>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37503846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C36767D0-41E3-FB81-AF9C-B23748A500E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66292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020949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906D055C-0506-0861-DE5F-4C6932D675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32432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8794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413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79E246-DB27-040E-95D2-B26EAF143D30}"/>
              </a:ext>
            </a:extLst>
          </p:cNvPr>
          <p:cNvSpPr>
            <a:spLocks noGrp="1"/>
          </p:cNvSpPr>
          <p:nvPr>
            <p:ph type="dt" sz="half" idx="11"/>
          </p:nvPr>
        </p:nvSpPr>
        <p:spPr/>
        <p:txBody>
          <a:bodyPr/>
          <a:lstStyle/>
          <a:p>
            <a:endParaRPr lang="en-US"/>
          </a:p>
        </p:txBody>
      </p:sp>
      <p:sp>
        <p:nvSpPr>
          <p:cNvPr id="7" name="Footer Placeholder 6">
            <a:extLst>
              <a:ext uri="{FF2B5EF4-FFF2-40B4-BE49-F238E27FC236}">
                <a16:creationId xmlns:a16="http://schemas.microsoft.com/office/drawing/2014/main" id="{CFD0F5C1-A6E1-A37D-C392-0E742FAC1C2F}"/>
              </a:ext>
            </a:extLst>
          </p:cNvPr>
          <p:cNvSpPr>
            <a:spLocks noGrp="1"/>
          </p:cNvSpPr>
          <p:nvPr>
            <p:ph type="ftr" sz="quarter" idx="12"/>
          </p:nvPr>
        </p:nvSpPr>
        <p:spPr/>
        <p:txBody>
          <a:bodyPr/>
          <a:lstStyle/>
          <a:p>
            <a:endParaRPr lang="en-US"/>
          </a:p>
        </p:txBody>
      </p:sp>
      <p:sp>
        <p:nvSpPr>
          <p:cNvPr id="2" name="Title 1">
            <a:extLst>
              <a:ext uri="{FF2B5EF4-FFF2-40B4-BE49-F238E27FC236}">
                <a16:creationId xmlns:a16="http://schemas.microsoft.com/office/drawing/2014/main" id="{62A64504-0669-5CF0-805D-174C1EFD60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67570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EE4B1084-AF70-E7DA-2842-9FB9FFF0804B}"/>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76C7A763-F7D0-2074-5F3F-2D1DA1226607}"/>
              </a:ext>
            </a:extLst>
          </p:cNvPr>
          <p:cNvSpPr>
            <a:spLocks noGrp="1"/>
          </p:cNvSpPr>
          <p:nvPr>
            <p:ph type="dt" sz="half" idx="11"/>
          </p:nvPr>
        </p:nvSpPr>
        <p:spPr/>
        <p:txBody>
          <a:bodyPr/>
          <a:lstStyle/>
          <a:p>
            <a:endParaRPr lang="en-US"/>
          </a:p>
        </p:txBody>
      </p:sp>
      <p:sp>
        <p:nvSpPr>
          <p:cNvPr id="6" name="Footer Placeholder 5">
            <a:extLst>
              <a:ext uri="{FF2B5EF4-FFF2-40B4-BE49-F238E27FC236}">
                <a16:creationId xmlns:a16="http://schemas.microsoft.com/office/drawing/2014/main" id="{BB5C1216-5C4C-C44D-DE08-88D5BFB6266F}"/>
              </a:ext>
            </a:extLst>
          </p:cNvPr>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681779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FC9BA2-EC81-5287-D39F-725A5EC32471}"/>
              </a:ext>
            </a:extLst>
          </p:cNvPr>
          <p:cNvSpPr>
            <a:spLocks noGrp="1"/>
          </p:cNvSpPr>
          <p:nvPr>
            <p:ph type="dt" sz="half" idx="13"/>
          </p:nvPr>
        </p:nvSpPr>
        <p:spPr/>
        <p:txBody>
          <a:bodyPr/>
          <a:lstStyle/>
          <a:p>
            <a:endParaRPr lang="en-US"/>
          </a:p>
        </p:txBody>
      </p:sp>
      <p:sp>
        <p:nvSpPr>
          <p:cNvPr id="6" name="Footer Placeholder 5">
            <a:extLst>
              <a:ext uri="{FF2B5EF4-FFF2-40B4-BE49-F238E27FC236}">
                <a16:creationId xmlns:a16="http://schemas.microsoft.com/office/drawing/2014/main" id="{FE97BF52-3E27-86B6-23FC-B495D58A6360}"/>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5084374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67CF58A5-50A2-4609-9528-306C52949FE4}"/>
              </a:ext>
            </a:extLst>
          </p:cNvPr>
          <p:cNvSpPr>
            <a:spLocks noGrp="1"/>
          </p:cNvSpPr>
          <p:nvPr>
            <p:ph type="dt" sz="half" idx="13"/>
          </p:nvPr>
        </p:nvSpPr>
        <p:spPr>
          <a:xfrm>
            <a:off x="8842515" y="6653150"/>
            <a:ext cx="2761673" cy="137160"/>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3141E4A-7726-4CDD-AEE9-576AC0A57297}"/>
              </a:ext>
            </a:extLst>
          </p:cNvPr>
          <p:cNvSpPr>
            <a:spLocks noGrp="1"/>
          </p:cNvSpPr>
          <p:nvPr>
            <p:ph type="ftr" sz="quarter" idx="14"/>
          </p:nvPr>
        </p:nvSpPr>
        <p:spPr>
          <a:xfrm>
            <a:off x="266700" y="6653150"/>
            <a:ext cx="2901373" cy="137160"/>
          </a:xfrm>
          <a:prstGeom prst="rect">
            <a:avLst/>
          </a:prstGeom>
        </p:spPr>
        <p:txBody>
          <a:bodyPr/>
          <a:lstStyle/>
          <a:p>
            <a:endParaRPr lang="en-US"/>
          </a:p>
        </p:txBody>
      </p:sp>
    </p:spTree>
    <p:extLst>
      <p:ext uri="{BB962C8B-B14F-4D97-AF65-F5344CB8AC3E}">
        <p14:creationId xmlns:p14="http://schemas.microsoft.com/office/powerpoint/2010/main" val="1439278527"/>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BEC9A928-C3DF-2C22-44D2-6CEAF37A2452}"/>
              </a:ext>
            </a:extLst>
          </p:cNvPr>
          <p:cNvSpPr>
            <a:spLocks noGrp="1"/>
          </p:cNvSpPr>
          <p:nvPr>
            <p:ph type="dt" sz="half" idx="20"/>
          </p:nvPr>
        </p:nvSpPr>
        <p:spPr/>
        <p:txBody>
          <a:bodyPr/>
          <a:lstStyle/>
          <a:p>
            <a:endParaRPr lang="en-US"/>
          </a:p>
        </p:txBody>
      </p:sp>
      <p:sp>
        <p:nvSpPr>
          <p:cNvPr id="7" name="Footer Placeholder 6">
            <a:extLst>
              <a:ext uri="{FF2B5EF4-FFF2-40B4-BE49-F238E27FC236}">
                <a16:creationId xmlns:a16="http://schemas.microsoft.com/office/drawing/2014/main" id="{F7247472-A8F5-BC75-9086-8D91A7F6A294}"/>
              </a:ext>
            </a:extLst>
          </p:cNvPr>
          <p:cNvSpPr>
            <a:spLocks noGrp="1"/>
          </p:cNvSpPr>
          <p:nvPr>
            <p:ph type="ftr" sz="quarter" idx="21"/>
          </p:nvPr>
        </p:nvSpPr>
        <p:spPr/>
        <p:txBody>
          <a:bodyPr/>
          <a:lstStyle/>
          <a:p>
            <a:endParaRPr lang="en-US"/>
          </a:p>
        </p:txBody>
      </p:sp>
    </p:spTree>
    <p:extLst>
      <p:ext uri="{BB962C8B-B14F-4D97-AF65-F5344CB8AC3E}">
        <p14:creationId xmlns:p14="http://schemas.microsoft.com/office/powerpoint/2010/main" val="299873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916911407"/>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4FDAD6DC-C062-D2A7-C4D4-57F4C0FFAD4D}"/>
              </a:ext>
            </a:extLst>
          </p:cNvPr>
          <p:cNvSpPr>
            <a:spLocks noGrp="1"/>
          </p:cNvSpPr>
          <p:nvPr>
            <p:ph type="dt" sz="half" idx="21"/>
          </p:nvPr>
        </p:nvSpPr>
        <p:spPr/>
        <p:txBody>
          <a:bodyPr/>
          <a:lstStyle/>
          <a:p>
            <a:endParaRPr lang="en-US"/>
          </a:p>
        </p:txBody>
      </p:sp>
      <p:sp>
        <p:nvSpPr>
          <p:cNvPr id="6" name="Footer Placeholder 5">
            <a:extLst>
              <a:ext uri="{FF2B5EF4-FFF2-40B4-BE49-F238E27FC236}">
                <a16:creationId xmlns:a16="http://schemas.microsoft.com/office/drawing/2014/main" id="{7AA18071-1438-F3E3-FC9F-3F401EE7FED1}"/>
              </a:ext>
            </a:extLst>
          </p:cNvPr>
          <p:cNvSpPr>
            <a:spLocks noGrp="1"/>
          </p:cNvSpPr>
          <p:nvPr>
            <p:ph type="ftr" sz="quarter" idx="22"/>
          </p:nvPr>
        </p:nvSpPr>
        <p:spPr/>
        <p:txBody>
          <a:bodyPr/>
          <a:lstStyle/>
          <a:p>
            <a:endParaRPr lang="en-US"/>
          </a:p>
        </p:txBody>
      </p:sp>
    </p:spTree>
    <p:extLst>
      <p:ext uri="{BB962C8B-B14F-4D97-AF65-F5344CB8AC3E}">
        <p14:creationId xmlns:p14="http://schemas.microsoft.com/office/powerpoint/2010/main" val="5241193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10D79471-1A0E-36EB-1B94-DDE0CE561EA3}"/>
              </a:ext>
            </a:extLst>
          </p:cNvPr>
          <p:cNvSpPr>
            <a:spLocks noGrp="1"/>
          </p:cNvSpPr>
          <p:nvPr>
            <p:ph type="dt" sz="half" idx="17"/>
          </p:nvPr>
        </p:nvSpPr>
        <p:spPr/>
        <p:txBody>
          <a:bodyPr/>
          <a:lstStyle/>
          <a:p>
            <a:endParaRPr lang="en-US"/>
          </a:p>
        </p:txBody>
      </p:sp>
      <p:sp>
        <p:nvSpPr>
          <p:cNvPr id="7" name="Footer Placeholder 6">
            <a:extLst>
              <a:ext uri="{FF2B5EF4-FFF2-40B4-BE49-F238E27FC236}">
                <a16:creationId xmlns:a16="http://schemas.microsoft.com/office/drawing/2014/main" id="{5876C5F4-629A-E5A4-73FB-E8465BDB57BF}"/>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3317166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68C3-8315-3411-54A8-2C8239251263}"/>
              </a:ext>
            </a:extLst>
          </p:cNvPr>
          <p:cNvSpPr>
            <a:spLocks noGrp="1"/>
          </p:cNvSpPr>
          <p:nvPr>
            <p:ph type="dt" sz="half" idx="17"/>
          </p:nvPr>
        </p:nvSpPr>
        <p:spPr/>
        <p:txBody>
          <a:bodyPr/>
          <a:lstStyle/>
          <a:p>
            <a:endParaRPr lang="en-US"/>
          </a:p>
        </p:txBody>
      </p:sp>
      <p:sp>
        <p:nvSpPr>
          <p:cNvPr id="6" name="Footer Placeholder 5">
            <a:extLst>
              <a:ext uri="{FF2B5EF4-FFF2-40B4-BE49-F238E27FC236}">
                <a16:creationId xmlns:a16="http://schemas.microsoft.com/office/drawing/2014/main" id="{28938FEB-D648-AE71-0FA1-805FFC832488}"/>
              </a:ext>
            </a:extLst>
          </p:cNvPr>
          <p:cNvSpPr>
            <a:spLocks noGrp="1"/>
          </p:cNvSpPr>
          <p:nvPr>
            <p:ph type="ftr" sz="quarter" idx="18"/>
          </p:nvPr>
        </p:nvSpPr>
        <p:spPr/>
        <p:txBody>
          <a:bodyPr/>
          <a:lstStyle/>
          <a:p>
            <a:endParaRPr lang="en-US"/>
          </a:p>
        </p:txBody>
      </p:sp>
    </p:spTree>
    <p:extLst>
      <p:ext uri="{BB962C8B-B14F-4D97-AF65-F5344CB8AC3E}">
        <p14:creationId xmlns:p14="http://schemas.microsoft.com/office/powerpoint/2010/main" val="26246848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AE838-AA12-FA5F-5DA0-1ABB713993D9}"/>
              </a:ext>
            </a:extLst>
          </p:cNvPr>
          <p:cNvSpPr>
            <a:spLocks noGrp="1"/>
          </p:cNvSpPr>
          <p:nvPr>
            <p:ph type="dt" sz="half" idx="25"/>
          </p:nvPr>
        </p:nvSpPr>
        <p:spPr/>
        <p:txBody>
          <a:bodyPr/>
          <a:lstStyle/>
          <a:p>
            <a:endParaRPr lang="en-US"/>
          </a:p>
        </p:txBody>
      </p:sp>
      <p:sp>
        <p:nvSpPr>
          <p:cNvPr id="8" name="Footer Placeholder 7">
            <a:extLst>
              <a:ext uri="{FF2B5EF4-FFF2-40B4-BE49-F238E27FC236}">
                <a16:creationId xmlns:a16="http://schemas.microsoft.com/office/drawing/2014/main" id="{AE34FB74-F548-AD28-A10C-D5391FE1CF47}"/>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2024212555"/>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Custom-Quad">
    <p:spTree>
      <p:nvGrpSpPr>
        <p:cNvPr id="1" name=""/>
        <p:cNvGrpSpPr/>
        <p:nvPr/>
      </p:nvGrpSpPr>
      <p:grpSpPr>
        <a:xfrm>
          <a:off x="0" y="0"/>
          <a:ext cx="0" cy="0"/>
          <a:chOff x="0" y="0"/>
          <a:chExt cx="0" cy="0"/>
        </a:xfrm>
      </p:grpSpPr>
      <p:cxnSp>
        <p:nvCxnSpPr>
          <p:cNvPr id="4" name="Straight Connector 3"/>
          <p:cNvCxnSpPr/>
          <p:nvPr userDrawn="1"/>
        </p:nvCxnSpPr>
        <p:spPr>
          <a:xfrm>
            <a:off x="381000" y="343081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Content Placeholder 4"/>
          <p:cNvSpPr>
            <a:spLocks noGrp="1"/>
          </p:cNvSpPr>
          <p:nvPr>
            <p:ph sz="quarter" idx="24"/>
          </p:nvPr>
        </p:nvSpPr>
        <p:spPr>
          <a:xfrm>
            <a:off x="61722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2"/>
          </p:nvPr>
        </p:nvSpPr>
        <p:spPr>
          <a:xfrm>
            <a:off x="266700" y="3543300"/>
            <a:ext cx="5753100" cy="30861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283843"/>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AADB0298-AAE9-38A5-935C-537E8444E40C}"/>
              </a:ext>
            </a:extLst>
          </p:cNvPr>
          <p:cNvSpPr>
            <a:spLocks noGrp="1"/>
          </p:cNvSpPr>
          <p:nvPr>
            <p:ph type="dt" sz="half" idx="25"/>
          </p:nvPr>
        </p:nvSpPr>
        <p:spPr/>
        <p:txBody>
          <a:bodyPr/>
          <a:lstStyle/>
          <a:p>
            <a:endParaRPr lang="en-US"/>
          </a:p>
        </p:txBody>
      </p:sp>
      <p:sp>
        <p:nvSpPr>
          <p:cNvPr id="6" name="Footer Placeholder 5">
            <a:extLst>
              <a:ext uri="{FF2B5EF4-FFF2-40B4-BE49-F238E27FC236}">
                <a16:creationId xmlns:a16="http://schemas.microsoft.com/office/drawing/2014/main" id="{D52C905D-E7A5-5841-E24E-8E8D9EAF35CE}"/>
              </a:ext>
            </a:extLst>
          </p:cNvPr>
          <p:cNvSpPr>
            <a:spLocks noGrp="1"/>
          </p:cNvSpPr>
          <p:nvPr>
            <p:ph type="ftr" sz="quarter" idx="26"/>
          </p:nvPr>
        </p:nvSpPr>
        <p:spPr/>
        <p:txBody>
          <a:bodyPr/>
          <a:lstStyle/>
          <a:p>
            <a:endParaRPr lang="en-US"/>
          </a:p>
        </p:txBody>
      </p:sp>
    </p:spTree>
    <p:extLst>
      <p:ext uri="{BB962C8B-B14F-4D97-AF65-F5344CB8AC3E}">
        <p14:creationId xmlns:p14="http://schemas.microsoft.com/office/powerpoint/2010/main" val="1978226686"/>
      </p:ext>
    </p:extLst>
  </p:cSld>
  <p:clrMapOvr>
    <a:masterClrMapping/>
  </p:clrMapOvr>
  <p:extLst>
    <p:ext uri="{DCECCB84-F9BA-43D5-87BE-67443E8EF086}">
      <p15:sldGuideLst xmlns:p15="http://schemas.microsoft.com/office/powerpoint/2012/main">
        <p15:guide id="1" orient="horz" pos="2088">
          <p15:clr>
            <a:srgbClr val="FBAE40"/>
          </p15:clr>
        </p15:guide>
        <p15:guide id="2" orient="horz" pos="2232">
          <p15:clr>
            <a:srgbClr val="FBAE40"/>
          </p15:clr>
        </p15:guide>
        <p15:guide id="3" pos="3888">
          <p15:clr>
            <a:srgbClr val="FBAE40"/>
          </p15:clr>
        </p15:guide>
        <p15:guide id="4" pos="379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Tri-Chart Bottom">
    <p:spTree>
      <p:nvGrpSpPr>
        <p:cNvPr id="1" name=""/>
        <p:cNvGrpSpPr/>
        <p:nvPr/>
      </p:nvGrpSpPr>
      <p:grpSpPr>
        <a:xfrm>
          <a:off x="0" y="0"/>
          <a:ext cx="0" cy="0"/>
          <a:chOff x="0" y="0"/>
          <a:chExt cx="0" cy="0"/>
        </a:xfrm>
      </p:grpSpPr>
      <p:sp>
        <p:nvSpPr>
          <p:cNvPr id="16" name="Content Placeholder 3"/>
          <p:cNvSpPr>
            <a:spLocks noGrp="1"/>
          </p:cNvSpPr>
          <p:nvPr>
            <p:ph sz="quarter" idx="22"/>
          </p:nvPr>
        </p:nvSpPr>
        <p:spPr>
          <a:xfrm>
            <a:off x="266700" y="3855720"/>
            <a:ext cx="116586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3246758A-EC6C-2E6D-7C25-EBF35B1A110D}"/>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656A35E6-84D0-522D-F6FA-96313C01D057}"/>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204953975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Tri-Chart Top">
    <p:spTree>
      <p:nvGrpSpPr>
        <p:cNvPr id="1" name=""/>
        <p:cNvGrpSpPr/>
        <p:nvPr/>
      </p:nvGrpSpPr>
      <p:grpSpPr>
        <a:xfrm>
          <a:off x="0" y="0"/>
          <a:ext cx="0" cy="0"/>
          <a:chOff x="0" y="0"/>
          <a:chExt cx="0" cy="0"/>
        </a:xfrm>
      </p:grpSpPr>
      <p:sp>
        <p:nvSpPr>
          <p:cNvPr id="17" name="Content Placeholder 3"/>
          <p:cNvSpPr>
            <a:spLocks noGrp="1"/>
          </p:cNvSpPr>
          <p:nvPr>
            <p:ph sz="quarter" idx="23"/>
          </p:nvPr>
        </p:nvSpPr>
        <p:spPr>
          <a:xfrm>
            <a:off x="61722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p:nvPr>
        </p:nvSpPr>
        <p:spPr>
          <a:xfrm>
            <a:off x="266700" y="3848100"/>
            <a:ext cx="5753100" cy="27813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
          <p:cNvSpPr>
            <a:spLocks noGrp="1"/>
          </p:cNvSpPr>
          <p:nvPr>
            <p:ph sz="quarter" idx="22"/>
          </p:nvPr>
        </p:nvSpPr>
        <p:spPr>
          <a:xfrm>
            <a:off x="266700" y="1024178"/>
            <a:ext cx="116586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CE138066-C767-E96E-E21F-B1E4478B0958}"/>
              </a:ext>
            </a:extLst>
          </p:cNvPr>
          <p:cNvSpPr>
            <a:spLocks noGrp="1"/>
          </p:cNvSpPr>
          <p:nvPr>
            <p:ph type="dt" sz="half" idx="24"/>
          </p:nvPr>
        </p:nvSpPr>
        <p:spPr/>
        <p:txBody>
          <a:bodyPr/>
          <a:lstStyle/>
          <a:p>
            <a:endParaRPr lang="en-US"/>
          </a:p>
        </p:txBody>
      </p:sp>
      <p:sp>
        <p:nvSpPr>
          <p:cNvPr id="5" name="Footer Placeholder 4">
            <a:extLst>
              <a:ext uri="{FF2B5EF4-FFF2-40B4-BE49-F238E27FC236}">
                <a16:creationId xmlns:a16="http://schemas.microsoft.com/office/drawing/2014/main" id="{E18328B5-C225-08E6-86C5-18BB6982BC1B}"/>
              </a:ext>
            </a:extLst>
          </p:cNvPr>
          <p:cNvSpPr>
            <a:spLocks noGrp="1"/>
          </p:cNvSpPr>
          <p:nvPr>
            <p:ph type="ftr" sz="quarter" idx="25"/>
          </p:nvPr>
        </p:nvSpPr>
        <p:spPr/>
        <p:txBody>
          <a:bodyPr/>
          <a:lstStyle/>
          <a:p>
            <a:endParaRPr lang="en-US"/>
          </a:p>
        </p:txBody>
      </p:sp>
    </p:spTree>
    <p:extLst>
      <p:ext uri="{BB962C8B-B14F-4D97-AF65-F5344CB8AC3E}">
        <p14:creationId xmlns:p14="http://schemas.microsoft.com/office/powerpoint/2010/main" val="3877110228"/>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D7835296-7DAA-2D03-3C74-8EDBE0C7DF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FD207A-CF9B-5273-AAA1-5371D3714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149928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40FE8E-720F-2CF0-A515-A1F0A76E6C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C5645D9-CB9C-72DC-4655-0357D988FE7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75371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76200" y="66675"/>
            <a:ext cx="12020549" cy="672363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73CC44D-C4E5-B148-8424-D309BAD434F9}"/>
              </a:ext>
            </a:extLst>
          </p:cNvPr>
          <p:cNvSpPr>
            <a:spLocks noGrp="1"/>
          </p:cNvSpPr>
          <p:nvPr>
            <p:ph type="dt" sz="half" idx="13"/>
          </p:nvPr>
        </p:nvSpPr>
        <p:spPr/>
        <p:txBody>
          <a:bodyPr/>
          <a:lstStyle/>
          <a:p>
            <a:endParaRPr lang="en-US"/>
          </a:p>
        </p:txBody>
      </p:sp>
      <p:sp>
        <p:nvSpPr>
          <p:cNvPr id="4" name="Footer Placeholder 3">
            <a:extLst>
              <a:ext uri="{FF2B5EF4-FFF2-40B4-BE49-F238E27FC236}">
                <a16:creationId xmlns:a16="http://schemas.microsoft.com/office/drawing/2014/main" id="{B5E87FB6-092D-2261-C61B-A13F398BD061}"/>
              </a:ext>
            </a:extLst>
          </p:cNvPr>
          <p:cNvSpPr>
            <a:spLocks noGrp="1"/>
          </p:cNvSpPr>
          <p:nvPr>
            <p:ph type="ftr" sz="quarter" idx="14"/>
          </p:nvPr>
        </p:nvSpPr>
        <p:spPr/>
        <p:txBody>
          <a:bodyPr/>
          <a:lstStyle/>
          <a:p>
            <a:endParaRPr lang="en-US"/>
          </a:p>
        </p:txBody>
      </p:sp>
      <p:sp>
        <p:nvSpPr>
          <p:cNvPr id="5" name="Title 4">
            <a:extLst>
              <a:ext uri="{FF2B5EF4-FFF2-40B4-BE49-F238E27FC236}">
                <a16:creationId xmlns:a16="http://schemas.microsoft.com/office/drawing/2014/main" id="{AA3CD5E4-A5C4-AFB4-80AA-82539154DD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1643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5.png"/><Relationship Id="rId2" Type="http://schemas.openxmlformats.org/officeDocument/2006/relationships/slideLayout" Target="../slideLayouts/slideLayout56.xml"/><Relationship Id="rId16" Type="http://schemas.openxmlformats.org/officeDocument/2006/relationships/image" Target="../media/image2.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1.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4.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image" Target="../media/image5.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2.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theme" Target="../theme/theme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image" Target="../media/image6.png"/><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image" Target="../media/image1.pn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6.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image" Target="../media/image6.png"/><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pic>
        <p:nvPicPr>
          <p:cNvPr id="3" name="Picture 2" descr="A red and white sign&#10;&#10;Description automatically generated with medium confidence">
            <a:extLst>
              <a:ext uri="{FF2B5EF4-FFF2-40B4-BE49-F238E27FC236}">
                <a16:creationId xmlns:a16="http://schemas.microsoft.com/office/drawing/2014/main" id="{9C10DF0B-5790-9C31-F5A0-73C6E6439172}"/>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75153" y="319470"/>
            <a:ext cx="681667" cy="451942"/>
          </a:xfrm>
          <a:prstGeom prst="rect">
            <a:avLst/>
          </a:prstGeom>
        </p:spPr>
      </p:pic>
    </p:spTree>
    <p:extLst>
      <p:ext uri="{BB962C8B-B14F-4D97-AF65-F5344CB8AC3E}">
        <p14:creationId xmlns:p14="http://schemas.microsoft.com/office/powerpoint/2010/main" val="234645006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4079" r:id="rId19"/>
    <p:sldLayoutId id="2147483987" r:id="rId20"/>
    <p:sldLayoutId id="2147483988" r:id="rId21"/>
    <p:sldLayoutId id="2147483989" r:id="rId22"/>
    <p:sldLayoutId id="2147483990" r:id="rId23"/>
    <p:sldLayoutId id="2147483991" r:id="rId24"/>
    <p:sldLayoutId id="2147483992" r:id="rId25"/>
    <p:sldLayoutId id="2147483993" r:id="rId26"/>
    <p:sldLayoutId id="2147484109"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tx2">
                <a:lumMod val="8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2" name="TextBox 1">
            <a:extLst>
              <a:ext uri="{FF2B5EF4-FFF2-40B4-BE49-F238E27FC236}">
                <a16:creationId xmlns:a16="http://schemas.microsoft.com/office/drawing/2014/main" id="{13C93DB8-8109-4839-4533-D52647F330B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3" name="TextBox 2">
            <a:extLst>
              <a:ext uri="{FF2B5EF4-FFF2-40B4-BE49-F238E27FC236}">
                <a16:creationId xmlns:a16="http://schemas.microsoft.com/office/drawing/2014/main" id="{D4AA7094-B510-FCCE-91B2-CBD23BFDE2C0}"/>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pic>
        <p:nvPicPr>
          <p:cNvPr id="4" name="Picture 3" descr="A red and white sign&#10;&#10;Description automatically generated with medium confidence">
            <a:extLst>
              <a:ext uri="{FF2B5EF4-FFF2-40B4-BE49-F238E27FC236}">
                <a16:creationId xmlns:a16="http://schemas.microsoft.com/office/drawing/2014/main" id="{9800D5D5-20D3-FEA8-0FED-39A0EDB150CC}"/>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75153" y="319470"/>
            <a:ext cx="681667" cy="451942"/>
          </a:xfrm>
          <a:prstGeom prst="rect">
            <a:avLst/>
          </a:prstGeom>
        </p:spPr>
      </p:pic>
    </p:spTree>
    <p:extLst>
      <p:ext uri="{BB962C8B-B14F-4D97-AF65-F5344CB8AC3E}">
        <p14:creationId xmlns:p14="http://schemas.microsoft.com/office/powerpoint/2010/main" val="1095872165"/>
      </p:ext>
    </p:extLst>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 id="2147484159" r:id="rId17"/>
    <p:sldLayoutId id="2147484160" r:id="rId18"/>
    <p:sldLayoutId id="2147484161" r:id="rId19"/>
    <p:sldLayoutId id="2147484162" r:id="rId20"/>
    <p:sldLayoutId id="2147484163" r:id="rId21"/>
    <p:sldLayoutId id="2147484164" r:id="rId22"/>
    <p:sldLayoutId id="2147484198" r:id="rId23"/>
    <p:sldLayoutId id="2147484199" r:id="rId24"/>
    <p:sldLayoutId id="2147484200" r:id="rId25"/>
    <p:sldLayoutId id="2147484201" r:id="rId26"/>
    <p:sldLayoutId id="2147484202" r:id="rId2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15"/>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A red and white sign&#10;&#10;Description automatically generated with medium confidence">
            <a:extLst>
              <a:ext uri="{FF2B5EF4-FFF2-40B4-BE49-F238E27FC236}">
                <a16:creationId xmlns:a16="http://schemas.microsoft.com/office/drawing/2014/main" id="{FEBE11F4-D049-6A79-C60C-C9855F62D5B2}"/>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1380681" y="319470"/>
            <a:ext cx="681667" cy="451942"/>
          </a:xfrm>
          <a:prstGeom prst="rect">
            <a:avLst/>
          </a:prstGeom>
        </p:spPr>
      </p:pic>
      <p:pic>
        <p:nvPicPr>
          <p:cNvPr id="10" name="Picture 9" descr="Logo&#10;&#10;Description automatically generated">
            <a:extLst>
              <a:ext uri="{FF2B5EF4-FFF2-40B4-BE49-F238E27FC236}">
                <a16:creationId xmlns:a16="http://schemas.microsoft.com/office/drawing/2014/main" id="{75DD3DC1-4C91-943A-91F6-FB51DD5C6ACA}"/>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75421" y="126216"/>
            <a:ext cx="644814" cy="799594"/>
          </a:xfrm>
          <a:prstGeom prst="rect">
            <a:avLst/>
          </a:prstGeom>
        </p:spPr>
      </p:pic>
    </p:spTree>
    <p:extLst>
      <p:ext uri="{BB962C8B-B14F-4D97-AF65-F5344CB8AC3E}">
        <p14:creationId xmlns:p14="http://schemas.microsoft.com/office/powerpoint/2010/main" val="3840725888"/>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6" r:id="rId13"/>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09A6F4-437A-F5BC-A382-7E14CD1E36B7}"/>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 name="TextBox 3">
            <a:extLst>
              <a:ext uri="{FF2B5EF4-FFF2-40B4-BE49-F238E27FC236}">
                <a16:creationId xmlns:a16="http://schemas.microsoft.com/office/drawing/2014/main" id="{901DB1F4-AA0B-D214-2C9A-AE809FF1F69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4099" name="Title Placeholder 1"/>
          <p:cNvSpPr>
            <a:spLocks noGrp="1"/>
          </p:cNvSpPr>
          <p:nvPr>
            <p:ph type="title"/>
          </p:nvPr>
        </p:nvSpPr>
        <p:spPr bwMode="auto">
          <a:xfrm>
            <a:off x="948366" y="128981"/>
            <a:ext cx="10386814" cy="832920"/>
          </a:xfrm>
          <a:prstGeom prst="rect">
            <a:avLst/>
          </a:prstGeom>
          <a:noFill/>
          <a:ln w="9525">
            <a:noFill/>
            <a:miter lim="800000"/>
            <a:headEnd/>
            <a:tailEnd/>
          </a:ln>
        </p:spPr>
        <p:txBody>
          <a:bodyPr vert="horz" wrap="square" lIns="45720" tIns="0" rIns="4572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8" name="Rectangle 7">
            <a:extLst>
              <a:ext uri="{FF2B5EF4-FFF2-40B4-BE49-F238E27FC236}">
                <a16:creationId xmlns:a16="http://schemas.microsoft.com/office/drawing/2014/main" id="{7AD4339D-DBCA-B475-10A1-FBC7E6A007BD}"/>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 red and white sign&#10;&#10;Description automatically generated with medium confidence">
            <a:extLst>
              <a:ext uri="{FF2B5EF4-FFF2-40B4-BE49-F238E27FC236}">
                <a16:creationId xmlns:a16="http://schemas.microsoft.com/office/drawing/2014/main" id="{E7BEB647-67CA-8176-08CE-B8C1FACEE48C}"/>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1380681" y="319470"/>
            <a:ext cx="681667" cy="451942"/>
          </a:xfrm>
          <a:prstGeom prst="rect">
            <a:avLst/>
          </a:prstGeom>
        </p:spPr>
      </p:pic>
      <p:pic>
        <p:nvPicPr>
          <p:cNvPr id="11" name="Picture 10" descr="Logo&#10;&#10;Description automatically generated">
            <a:extLst>
              <a:ext uri="{FF2B5EF4-FFF2-40B4-BE49-F238E27FC236}">
                <a16:creationId xmlns:a16="http://schemas.microsoft.com/office/drawing/2014/main" id="{1CDF5A6D-25FD-1FFB-D37C-A77F62490704}"/>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75421" y="126216"/>
            <a:ext cx="644814" cy="799594"/>
          </a:xfrm>
          <a:prstGeom prst="rect">
            <a:avLst/>
          </a:prstGeom>
        </p:spPr>
      </p:pic>
    </p:spTree>
    <p:extLst>
      <p:ext uri="{BB962C8B-B14F-4D97-AF65-F5344CB8AC3E}">
        <p14:creationId xmlns:p14="http://schemas.microsoft.com/office/powerpoint/2010/main" val="18968281"/>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104" r:id="rId16"/>
    <p:sldLayoutId id="2147484106" r:id="rId17"/>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22"/>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Icon&#10;&#10;Description automatically generated with low confidence">
            <a:extLst>
              <a:ext uri="{FF2B5EF4-FFF2-40B4-BE49-F238E27FC236}">
                <a16:creationId xmlns:a16="http://schemas.microsoft.com/office/drawing/2014/main" id="{E3B7F0C3-EE0F-873D-A0E1-2C28840F872B}"/>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0" y="64190"/>
            <a:ext cx="2028997" cy="900320"/>
          </a:xfrm>
          <a:prstGeom prst="rect">
            <a:avLst/>
          </a:prstGeom>
        </p:spPr>
      </p:pic>
    </p:spTree>
    <p:extLst>
      <p:ext uri="{BB962C8B-B14F-4D97-AF65-F5344CB8AC3E}">
        <p14:creationId xmlns:p14="http://schemas.microsoft.com/office/powerpoint/2010/main" val="2884319183"/>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 id="2147484125" r:id="rId15"/>
    <p:sldLayoutId id="2147484126" r:id="rId16"/>
    <p:sldLayoutId id="2147484203" r:id="rId17"/>
    <p:sldLayoutId id="2147484205" r:id="rId18"/>
    <p:sldLayoutId id="2147484206" r:id="rId19"/>
    <p:sldLayoutId id="2147484207" r:id="rId20"/>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5000">
              <a:schemeClr val="tx2"/>
            </a:gs>
            <a:gs pos="90000">
              <a:schemeClr val="tx2">
                <a:alpha val="35000"/>
              </a:schemeClr>
            </a:gs>
            <a:gs pos="95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099" name="Title Placeholder 1"/>
          <p:cNvSpPr>
            <a:spLocks noGrp="1"/>
          </p:cNvSpPr>
          <p:nvPr>
            <p:ph type="title"/>
          </p:nvPr>
        </p:nvSpPr>
        <p:spPr bwMode="auto">
          <a:xfrm>
            <a:off x="2160788" y="128981"/>
            <a:ext cx="9764511" cy="832920"/>
          </a:xfrm>
          <a:prstGeom prst="rect">
            <a:avLst/>
          </a:prstGeom>
          <a:noFill/>
          <a:ln w="9525">
            <a:noFill/>
            <a:miter lim="800000"/>
            <a:headEnd/>
            <a:tailEnd/>
          </a:ln>
        </p:spPr>
        <p:txBody>
          <a:bodyPr vert="horz" wrap="square" lIns="45720" tIns="0" rIns="0" bIns="0" numCol="1" anchor="ctr" anchorCtr="0" compatLnSpc="1">
            <a:prstTxWarp prst="textNoShape">
              <a:avLst/>
            </a:prstTxWarp>
          </a:bodyPr>
          <a:lstStyle/>
          <a:p>
            <a:pPr lvl="0"/>
            <a:r>
              <a:rPr lang="en-US"/>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3" name="Picture 6"/>
          <p:cNvPicPr>
            <a:picLocks noChangeAspect="1"/>
          </p:cNvPicPr>
          <p:nvPr/>
        </p:nvPicPr>
        <p:blipFill>
          <a:blip r:embed="rId18"/>
          <a:srcRect/>
          <a:stretch>
            <a:fillRect/>
          </a:stretch>
        </p:blipFill>
        <p:spPr bwMode="auto">
          <a:xfrm>
            <a:off x="6079067" y="3416309"/>
            <a:ext cx="25400" cy="3175"/>
          </a:xfrm>
          <a:prstGeom prst="rect">
            <a:avLst/>
          </a:prstGeom>
          <a:noFill/>
          <a:ln w="9525">
            <a:noFill/>
            <a:miter lim="800000"/>
            <a:headEnd/>
            <a:tailEnd/>
          </a:ln>
        </p:spPr>
      </p:pic>
      <p:sp>
        <p:nvSpPr>
          <p:cNvPr id="5" name="Text Box 14">
            <a:extLst>
              <a:ext uri="{FF2B5EF4-FFF2-40B4-BE49-F238E27FC236}">
                <a16:creationId xmlns:a16="http://schemas.microsoft.com/office/drawing/2014/main" id="{8E9D0075-D2A3-A5CC-4256-B31D3D5E4FF4}"/>
              </a:ext>
            </a:extLst>
          </p:cNvPr>
          <p:cNvSpPr txBox="1">
            <a:spLocks noChangeArrowheads="1"/>
          </p:cNvSpPr>
          <p:nvPr userDrawn="1"/>
        </p:nvSpPr>
        <p:spPr bwMode="auto">
          <a:xfrm>
            <a:off x="11375588" y="132577"/>
            <a:ext cx="548640" cy="169277"/>
          </a:xfrm>
          <a:prstGeom prst="rect">
            <a:avLst/>
          </a:prstGeom>
          <a:noFill/>
          <a:ln w="9525">
            <a:noFill/>
            <a:miter lim="800000"/>
            <a:headEnd/>
            <a:tailEnd/>
          </a:ln>
          <a:effectLst/>
        </p:spPr>
        <p:txBody>
          <a:bodyPr wrap="square" tIns="0" rIns="0" bIns="0">
            <a:spAutoFit/>
          </a:bodyPr>
          <a:lstStyle/>
          <a:p>
            <a:pPr algn="r">
              <a:spcBef>
                <a:spcPct val="50000"/>
              </a:spcBef>
              <a:defRPr/>
            </a:pPr>
            <a:fld id="{99D903CA-8EC9-4EB0-B4F7-7D6D89967A95}" type="slidenum">
              <a:rPr lang="en-US" sz="1100" b="0" baseline="0" smtClean="0"/>
              <a:pPr algn="r">
                <a:spcBef>
                  <a:spcPct val="50000"/>
                </a:spcBef>
                <a:defRPr/>
              </a:pPr>
              <a:t>‹#›</a:t>
            </a:fld>
            <a:endParaRPr lang="en-US" sz="1100" b="0" baseline="0"/>
          </a:p>
        </p:txBody>
      </p:sp>
      <p:sp>
        <p:nvSpPr>
          <p:cNvPr id="6" name="Date Placeholder 4">
            <a:extLst>
              <a:ext uri="{FF2B5EF4-FFF2-40B4-BE49-F238E27FC236}">
                <a16:creationId xmlns:a16="http://schemas.microsoft.com/office/drawing/2014/main" id="{654CE446-4257-6BEB-B6A7-C36A4CB84617}"/>
              </a:ext>
            </a:extLst>
          </p:cNvPr>
          <p:cNvSpPr>
            <a:spLocks noGrp="1"/>
          </p:cNvSpPr>
          <p:nvPr>
            <p:ph type="dt" sz="half" idx="2"/>
          </p:nvPr>
        </p:nvSpPr>
        <p:spPr>
          <a:xfrm>
            <a:off x="8842515" y="6653150"/>
            <a:ext cx="3081713" cy="137160"/>
          </a:xfrm>
          <a:prstGeom prst="rect">
            <a:avLst/>
          </a:prstGeom>
        </p:spPr>
        <p:txBody>
          <a:bodyPr anchor="ctr"/>
          <a:lstStyle>
            <a:lvl1pPr algn="r">
              <a:defRPr sz="900">
                <a:solidFill>
                  <a:schemeClr val="tx1">
                    <a:lumMod val="75000"/>
                    <a:lumOff val="25000"/>
                  </a:schemeClr>
                </a:solidFill>
              </a:defRPr>
            </a:lvl1pPr>
          </a:lstStyle>
          <a:p>
            <a:endParaRPr lang="en-US"/>
          </a:p>
        </p:txBody>
      </p:sp>
      <p:sp>
        <p:nvSpPr>
          <p:cNvPr id="7" name="Footer Placeholder 3">
            <a:extLst>
              <a:ext uri="{FF2B5EF4-FFF2-40B4-BE49-F238E27FC236}">
                <a16:creationId xmlns:a16="http://schemas.microsoft.com/office/drawing/2014/main" id="{BB31B321-C66F-1A23-694D-DF5296341D94}"/>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tx1">
                    <a:lumMod val="75000"/>
                    <a:lumOff val="25000"/>
                  </a:schemeClr>
                </a:solidFill>
              </a:defRPr>
            </a:lvl1pPr>
          </a:lstStyle>
          <a:p>
            <a:endParaRPr lang="en-US"/>
          </a:p>
        </p:txBody>
      </p:sp>
      <p:sp>
        <p:nvSpPr>
          <p:cNvPr id="3" name="Rectangle 2">
            <a:extLst>
              <a:ext uri="{FF2B5EF4-FFF2-40B4-BE49-F238E27FC236}">
                <a16:creationId xmlns:a16="http://schemas.microsoft.com/office/drawing/2014/main" id="{39720D12-0BDE-1075-1F74-CB008D4B402C}"/>
              </a:ext>
            </a:extLst>
          </p:cNvPr>
          <p:cNvSpPr/>
          <p:nvPr userDrawn="1"/>
        </p:nvSpPr>
        <p:spPr>
          <a:xfrm>
            <a:off x="0" y="0"/>
            <a:ext cx="12192000" cy="6858000"/>
          </a:xfrm>
          <a:prstGeom prst="rect">
            <a:avLst/>
          </a:prstGeom>
          <a:noFill/>
          <a:ln w="762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319D296-3ADD-602F-6280-AF09F0C8541E}"/>
              </a:ext>
            </a:extLst>
          </p:cNvPr>
          <p:cNvSpPr txBox="1"/>
          <p:nvPr userDrawn="1"/>
        </p:nvSpPr>
        <p:spPr>
          <a:xfrm>
            <a:off x="5862607" y="24910"/>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sp>
        <p:nvSpPr>
          <p:cNvPr id="8" name="TextBox 7">
            <a:extLst>
              <a:ext uri="{FF2B5EF4-FFF2-40B4-BE49-F238E27FC236}">
                <a16:creationId xmlns:a16="http://schemas.microsoft.com/office/drawing/2014/main" id="{3CB3D4C0-148A-1C15-E80F-A173E101EED7}"/>
              </a:ext>
            </a:extLst>
          </p:cNvPr>
          <p:cNvSpPr txBox="1"/>
          <p:nvPr userDrawn="1"/>
        </p:nvSpPr>
        <p:spPr>
          <a:xfrm>
            <a:off x="5862607" y="6624203"/>
            <a:ext cx="466787" cy="216635"/>
          </a:xfrm>
          <a:prstGeom prst="rect">
            <a:avLst/>
          </a:prstGeom>
          <a:noFill/>
        </p:spPr>
        <p:txBody>
          <a:bodyPr wrap="square" lIns="0" tIns="0" rIns="0" bIns="0" rtlCol="0" anchor="b">
            <a:spAutoFit/>
          </a:bodyPr>
          <a:lstStyle/>
          <a:p>
            <a:pPr algn="ctr"/>
            <a:r>
              <a:rPr lang="en-US" sz="1400" b="1">
                <a:solidFill>
                  <a:srgbClr val="00B050"/>
                </a:solidFill>
              </a:rPr>
              <a:t>CUI</a:t>
            </a:r>
          </a:p>
        </p:txBody>
      </p:sp>
      <p:pic>
        <p:nvPicPr>
          <p:cNvPr id="9" name="Picture 8" descr="Icon&#10;&#10;Description automatically generated with low confidence">
            <a:extLst>
              <a:ext uri="{FF2B5EF4-FFF2-40B4-BE49-F238E27FC236}">
                <a16:creationId xmlns:a16="http://schemas.microsoft.com/office/drawing/2014/main" id="{8DF980E6-2174-FD09-620E-31A9FA76ECE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0" y="64190"/>
            <a:ext cx="2028997" cy="900320"/>
          </a:xfrm>
          <a:prstGeom prst="rect">
            <a:avLst/>
          </a:prstGeom>
        </p:spPr>
      </p:pic>
    </p:spTree>
    <p:extLst>
      <p:ext uri="{BB962C8B-B14F-4D97-AF65-F5344CB8AC3E}">
        <p14:creationId xmlns:p14="http://schemas.microsoft.com/office/powerpoint/2010/main" val="1756410140"/>
      </p:ext>
    </p:extLst>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24">
          <p15:clr>
            <a:srgbClr val="F26B43"/>
          </p15:clr>
        </p15:guide>
        <p15:guide id="5" orient="horz" pos="583">
          <p15:clr>
            <a:srgbClr val="F26B43"/>
          </p15:clr>
        </p15:guide>
        <p15:guide id="6" orient="horz" pos="41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7000">
              <a:schemeClr val="tx2"/>
            </a:gs>
            <a:gs pos="90000">
              <a:schemeClr val="tx2"/>
            </a:gs>
            <a:gs pos="98000">
              <a:schemeClr val="bg1">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sp>
        <p:nvSpPr>
          <p:cNvPr id="11" name="Text Box 14">
            <a:extLst>
              <a:ext uri="{FF2B5EF4-FFF2-40B4-BE49-F238E27FC236}">
                <a16:creationId xmlns:a16="http://schemas.microsoft.com/office/drawing/2014/main" id="{06488F25-D32D-48D0-BB8A-6B1499EB02EC}"/>
              </a:ext>
            </a:extLst>
          </p:cNvPr>
          <p:cNvSpPr txBox="1">
            <a:spLocks noChangeArrowheads="1"/>
          </p:cNvSpPr>
          <p:nvPr userDrawn="1"/>
        </p:nvSpPr>
        <p:spPr bwMode="auto">
          <a:xfrm>
            <a:off x="11218426" y="662710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a:p>
        </p:txBody>
      </p:sp>
      <p:sp>
        <p:nvSpPr>
          <p:cNvPr id="17" name="Date Placeholder 4">
            <a:extLst>
              <a:ext uri="{FF2B5EF4-FFF2-40B4-BE49-F238E27FC236}">
                <a16:creationId xmlns:a16="http://schemas.microsoft.com/office/drawing/2014/main" id="{876090B8-EB33-44F6-B805-AE75858FA42D}"/>
              </a:ext>
            </a:extLst>
          </p:cNvPr>
          <p:cNvSpPr>
            <a:spLocks noGrp="1"/>
          </p:cNvSpPr>
          <p:nvPr>
            <p:ph type="dt" sz="half" idx="2"/>
          </p:nvPr>
        </p:nvSpPr>
        <p:spPr>
          <a:xfrm>
            <a:off x="8842515" y="6653150"/>
            <a:ext cx="2761673" cy="137160"/>
          </a:xfrm>
          <a:prstGeom prst="rect">
            <a:avLst/>
          </a:prstGeom>
        </p:spPr>
        <p:txBody>
          <a:bodyPr anchor="ctr"/>
          <a:lstStyle>
            <a:lvl1pPr algn="r">
              <a:defRPr sz="900">
                <a:solidFill>
                  <a:schemeClr val="bg2">
                    <a:lumMod val="75000"/>
                  </a:schemeClr>
                </a:solidFill>
              </a:defRPr>
            </a:lvl1pPr>
          </a:lstStyle>
          <a:p>
            <a:endParaRPr lang="en-US"/>
          </a:p>
        </p:txBody>
      </p:sp>
      <p:sp>
        <p:nvSpPr>
          <p:cNvPr id="18" name="Footer Placeholder 3">
            <a:extLst>
              <a:ext uri="{FF2B5EF4-FFF2-40B4-BE49-F238E27FC236}">
                <a16:creationId xmlns:a16="http://schemas.microsoft.com/office/drawing/2014/main" id="{2F8A329A-59C1-4D23-B5E6-03FA1C182A0A}"/>
              </a:ext>
            </a:extLst>
          </p:cNvPr>
          <p:cNvSpPr>
            <a:spLocks noGrp="1"/>
          </p:cNvSpPr>
          <p:nvPr>
            <p:ph type="ftr" sz="quarter" idx="3"/>
          </p:nvPr>
        </p:nvSpPr>
        <p:spPr>
          <a:xfrm>
            <a:off x="266700" y="6653150"/>
            <a:ext cx="2901373" cy="137160"/>
          </a:xfrm>
          <a:prstGeom prst="rect">
            <a:avLst/>
          </a:prstGeom>
        </p:spPr>
        <p:txBody>
          <a:bodyPr anchor="ctr"/>
          <a:lstStyle>
            <a:lvl1pPr>
              <a:defRPr sz="900">
                <a:solidFill>
                  <a:schemeClr val="bg2">
                    <a:lumMod val="75000"/>
                  </a:schemeClr>
                </a:solidFill>
              </a:defRPr>
            </a:lvl1pPr>
          </a:lstStyle>
          <a:p>
            <a:endParaRPr lang="en-US"/>
          </a:p>
        </p:txBody>
      </p:sp>
      <p:sp>
        <p:nvSpPr>
          <p:cNvPr id="2" name="Title Placeholder 1">
            <a:extLst>
              <a:ext uri="{FF2B5EF4-FFF2-40B4-BE49-F238E27FC236}">
                <a16:creationId xmlns:a16="http://schemas.microsoft.com/office/drawing/2014/main" id="{CA18FFB5-1B4A-8A37-78CC-AC1A7AE08575}"/>
              </a:ext>
            </a:extLst>
          </p:cNvPr>
          <p:cNvSpPr>
            <a:spLocks noGrp="1"/>
          </p:cNvSpPr>
          <p:nvPr>
            <p:ph type="title"/>
          </p:nvPr>
        </p:nvSpPr>
        <p:spPr bwMode="auto">
          <a:xfrm>
            <a:off x="266699" y="128981"/>
            <a:ext cx="11658599" cy="8329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slide</a:t>
            </a:r>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rtl="0" eaLnBrk="1" fontAlgn="base" hangingPunct="1">
        <a:spcBef>
          <a:spcPct val="0"/>
        </a:spcBef>
        <a:spcAft>
          <a:spcPct val="0"/>
        </a:spcAft>
        <a:defRPr sz="3200" b="1" kern="1200" cap="all">
          <a:solidFill>
            <a:schemeClr val="tx1">
              <a:lumMod val="90000"/>
              <a:lumOff val="10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90000"/>
              <a:lumOff val="10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90000"/>
              <a:lumOff val="10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90000"/>
              <a:lumOff val="10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85.xml"/><Relationship Id="rId6" Type="http://schemas.openxmlformats.org/officeDocument/2006/relationships/image" Target="../media/image39.jpeg"/><Relationship Id="rId5" Type="http://schemas.openxmlformats.org/officeDocument/2006/relationships/image" Target="../media/image38.jpeg"/><Relationship Id="rId10" Type="http://schemas.openxmlformats.org/officeDocument/2006/relationships/image" Target="../media/image43.png"/><Relationship Id="rId4" Type="http://schemas.openxmlformats.org/officeDocument/2006/relationships/image" Target="../media/image37.jpeg"/><Relationship Id="rId9" Type="http://schemas.openxmlformats.org/officeDocument/2006/relationships/image" Target="../media/image42.emf"/></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85.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hyperlink" Target="mailto:Marshall.K.Harper@usace.army.mil" TargetMode="External"/><Relationship Id="rId3" Type="http://schemas.openxmlformats.org/officeDocument/2006/relationships/hyperlink" Target="mailto:pamela.g.castens@usace.army.mil" TargetMode="External"/><Relationship Id="rId7" Type="http://schemas.openxmlformats.org/officeDocument/2006/relationships/hyperlink" Target="mailto:Zeferina.j.Ruvalcaba@usace.army.mil" TargetMode="External"/><Relationship Id="rId2" Type="http://schemas.openxmlformats.org/officeDocument/2006/relationships/notesSlide" Target="../notesSlides/notesSlide8.xml"/><Relationship Id="rId1" Type="http://schemas.openxmlformats.org/officeDocument/2006/relationships/slideLayout" Target="../slideLayouts/slideLayout85.xml"/><Relationship Id="rId6" Type="http://schemas.openxmlformats.org/officeDocument/2006/relationships/hyperlink" Target="mailto:elisa.a.beck@usace.army.mil" TargetMode="External"/><Relationship Id="rId5" Type="http://schemas.openxmlformats.org/officeDocument/2006/relationships/hyperlink" Target="mailto:robert.l.Caputo@usace.army.mil" TargetMode="External"/><Relationship Id="rId10" Type="http://schemas.openxmlformats.org/officeDocument/2006/relationships/hyperlink" Target="mailto:Curtis.d.morris@usace.army.mil" TargetMode="External"/><Relationship Id="rId4" Type="http://schemas.openxmlformats.org/officeDocument/2006/relationships/hyperlink" Target="mailto:Arianna.f.raymundo@usace.army.mil" TargetMode="External"/><Relationship Id="rId9" Type="http://schemas.openxmlformats.org/officeDocument/2006/relationships/hyperlink" Target="mailto:Kimberly.m.carsell@usace.army.mi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85.xml"/><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8" Type="http://schemas.openxmlformats.org/officeDocument/2006/relationships/hyperlink" Target="http://www.sam.gov/" TargetMode="External"/><Relationship Id="rId3" Type="http://schemas.openxmlformats.org/officeDocument/2006/relationships/hyperlink" Target="mailto:R.C.Carrizales@usace.army.mil" TargetMode="External"/><Relationship Id="rId7" Type="http://schemas.openxmlformats.org/officeDocument/2006/relationships/hyperlink" Target="mailto:USACESacramentoSmallBusiness@usace.army.mil" TargetMode="External"/><Relationship Id="rId2" Type="http://schemas.openxmlformats.org/officeDocument/2006/relationships/notesSlide" Target="../notesSlides/notesSlide9.xml"/><Relationship Id="rId1" Type="http://schemas.openxmlformats.org/officeDocument/2006/relationships/slideLayout" Target="../slideLayouts/slideLayout85.xml"/><Relationship Id="rId6" Type="http://schemas.openxmlformats.org/officeDocument/2006/relationships/hyperlink" Target="mailto:Daniel.E.Czech@usace.army.mil" TargetMode="External"/><Relationship Id="rId5" Type="http://schemas.openxmlformats.org/officeDocument/2006/relationships/hyperlink" Target="mailto:Rachel.Kinney@usace.army.mil" TargetMode="External"/><Relationship Id="rId4" Type="http://schemas.openxmlformats.org/officeDocument/2006/relationships/hyperlink" Target="mailto:Dayon.T.Santos2@usace.army.mil" TargetMode="External"/><Relationship Id="rId9" Type="http://schemas.openxmlformats.org/officeDocument/2006/relationships/hyperlink" Target="https://www.facebook.com/sacramentodistric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85.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5.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image" Target="../media/image29.jpeg"/><Relationship Id="rId1" Type="http://schemas.openxmlformats.org/officeDocument/2006/relationships/slideLayout" Target="../slideLayouts/slideLayout85.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8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prstGeom prst="rect">
            <a:avLst/>
          </a:prstGeom>
        </p:spPr>
        <p:txBody>
          <a:bodyPr/>
          <a:lstStyle/>
          <a:p>
            <a:r>
              <a:rPr lang="en-US" b="1" dirty="0">
                <a:latin typeface="Arial"/>
                <a:ea typeface="ＭＳ Ｐゴシック"/>
                <a:cs typeface="Arial"/>
              </a:rPr>
              <a:t>LTC Dianna Lively</a:t>
            </a:r>
            <a:endParaRPr lang="en-US" dirty="0"/>
          </a:p>
          <a:p>
            <a:r>
              <a:rPr lang="en-US" b="1" dirty="0">
                <a:latin typeface="Arial"/>
                <a:ea typeface="ＭＳ Ｐゴシック"/>
                <a:cs typeface="Arial"/>
              </a:rPr>
              <a:t>Deputy District Commander </a:t>
            </a:r>
            <a:endParaRPr lang="en-US" b="1" dirty="0"/>
          </a:p>
          <a:p>
            <a:endParaRPr lang="en-US" b="1" dirty="0"/>
          </a:p>
          <a:p>
            <a:endParaRPr lang="en-US" b="1" dirty="0"/>
          </a:p>
          <a:p>
            <a:r>
              <a:rPr lang="en-US" b="1" dirty="0">
                <a:latin typeface="Arial"/>
                <a:ea typeface="ＭＳ Ｐゴシック"/>
                <a:cs typeface="Arial"/>
              </a:rPr>
              <a:t>Sacramento District</a:t>
            </a:r>
          </a:p>
          <a:p>
            <a:r>
              <a:rPr lang="en-US" b="1" dirty="0">
                <a:latin typeface="Arial"/>
                <a:ea typeface="ＭＳ Ｐゴシック"/>
                <a:cs typeface="Arial"/>
              </a:rPr>
              <a:t>MAR 2024</a:t>
            </a:r>
            <a:endParaRPr lang="en-US" b="1" dirty="0"/>
          </a:p>
          <a:p>
            <a:endParaRPr lang="en-US" u="sng" dirty="0"/>
          </a:p>
        </p:txBody>
      </p:sp>
      <p:sp>
        <p:nvSpPr>
          <p:cNvPr id="3" name="Title 2"/>
          <p:cNvSpPr>
            <a:spLocks noGrp="1"/>
          </p:cNvSpPr>
          <p:nvPr>
            <p:ph type="title"/>
          </p:nvPr>
        </p:nvSpPr>
        <p:spPr/>
        <p:txBody>
          <a:bodyPr>
            <a:normAutofit fontScale="90000"/>
          </a:bodyPr>
          <a:lstStyle/>
          <a:p>
            <a:r>
              <a:rPr lang="en-US" dirty="0"/>
              <a:t>Sacramento District</a:t>
            </a:r>
            <a:br>
              <a:rPr lang="en-US" dirty="0"/>
            </a:br>
            <a:r>
              <a:rPr lang="en-US" dirty="0"/>
              <a:t>Business opportunities open house (BOOH)</a:t>
            </a:r>
          </a:p>
        </p:txBody>
      </p:sp>
      <p:pic>
        <p:nvPicPr>
          <p:cNvPr id="9" name="Picture Placeholder 8"/>
          <p:cNvPicPr>
            <a:picLocks noGrp="1" noChangeAspect="1"/>
          </p:cNvPicPr>
          <p:nvPr>
            <p:ph type="pic" sz="quarter" idx="16"/>
          </p:nvPr>
        </p:nvPicPr>
        <p:blipFill>
          <a:blip r:embed="rId3" cstate="screen">
            <a:extLst>
              <a:ext uri="{28A0092B-C50C-407E-A947-70E740481C1C}">
                <a14:useLocalDpi xmlns:a14="http://schemas.microsoft.com/office/drawing/2010/main"/>
              </a:ext>
            </a:extLst>
          </a:blip>
          <a:srcRect/>
          <a:stretch>
            <a:fillRect/>
          </a:stretch>
        </p:blipFill>
        <p:spPr/>
      </p:pic>
      <p:sp>
        <p:nvSpPr>
          <p:cNvPr id="4" name="TextBox 3">
            <a:extLst>
              <a:ext uri="{FF2B5EF4-FFF2-40B4-BE49-F238E27FC236}">
                <a16:creationId xmlns:a16="http://schemas.microsoft.com/office/drawing/2014/main" id="{C70E38A7-E242-46D4-9ADC-EAF72A3654F7}"/>
              </a:ext>
            </a:extLst>
          </p:cNvPr>
          <p:cNvSpPr txBox="1"/>
          <p:nvPr/>
        </p:nvSpPr>
        <p:spPr>
          <a:xfrm>
            <a:off x="2732095" y="5691882"/>
            <a:ext cx="2515766" cy="1061829"/>
          </a:xfrm>
          <a:prstGeom prst="rect">
            <a:avLst/>
          </a:prstGeom>
          <a:noFill/>
        </p:spPr>
        <p:txBody>
          <a:bodyPr wrap="square" rtlCol="0">
            <a:spAutoFit/>
          </a:bodyPr>
          <a:lstStyle/>
          <a:p>
            <a:r>
              <a:rPr lang="en-US" sz="1050"/>
              <a:t>Controlled by:  USACE</a:t>
            </a:r>
          </a:p>
          <a:p>
            <a:r>
              <a:rPr lang="en-US" sz="1050"/>
              <a:t>Controlled by:  SPK Executive Office</a:t>
            </a:r>
          </a:p>
          <a:p>
            <a:r>
              <a:rPr lang="en-US" sz="1050"/>
              <a:t>CUI Categories: BUDG</a:t>
            </a:r>
          </a:p>
          <a:p>
            <a:r>
              <a:rPr lang="en-US" sz="1050"/>
              <a:t>Limited Dissemination Control: FED ONLY</a:t>
            </a:r>
          </a:p>
          <a:p>
            <a:r>
              <a:rPr lang="en-US" sz="1050"/>
              <a:t>POC: J. Payne, 916-557-7521</a:t>
            </a:r>
          </a:p>
        </p:txBody>
      </p:sp>
      <p:pic>
        <p:nvPicPr>
          <p:cNvPr id="12" name="Picture 11" descr="A large ship in a body of water&#10;&#10;Description automatically generated">
            <a:extLst>
              <a:ext uri="{FF2B5EF4-FFF2-40B4-BE49-F238E27FC236}">
                <a16:creationId xmlns:a16="http://schemas.microsoft.com/office/drawing/2014/main" id="{DEE60C27-12FE-4E0A-8FAA-757B6924A4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24065" y="3423957"/>
            <a:ext cx="3201819" cy="2988364"/>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162695EA-B215-4778-D14F-D69B0935B57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24065" y="339811"/>
            <a:ext cx="3201819" cy="2914564"/>
          </a:xfrm>
          <a:prstGeom prst="rect">
            <a:avLst/>
          </a:prstGeom>
        </p:spPr>
      </p:pic>
      <p:pic>
        <p:nvPicPr>
          <p:cNvPr id="14" name="Picture Placeholder 16" descr="A picture containing tree, sky, outdoor, road&#10;&#10;Description automatically generated">
            <a:extLst>
              <a:ext uri="{FF2B5EF4-FFF2-40B4-BE49-F238E27FC236}">
                <a16:creationId xmlns:a16="http://schemas.microsoft.com/office/drawing/2014/main" id="{ABD84102-2421-864F-B18E-126B1676006C}"/>
              </a:ext>
            </a:extLst>
          </p:cNvPr>
          <p:cNvPicPr>
            <a:picLocks noGrp="1" noChangeAspect="1"/>
          </p:cNvPicPr>
          <p:nvPr>
            <p:ph type="pic" sz="quarter" idx="18"/>
          </p:nvPr>
        </p:nvPicPr>
        <p:blipFill>
          <a:blip r:embed="rId6" cstate="hqprint">
            <a:extLst>
              <a:ext uri="{28A0092B-C50C-407E-A947-70E740481C1C}">
                <a14:useLocalDpi xmlns:a14="http://schemas.microsoft.com/office/drawing/2010/main"/>
              </a:ext>
            </a:extLst>
          </a:blip>
          <a:srcRect/>
          <a:stretch>
            <a:fillRect/>
          </a:stretch>
        </p:blipFill>
        <p:spPr>
          <a:xfrm>
            <a:off x="5370513" y="265113"/>
            <a:ext cx="3201987" cy="2989262"/>
          </a:xfrm>
        </p:spPr>
      </p:pic>
    </p:spTree>
    <p:extLst>
      <p:ext uri="{BB962C8B-B14F-4D97-AF65-F5344CB8AC3E}">
        <p14:creationId xmlns:p14="http://schemas.microsoft.com/office/powerpoint/2010/main" val="1717309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Military program</a:t>
            </a:r>
          </a:p>
        </p:txBody>
      </p:sp>
      <p:pic>
        <p:nvPicPr>
          <p:cNvPr id="40" name="Picture 39">
            <a:extLst>
              <a:ext uri="{FF2B5EF4-FFF2-40B4-BE49-F238E27FC236}">
                <a16:creationId xmlns:a16="http://schemas.microsoft.com/office/drawing/2014/main" id="{0C78399A-5A9D-4EC8-840D-684F38E7320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9245" y="1181100"/>
            <a:ext cx="6492240" cy="4206240"/>
          </a:xfrm>
          <a:prstGeom prst="rect">
            <a:avLst/>
          </a:prstGeom>
          <a:ln>
            <a:solidFill>
              <a:schemeClr val="tx1"/>
            </a:solidFill>
          </a:ln>
          <a:effectLst>
            <a:outerShdw blurRad="50800" dist="38100" dir="2700000" algn="tl" rotWithShape="0">
              <a:prstClr val="black">
                <a:alpha val="40000"/>
              </a:prstClr>
            </a:outerShdw>
          </a:effectLst>
        </p:spPr>
      </p:pic>
      <p:sp>
        <p:nvSpPr>
          <p:cNvPr id="41" name="Oval 131">
            <a:extLst>
              <a:ext uri="{FF2B5EF4-FFF2-40B4-BE49-F238E27FC236}">
                <a16:creationId xmlns:a16="http://schemas.microsoft.com/office/drawing/2014/main" id="{8318AD45-FC9F-4FAE-8CC6-CDC42826C46B}"/>
              </a:ext>
            </a:extLst>
          </p:cNvPr>
          <p:cNvSpPr/>
          <p:nvPr/>
        </p:nvSpPr>
        <p:spPr>
          <a:xfrm>
            <a:off x="1878283" y="3337724"/>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42" name="Oval 132">
            <a:extLst>
              <a:ext uri="{FF2B5EF4-FFF2-40B4-BE49-F238E27FC236}">
                <a16:creationId xmlns:a16="http://schemas.microsoft.com/office/drawing/2014/main" id="{F18E34C6-75CF-446A-ACEE-BED8AD7F54A7}"/>
              </a:ext>
            </a:extLst>
          </p:cNvPr>
          <p:cNvSpPr/>
          <p:nvPr/>
        </p:nvSpPr>
        <p:spPr>
          <a:xfrm>
            <a:off x="2097718" y="2872843"/>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grpSp>
        <p:nvGrpSpPr>
          <p:cNvPr id="43" name="Group 42">
            <a:extLst>
              <a:ext uri="{FF2B5EF4-FFF2-40B4-BE49-F238E27FC236}">
                <a16:creationId xmlns:a16="http://schemas.microsoft.com/office/drawing/2014/main" id="{5703DF2B-3F20-4CAE-9989-D506F852E949}"/>
              </a:ext>
            </a:extLst>
          </p:cNvPr>
          <p:cNvGrpSpPr/>
          <p:nvPr/>
        </p:nvGrpSpPr>
        <p:grpSpPr>
          <a:xfrm>
            <a:off x="6171641" y="1584287"/>
            <a:ext cx="66253" cy="132507"/>
            <a:chOff x="7611018" y="1934544"/>
            <a:chExt cx="66253" cy="132507"/>
          </a:xfrm>
          <a:effectLst>
            <a:outerShdw blurRad="50800" dist="38100" dir="2700000" algn="tl" rotWithShape="0">
              <a:prstClr val="black">
                <a:alpha val="40000"/>
              </a:prstClr>
            </a:outerShdw>
          </a:effectLst>
        </p:grpSpPr>
        <p:sp>
          <p:nvSpPr>
            <p:cNvPr id="44" name="Oval 135">
              <a:extLst>
                <a:ext uri="{FF2B5EF4-FFF2-40B4-BE49-F238E27FC236}">
                  <a16:creationId xmlns:a16="http://schemas.microsoft.com/office/drawing/2014/main" id="{266E531E-F3A8-4F0F-9EB8-8763A82BDE86}"/>
                </a:ext>
              </a:extLst>
            </p:cNvPr>
            <p:cNvSpPr/>
            <p:nvPr/>
          </p:nvSpPr>
          <p:spPr>
            <a:xfrm>
              <a:off x="7611018" y="1934544"/>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C0000"/>
            </a:solidFill>
            <a:ln w="9528" cap="flat">
              <a:solidFill>
                <a:srgbClr val="000000"/>
              </a:solidFill>
              <a:prstDash val="solid"/>
              <a:round/>
            </a:ln>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45" name="Oval 136">
              <a:extLst>
                <a:ext uri="{FF2B5EF4-FFF2-40B4-BE49-F238E27FC236}">
                  <a16:creationId xmlns:a16="http://schemas.microsoft.com/office/drawing/2014/main" id="{B8DF5CB8-07E4-466D-A56D-A916DB7AEC3C}"/>
                </a:ext>
              </a:extLst>
            </p:cNvPr>
            <p:cNvSpPr/>
            <p:nvPr/>
          </p:nvSpPr>
          <p:spPr>
            <a:xfrm>
              <a:off x="7611018" y="2000798"/>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solidFill>
            <a:ln w="9528" cap="flat">
              <a:solidFill>
                <a:srgbClr val="000000"/>
              </a:solidFill>
              <a:prstDash val="solid"/>
              <a:round/>
            </a:ln>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grpSp>
      <p:sp>
        <p:nvSpPr>
          <p:cNvPr id="46" name="Oval 139">
            <a:extLst>
              <a:ext uri="{FF2B5EF4-FFF2-40B4-BE49-F238E27FC236}">
                <a16:creationId xmlns:a16="http://schemas.microsoft.com/office/drawing/2014/main" id="{415DCF1B-9FBE-474F-A31B-C3F39D75C5B6}"/>
              </a:ext>
            </a:extLst>
          </p:cNvPr>
          <p:cNvSpPr/>
          <p:nvPr/>
        </p:nvSpPr>
        <p:spPr>
          <a:xfrm>
            <a:off x="1895703" y="4191387"/>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C00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47" name="Oval 141">
            <a:extLst>
              <a:ext uri="{FF2B5EF4-FFF2-40B4-BE49-F238E27FC236}">
                <a16:creationId xmlns:a16="http://schemas.microsoft.com/office/drawing/2014/main" id="{69ECB528-B39E-4B8E-8FAF-8FCDE4EB426D}"/>
              </a:ext>
            </a:extLst>
          </p:cNvPr>
          <p:cNvSpPr/>
          <p:nvPr/>
        </p:nvSpPr>
        <p:spPr>
          <a:xfrm>
            <a:off x="2576615" y="2485771"/>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48" name="Oval 142">
            <a:extLst>
              <a:ext uri="{FF2B5EF4-FFF2-40B4-BE49-F238E27FC236}">
                <a16:creationId xmlns:a16="http://schemas.microsoft.com/office/drawing/2014/main" id="{ED5F9338-E4A7-4054-97C4-F75772B387BB}"/>
              </a:ext>
            </a:extLst>
          </p:cNvPr>
          <p:cNvSpPr/>
          <p:nvPr/>
        </p:nvSpPr>
        <p:spPr>
          <a:xfrm>
            <a:off x="2097718" y="4469433"/>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49" name="Oval 143">
            <a:extLst>
              <a:ext uri="{FF2B5EF4-FFF2-40B4-BE49-F238E27FC236}">
                <a16:creationId xmlns:a16="http://schemas.microsoft.com/office/drawing/2014/main" id="{6FDE5B00-3FFE-425A-86C4-99ED46E06C4E}"/>
              </a:ext>
            </a:extLst>
          </p:cNvPr>
          <p:cNvSpPr/>
          <p:nvPr/>
        </p:nvSpPr>
        <p:spPr>
          <a:xfrm>
            <a:off x="1863988" y="4255846"/>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50" name="Oval 144">
            <a:extLst>
              <a:ext uri="{FF2B5EF4-FFF2-40B4-BE49-F238E27FC236}">
                <a16:creationId xmlns:a16="http://schemas.microsoft.com/office/drawing/2014/main" id="{AF970DA3-AD2D-4FE0-B720-9F67D968D61F}"/>
              </a:ext>
            </a:extLst>
          </p:cNvPr>
          <p:cNvSpPr/>
          <p:nvPr/>
        </p:nvSpPr>
        <p:spPr>
          <a:xfrm>
            <a:off x="2795907" y="4125058"/>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51" name="Oval 145">
            <a:extLst>
              <a:ext uri="{FF2B5EF4-FFF2-40B4-BE49-F238E27FC236}">
                <a16:creationId xmlns:a16="http://schemas.microsoft.com/office/drawing/2014/main" id="{5409B87C-8064-41A7-BD88-5AA9549F868E}"/>
              </a:ext>
            </a:extLst>
          </p:cNvPr>
          <p:cNvSpPr/>
          <p:nvPr/>
        </p:nvSpPr>
        <p:spPr>
          <a:xfrm>
            <a:off x="3615125" y="3337268"/>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52" name="Oval 146">
            <a:extLst>
              <a:ext uri="{FF2B5EF4-FFF2-40B4-BE49-F238E27FC236}">
                <a16:creationId xmlns:a16="http://schemas.microsoft.com/office/drawing/2014/main" id="{5F3C7735-18D7-40E9-96C1-DDBCCCA7C938}"/>
              </a:ext>
            </a:extLst>
          </p:cNvPr>
          <p:cNvSpPr/>
          <p:nvPr/>
        </p:nvSpPr>
        <p:spPr>
          <a:xfrm>
            <a:off x="5962016" y="2135285"/>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53" name="Oval 147">
            <a:extLst>
              <a:ext uri="{FF2B5EF4-FFF2-40B4-BE49-F238E27FC236}">
                <a16:creationId xmlns:a16="http://schemas.microsoft.com/office/drawing/2014/main" id="{EF24302D-FE16-4F34-A0FE-D5F5799553ED}"/>
              </a:ext>
            </a:extLst>
          </p:cNvPr>
          <p:cNvSpPr/>
          <p:nvPr/>
        </p:nvSpPr>
        <p:spPr>
          <a:xfrm>
            <a:off x="1812568" y="3733274"/>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54" name="Oval 148">
            <a:extLst>
              <a:ext uri="{FF2B5EF4-FFF2-40B4-BE49-F238E27FC236}">
                <a16:creationId xmlns:a16="http://schemas.microsoft.com/office/drawing/2014/main" id="{FC044529-958E-4A86-95E6-8E7648AD633D}"/>
              </a:ext>
            </a:extLst>
          </p:cNvPr>
          <p:cNvSpPr/>
          <p:nvPr/>
        </p:nvSpPr>
        <p:spPr>
          <a:xfrm>
            <a:off x="2202969" y="4642143"/>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55" name="Oval 150">
            <a:extLst>
              <a:ext uri="{FF2B5EF4-FFF2-40B4-BE49-F238E27FC236}">
                <a16:creationId xmlns:a16="http://schemas.microsoft.com/office/drawing/2014/main" id="{6408871B-E7AD-4DCE-9D44-AF47C6109DAC}"/>
              </a:ext>
            </a:extLst>
          </p:cNvPr>
          <p:cNvSpPr/>
          <p:nvPr/>
        </p:nvSpPr>
        <p:spPr>
          <a:xfrm>
            <a:off x="5757042" y="2230650"/>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56" name="Oval 152">
            <a:extLst>
              <a:ext uri="{FF2B5EF4-FFF2-40B4-BE49-F238E27FC236}">
                <a16:creationId xmlns:a16="http://schemas.microsoft.com/office/drawing/2014/main" id="{BCC2F5BE-C6A2-4DE1-BB71-B5A860797E75}"/>
              </a:ext>
            </a:extLst>
          </p:cNvPr>
          <p:cNvSpPr/>
          <p:nvPr/>
        </p:nvSpPr>
        <p:spPr>
          <a:xfrm>
            <a:off x="5790165" y="2024093"/>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57" name="Oval 153">
            <a:extLst>
              <a:ext uri="{FF2B5EF4-FFF2-40B4-BE49-F238E27FC236}">
                <a16:creationId xmlns:a16="http://schemas.microsoft.com/office/drawing/2014/main" id="{72A59BCE-2F54-45AF-B57B-A2483E2521A4}"/>
              </a:ext>
            </a:extLst>
          </p:cNvPr>
          <p:cNvSpPr/>
          <p:nvPr/>
        </p:nvSpPr>
        <p:spPr>
          <a:xfrm>
            <a:off x="3896170" y="4881116"/>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58" name="Oval 154">
            <a:extLst>
              <a:ext uri="{FF2B5EF4-FFF2-40B4-BE49-F238E27FC236}">
                <a16:creationId xmlns:a16="http://schemas.microsoft.com/office/drawing/2014/main" id="{937D9E56-A100-4F56-BAEC-1BB1B3617F58}"/>
              </a:ext>
            </a:extLst>
          </p:cNvPr>
          <p:cNvSpPr/>
          <p:nvPr/>
        </p:nvSpPr>
        <p:spPr>
          <a:xfrm>
            <a:off x="2052712" y="3521846"/>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59" name="Oval 147">
            <a:extLst>
              <a:ext uri="{FF2B5EF4-FFF2-40B4-BE49-F238E27FC236}">
                <a16:creationId xmlns:a16="http://schemas.microsoft.com/office/drawing/2014/main" id="{53CB82C1-C29D-4767-8F10-9DBC7801D63F}"/>
              </a:ext>
            </a:extLst>
          </p:cNvPr>
          <p:cNvSpPr/>
          <p:nvPr/>
        </p:nvSpPr>
        <p:spPr>
          <a:xfrm>
            <a:off x="1830856" y="3508874"/>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60" name="TextBox 129">
            <a:extLst>
              <a:ext uri="{FF2B5EF4-FFF2-40B4-BE49-F238E27FC236}">
                <a16:creationId xmlns:a16="http://schemas.microsoft.com/office/drawing/2014/main" id="{70608C3C-F2D7-41E4-A7F4-448801F76D77}"/>
              </a:ext>
            </a:extLst>
          </p:cNvPr>
          <p:cNvSpPr txBox="1"/>
          <p:nvPr/>
        </p:nvSpPr>
        <p:spPr>
          <a:xfrm>
            <a:off x="594792" y="3148839"/>
            <a:ext cx="1132121"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Travis AFB, CA</a:t>
            </a:r>
          </a:p>
        </p:txBody>
      </p:sp>
      <p:sp>
        <p:nvSpPr>
          <p:cNvPr id="61" name="TextBox 130">
            <a:extLst>
              <a:ext uri="{FF2B5EF4-FFF2-40B4-BE49-F238E27FC236}">
                <a16:creationId xmlns:a16="http://schemas.microsoft.com/office/drawing/2014/main" id="{38ED3F48-2884-482D-A099-BC2CB53B9837}"/>
              </a:ext>
            </a:extLst>
          </p:cNvPr>
          <p:cNvSpPr txBox="1"/>
          <p:nvPr/>
        </p:nvSpPr>
        <p:spPr>
          <a:xfrm>
            <a:off x="1114650" y="2629956"/>
            <a:ext cx="943592"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Beale AFB, CA</a:t>
            </a:r>
          </a:p>
        </p:txBody>
      </p:sp>
      <p:sp>
        <p:nvSpPr>
          <p:cNvPr id="62" name="TextBox 131">
            <a:extLst>
              <a:ext uri="{FF2B5EF4-FFF2-40B4-BE49-F238E27FC236}">
                <a16:creationId xmlns:a16="http://schemas.microsoft.com/office/drawing/2014/main" id="{1CF85049-1476-47CA-90F9-67F42ADFB9D3}"/>
              </a:ext>
            </a:extLst>
          </p:cNvPr>
          <p:cNvSpPr txBox="1"/>
          <p:nvPr/>
        </p:nvSpPr>
        <p:spPr>
          <a:xfrm>
            <a:off x="2614559" y="2238599"/>
            <a:ext cx="1347866"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Sierra Army Depot, CA</a:t>
            </a:r>
          </a:p>
        </p:txBody>
      </p:sp>
      <p:sp>
        <p:nvSpPr>
          <p:cNvPr id="63" name="TextBox 132">
            <a:extLst>
              <a:ext uri="{FF2B5EF4-FFF2-40B4-BE49-F238E27FC236}">
                <a16:creationId xmlns:a16="http://schemas.microsoft.com/office/drawing/2014/main" id="{7427C318-C1B9-4352-949D-CCC41E3264CC}"/>
              </a:ext>
            </a:extLst>
          </p:cNvPr>
          <p:cNvSpPr txBox="1"/>
          <p:nvPr/>
        </p:nvSpPr>
        <p:spPr>
          <a:xfrm>
            <a:off x="580050" y="4018678"/>
            <a:ext cx="1069205"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Fort Ord, CA</a:t>
            </a:r>
          </a:p>
        </p:txBody>
      </p:sp>
      <p:sp>
        <p:nvSpPr>
          <p:cNvPr id="64" name="TextBox 133">
            <a:extLst>
              <a:ext uri="{FF2B5EF4-FFF2-40B4-BE49-F238E27FC236}">
                <a16:creationId xmlns:a16="http://schemas.microsoft.com/office/drawing/2014/main" id="{A40EA5CC-51A5-4109-BA6B-DE65C44C92A7}"/>
              </a:ext>
            </a:extLst>
          </p:cNvPr>
          <p:cNvSpPr txBox="1"/>
          <p:nvPr/>
        </p:nvSpPr>
        <p:spPr>
          <a:xfrm>
            <a:off x="552760" y="4572148"/>
            <a:ext cx="1347866"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Ft Hunter Liggett, CA</a:t>
            </a:r>
          </a:p>
        </p:txBody>
      </p:sp>
      <p:sp>
        <p:nvSpPr>
          <p:cNvPr id="65" name="TextBox 134">
            <a:extLst>
              <a:ext uri="{FF2B5EF4-FFF2-40B4-BE49-F238E27FC236}">
                <a16:creationId xmlns:a16="http://schemas.microsoft.com/office/drawing/2014/main" id="{F9D070D4-E005-43A8-98BB-64BEE6F314A7}"/>
              </a:ext>
            </a:extLst>
          </p:cNvPr>
          <p:cNvSpPr txBox="1"/>
          <p:nvPr/>
        </p:nvSpPr>
        <p:spPr>
          <a:xfrm>
            <a:off x="400173" y="3381333"/>
            <a:ext cx="1347866" cy="315471"/>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Military Ocean Terminal Concord, CA</a:t>
            </a:r>
          </a:p>
        </p:txBody>
      </p:sp>
      <p:sp>
        <p:nvSpPr>
          <p:cNvPr id="66" name="TextBox 135">
            <a:extLst>
              <a:ext uri="{FF2B5EF4-FFF2-40B4-BE49-F238E27FC236}">
                <a16:creationId xmlns:a16="http://schemas.microsoft.com/office/drawing/2014/main" id="{552E5AE8-353C-40D6-B987-69411B325B3B}"/>
              </a:ext>
            </a:extLst>
          </p:cNvPr>
          <p:cNvSpPr txBox="1"/>
          <p:nvPr/>
        </p:nvSpPr>
        <p:spPr>
          <a:xfrm>
            <a:off x="4807704" y="2348688"/>
            <a:ext cx="949340" cy="315471"/>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Dugway Proving Grounds, UT</a:t>
            </a:r>
          </a:p>
        </p:txBody>
      </p:sp>
      <p:sp>
        <p:nvSpPr>
          <p:cNvPr id="67" name="TextBox 136">
            <a:extLst>
              <a:ext uri="{FF2B5EF4-FFF2-40B4-BE49-F238E27FC236}">
                <a16:creationId xmlns:a16="http://schemas.microsoft.com/office/drawing/2014/main" id="{62EE6BF6-E636-4B1B-A5A8-FAB6F7596701}"/>
              </a:ext>
            </a:extLst>
          </p:cNvPr>
          <p:cNvSpPr txBox="1"/>
          <p:nvPr/>
        </p:nvSpPr>
        <p:spPr>
          <a:xfrm>
            <a:off x="6084680" y="2019339"/>
            <a:ext cx="1109407"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Toole Army Depot, UT</a:t>
            </a:r>
          </a:p>
        </p:txBody>
      </p:sp>
      <p:sp>
        <p:nvSpPr>
          <p:cNvPr id="68" name="TextBox 137">
            <a:extLst>
              <a:ext uri="{FF2B5EF4-FFF2-40B4-BE49-F238E27FC236}">
                <a16:creationId xmlns:a16="http://schemas.microsoft.com/office/drawing/2014/main" id="{D1E99EC3-E000-46FA-AFA4-2BE7BBEC7456}"/>
              </a:ext>
            </a:extLst>
          </p:cNvPr>
          <p:cNvSpPr txBox="1"/>
          <p:nvPr/>
        </p:nvSpPr>
        <p:spPr>
          <a:xfrm>
            <a:off x="6218350" y="1333979"/>
            <a:ext cx="1235880"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Defense Depot Hill, UT</a:t>
            </a:r>
          </a:p>
        </p:txBody>
      </p:sp>
      <p:sp>
        <p:nvSpPr>
          <p:cNvPr id="69" name="TextBox 138">
            <a:extLst>
              <a:ext uri="{FF2B5EF4-FFF2-40B4-BE49-F238E27FC236}">
                <a16:creationId xmlns:a16="http://schemas.microsoft.com/office/drawing/2014/main" id="{371ACBAC-C54E-4AE2-9A97-A63ACFDBEFF4}"/>
              </a:ext>
            </a:extLst>
          </p:cNvPr>
          <p:cNvSpPr txBox="1"/>
          <p:nvPr/>
        </p:nvSpPr>
        <p:spPr>
          <a:xfrm>
            <a:off x="3728064" y="3111091"/>
            <a:ext cx="998779" cy="315471"/>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Hawthorne Army Depot, NV</a:t>
            </a:r>
          </a:p>
        </p:txBody>
      </p:sp>
      <p:sp>
        <p:nvSpPr>
          <p:cNvPr id="70" name="TextBox 141">
            <a:extLst>
              <a:ext uri="{FF2B5EF4-FFF2-40B4-BE49-F238E27FC236}">
                <a16:creationId xmlns:a16="http://schemas.microsoft.com/office/drawing/2014/main" id="{8712970A-14EA-462F-88AE-7B9839081103}"/>
              </a:ext>
            </a:extLst>
          </p:cNvPr>
          <p:cNvSpPr txBox="1"/>
          <p:nvPr/>
        </p:nvSpPr>
        <p:spPr>
          <a:xfrm>
            <a:off x="258836" y="4284765"/>
            <a:ext cx="1493850"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Presidio of Monterey, CA</a:t>
            </a:r>
          </a:p>
        </p:txBody>
      </p:sp>
      <p:sp>
        <p:nvSpPr>
          <p:cNvPr id="71" name="TextBox 143">
            <a:extLst>
              <a:ext uri="{FF2B5EF4-FFF2-40B4-BE49-F238E27FC236}">
                <a16:creationId xmlns:a16="http://schemas.microsoft.com/office/drawing/2014/main" id="{8E9BCFEB-2799-4E2F-AE05-C85E95EEF080}"/>
              </a:ext>
            </a:extLst>
          </p:cNvPr>
          <p:cNvSpPr txBox="1"/>
          <p:nvPr/>
        </p:nvSpPr>
        <p:spPr>
          <a:xfrm>
            <a:off x="1114650" y="4881116"/>
            <a:ext cx="1088320"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Camp Roberts, CA</a:t>
            </a:r>
          </a:p>
        </p:txBody>
      </p:sp>
      <p:sp>
        <p:nvSpPr>
          <p:cNvPr id="72" name="TextBox 144">
            <a:extLst>
              <a:ext uri="{FF2B5EF4-FFF2-40B4-BE49-F238E27FC236}">
                <a16:creationId xmlns:a16="http://schemas.microsoft.com/office/drawing/2014/main" id="{A53ED9E9-0535-4AC5-9F0A-57BD236444AA}"/>
              </a:ext>
            </a:extLst>
          </p:cNvPr>
          <p:cNvSpPr txBox="1"/>
          <p:nvPr/>
        </p:nvSpPr>
        <p:spPr>
          <a:xfrm>
            <a:off x="4699992" y="1604919"/>
            <a:ext cx="1115846" cy="315471"/>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Utah Test &amp; Training Range, UT</a:t>
            </a:r>
          </a:p>
        </p:txBody>
      </p:sp>
      <p:sp>
        <p:nvSpPr>
          <p:cNvPr id="73" name="Oval 151">
            <a:extLst>
              <a:ext uri="{FF2B5EF4-FFF2-40B4-BE49-F238E27FC236}">
                <a16:creationId xmlns:a16="http://schemas.microsoft.com/office/drawing/2014/main" id="{831878AC-24DB-4D80-912B-4FECF9C874E6}"/>
              </a:ext>
            </a:extLst>
          </p:cNvPr>
          <p:cNvSpPr/>
          <p:nvPr/>
        </p:nvSpPr>
        <p:spPr>
          <a:xfrm>
            <a:off x="6033740" y="2294460"/>
            <a:ext cx="60981" cy="744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74" name="TextBox 146">
            <a:extLst>
              <a:ext uri="{FF2B5EF4-FFF2-40B4-BE49-F238E27FC236}">
                <a16:creationId xmlns:a16="http://schemas.microsoft.com/office/drawing/2014/main" id="{38BCBB52-5C79-4D86-81BA-93A3E2BC5284}"/>
              </a:ext>
            </a:extLst>
          </p:cNvPr>
          <p:cNvSpPr txBox="1"/>
          <p:nvPr/>
        </p:nvSpPr>
        <p:spPr>
          <a:xfrm>
            <a:off x="369136" y="3779403"/>
            <a:ext cx="1048657"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Camp Parks, CA</a:t>
            </a:r>
          </a:p>
        </p:txBody>
      </p:sp>
      <p:sp>
        <p:nvSpPr>
          <p:cNvPr id="75" name="TextBox 147">
            <a:extLst>
              <a:ext uri="{FF2B5EF4-FFF2-40B4-BE49-F238E27FC236}">
                <a16:creationId xmlns:a16="http://schemas.microsoft.com/office/drawing/2014/main" id="{8C80E13E-4CF4-4A76-8AC1-6374CF4A0D10}"/>
              </a:ext>
            </a:extLst>
          </p:cNvPr>
          <p:cNvSpPr txBox="1"/>
          <p:nvPr/>
        </p:nvSpPr>
        <p:spPr>
          <a:xfrm>
            <a:off x="3864506" y="4596369"/>
            <a:ext cx="809196"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Ft Irwin, CA</a:t>
            </a:r>
          </a:p>
        </p:txBody>
      </p:sp>
      <p:sp>
        <p:nvSpPr>
          <p:cNvPr id="76" name="TextBox 148">
            <a:extLst>
              <a:ext uri="{FF2B5EF4-FFF2-40B4-BE49-F238E27FC236}">
                <a16:creationId xmlns:a16="http://schemas.microsoft.com/office/drawing/2014/main" id="{2354D306-4F04-4610-A229-0264EB879CFC}"/>
              </a:ext>
            </a:extLst>
          </p:cNvPr>
          <p:cNvSpPr txBox="1"/>
          <p:nvPr/>
        </p:nvSpPr>
        <p:spPr>
          <a:xfrm>
            <a:off x="6094721" y="2344687"/>
            <a:ext cx="1089323"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Camp Williams, UT</a:t>
            </a:r>
          </a:p>
        </p:txBody>
      </p:sp>
      <p:sp>
        <p:nvSpPr>
          <p:cNvPr id="77" name="TextBox 49">
            <a:extLst>
              <a:ext uri="{FF2B5EF4-FFF2-40B4-BE49-F238E27FC236}">
                <a16:creationId xmlns:a16="http://schemas.microsoft.com/office/drawing/2014/main" id="{17B20539-C849-4382-89AE-05AEDC8BE759}"/>
              </a:ext>
            </a:extLst>
          </p:cNvPr>
          <p:cNvSpPr txBox="1"/>
          <p:nvPr/>
        </p:nvSpPr>
        <p:spPr>
          <a:xfrm>
            <a:off x="2010604" y="3641273"/>
            <a:ext cx="931699" cy="315471"/>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Defense Depot </a:t>
            </a:r>
            <a:br>
              <a:rPr lang="en-US" sz="800" b="1" i="1">
                <a:solidFill>
                  <a:srgbClr val="000000"/>
                </a:solidFill>
                <a:latin typeface="Arial" pitchFamily="34"/>
                <a:ea typeface="ＭＳ Ｐゴシック" pitchFamily="34"/>
              </a:rPr>
            </a:br>
            <a:r>
              <a:rPr lang="en-US" sz="800" b="1" i="1">
                <a:solidFill>
                  <a:srgbClr val="000000"/>
                </a:solidFill>
                <a:latin typeface="Arial" pitchFamily="34"/>
                <a:ea typeface="ＭＳ Ｐゴシック" pitchFamily="34"/>
              </a:rPr>
              <a:t>San Joaquin, CA</a:t>
            </a:r>
          </a:p>
        </p:txBody>
      </p:sp>
      <p:sp>
        <p:nvSpPr>
          <p:cNvPr id="78" name="TextBox 50">
            <a:extLst>
              <a:ext uri="{FF2B5EF4-FFF2-40B4-BE49-F238E27FC236}">
                <a16:creationId xmlns:a16="http://schemas.microsoft.com/office/drawing/2014/main" id="{D9CCA118-DB39-4558-B05C-B22F49865FA8}"/>
              </a:ext>
            </a:extLst>
          </p:cNvPr>
          <p:cNvSpPr txBox="1"/>
          <p:nvPr/>
        </p:nvSpPr>
        <p:spPr>
          <a:xfrm>
            <a:off x="6320685" y="1564709"/>
            <a:ext cx="908936"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Hill AFB, UT</a:t>
            </a:r>
          </a:p>
        </p:txBody>
      </p:sp>
      <p:sp>
        <p:nvSpPr>
          <p:cNvPr id="79" name="Oval 139">
            <a:extLst>
              <a:ext uri="{FF2B5EF4-FFF2-40B4-BE49-F238E27FC236}">
                <a16:creationId xmlns:a16="http://schemas.microsoft.com/office/drawing/2014/main" id="{6AB6346C-C2D8-4580-93CD-6218D5DDD71F}"/>
              </a:ext>
            </a:extLst>
          </p:cNvPr>
          <p:cNvSpPr/>
          <p:nvPr/>
        </p:nvSpPr>
        <p:spPr>
          <a:xfrm>
            <a:off x="2220837" y="3531664"/>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CC0000"/>
          </a:solidFill>
          <a:ln w="9528" cap="flat">
            <a:solidFill>
              <a:srgbClr val="000000"/>
            </a:solidFill>
            <a:prstDash val="solid"/>
            <a:round/>
          </a:ln>
          <a:effectLst>
            <a:outerShdw blurRad="50800" dist="38100" dir="2700000" algn="tl" rotWithShape="0">
              <a:prstClr val="black">
                <a:alpha val="40000"/>
              </a:prstClr>
            </a:outerShdw>
          </a:effectLst>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80" name="TextBox 52">
            <a:extLst>
              <a:ext uri="{FF2B5EF4-FFF2-40B4-BE49-F238E27FC236}">
                <a16:creationId xmlns:a16="http://schemas.microsoft.com/office/drawing/2014/main" id="{4B93D746-C0E5-4D34-9EDC-48CC5B9EA718}"/>
              </a:ext>
            </a:extLst>
          </p:cNvPr>
          <p:cNvSpPr txBox="1"/>
          <p:nvPr/>
        </p:nvSpPr>
        <p:spPr>
          <a:xfrm>
            <a:off x="2357381" y="3428513"/>
            <a:ext cx="1982052"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Riverbank Army Ammunition Plant, CA</a:t>
            </a:r>
          </a:p>
        </p:txBody>
      </p:sp>
      <p:sp>
        <p:nvSpPr>
          <p:cNvPr id="81" name="Oval 150">
            <a:extLst>
              <a:ext uri="{FF2B5EF4-FFF2-40B4-BE49-F238E27FC236}">
                <a16:creationId xmlns:a16="http://schemas.microsoft.com/office/drawing/2014/main" id="{07870C93-E61F-4AC5-A633-D1779FEA99C7}"/>
              </a:ext>
            </a:extLst>
          </p:cNvPr>
          <p:cNvSpPr/>
          <p:nvPr/>
        </p:nvSpPr>
        <p:spPr>
          <a:xfrm>
            <a:off x="7636735" y="2939096"/>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w="9528" cap="flat">
            <a:solidFill>
              <a:srgbClr val="000000"/>
            </a:solidFill>
            <a:prstDash val="solid"/>
            <a:round/>
          </a:ln>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82" name="Oval 150">
            <a:extLst>
              <a:ext uri="{FF2B5EF4-FFF2-40B4-BE49-F238E27FC236}">
                <a16:creationId xmlns:a16="http://schemas.microsoft.com/office/drawing/2014/main" id="{3D7EAE37-1CE1-43DF-9593-65E288E4DAF9}"/>
              </a:ext>
            </a:extLst>
          </p:cNvPr>
          <p:cNvSpPr/>
          <p:nvPr/>
        </p:nvSpPr>
        <p:spPr>
          <a:xfrm>
            <a:off x="7044336" y="3712241"/>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w="9528" cap="flat">
            <a:solidFill>
              <a:srgbClr val="000000"/>
            </a:solidFill>
            <a:prstDash val="solid"/>
            <a:round/>
          </a:ln>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sp>
        <p:nvSpPr>
          <p:cNvPr id="83" name="Oval 150">
            <a:extLst>
              <a:ext uri="{FF2B5EF4-FFF2-40B4-BE49-F238E27FC236}">
                <a16:creationId xmlns:a16="http://schemas.microsoft.com/office/drawing/2014/main" id="{B59FC8D6-C381-4F5B-8A31-FED8053D07F1}"/>
              </a:ext>
            </a:extLst>
          </p:cNvPr>
          <p:cNvSpPr/>
          <p:nvPr/>
        </p:nvSpPr>
        <p:spPr>
          <a:xfrm>
            <a:off x="1924523" y="3174501"/>
            <a:ext cx="66253" cy="662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solidFill>
          <a:ln w="9528" cap="flat">
            <a:solidFill>
              <a:srgbClr val="000000"/>
            </a:solidFill>
            <a:prstDash val="solid"/>
            <a:round/>
          </a:ln>
        </p:spPr>
        <p:txBody>
          <a:bodyPr vert="horz" wrap="none" lIns="68580" tIns="34290" rIns="68580" bIns="34290" anchor="ctr" anchorCtr="0" compatLnSpc="1">
            <a:noAutofit/>
          </a:bodyPr>
          <a:lstStyle/>
          <a:p>
            <a:pPr>
              <a:defRPr sz="1800" b="0" i="0" u="none" strike="noStrike" kern="0" cap="none" spc="0" baseline="0">
                <a:solidFill>
                  <a:srgbClr val="000000"/>
                </a:solidFill>
                <a:uFillTx/>
              </a:defRPr>
            </a:pPr>
            <a:endParaRPr lang="en-US" sz="1350">
              <a:solidFill>
                <a:srgbClr val="000000"/>
              </a:solidFill>
              <a:latin typeface="Arial" pitchFamily="34"/>
              <a:ea typeface="ＭＳ Ｐゴシック" pitchFamily="34"/>
            </a:endParaRPr>
          </a:p>
        </p:txBody>
      </p:sp>
      <p:grpSp>
        <p:nvGrpSpPr>
          <p:cNvPr id="84" name="Group 83">
            <a:extLst>
              <a:ext uri="{FF2B5EF4-FFF2-40B4-BE49-F238E27FC236}">
                <a16:creationId xmlns:a16="http://schemas.microsoft.com/office/drawing/2014/main" id="{BFD6311F-6800-4680-8CA9-AA75F3D6F980}"/>
              </a:ext>
            </a:extLst>
          </p:cNvPr>
          <p:cNvGrpSpPr/>
          <p:nvPr/>
        </p:nvGrpSpPr>
        <p:grpSpPr>
          <a:xfrm>
            <a:off x="249858" y="5423209"/>
            <a:ext cx="1843164" cy="868093"/>
            <a:chOff x="1164256" y="5423209"/>
            <a:chExt cx="1843164" cy="868093"/>
          </a:xfrm>
        </p:grpSpPr>
        <p:grpSp>
          <p:nvGrpSpPr>
            <p:cNvPr id="85" name="Group 84">
              <a:extLst>
                <a:ext uri="{FF2B5EF4-FFF2-40B4-BE49-F238E27FC236}">
                  <a16:creationId xmlns:a16="http://schemas.microsoft.com/office/drawing/2014/main" id="{42951D72-FABA-49D0-8466-86F6B7A69AE8}"/>
                </a:ext>
              </a:extLst>
            </p:cNvPr>
            <p:cNvGrpSpPr/>
            <p:nvPr/>
          </p:nvGrpSpPr>
          <p:grpSpPr>
            <a:xfrm>
              <a:off x="1164256" y="5423209"/>
              <a:ext cx="1843164" cy="816927"/>
              <a:chOff x="2681762" y="5666059"/>
              <a:chExt cx="1843164" cy="816927"/>
            </a:xfrm>
          </p:grpSpPr>
          <p:sp>
            <p:nvSpPr>
              <p:cNvPr id="88" name="Text Box 89">
                <a:extLst>
                  <a:ext uri="{FF2B5EF4-FFF2-40B4-BE49-F238E27FC236}">
                    <a16:creationId xmlns:a16="http://schemas.microsoft.com/office/drawing/2014/main" id="{CE58F6F5-B982-417F-ADB6-D10EFA8280CE}"/>
                  </a:ext>
                </a:extLst>
              </p:cNvPr>
              <p:cNvSpPr txBox="1"/>
              <p:nvPr/>
            </p:nvSpPr>
            <p:spPr>
              <a:xfrm>
                <a:off x="2681762" y="5666059"/>
                <a:ext cx="1843164" cy="816927"/>
              </a:xfrm>
              <a:prstGeom prst="rect">
                <a:avLst/>
              </a:prstGeom>
              <a:noFill/>
              <a:ln cap="flat">
                <a:noFill/>
              </a:ln>
              <a:effectLst>
                <a:outerShdw blurRad="50800" dist="38100" dir="2700000" algn="tl" rotWithShape="0">
                  <a:prstClr val="black">
                    <a:alpha val="40000"/>
                  </a:prstClr>
                </a:outerShdw>
              </a:effectLst>
            </p:spPr>
            <p:txBody>
              <a:bodyPr vert="horz" wrap="square" lIns="342900" tIns="34290" rIns="68580" bIns="34290" anchor="t" anchorCtr="0" compatLnSpc="1">
                <a:spAutoFit/>
              </a:bodyPr>
              <a:lstStyle/>
              <a:p>
                <a:pPr hangingPunct="0">
                  <a:spcBef>
                    <a:spcPts val="169"/>
                  </a:spcBef>
                  <a:spcAft>
                    <a:spcPts val="169"/>
                  </a:spcAft>
                  <a:defRPr sz="1800" b="0" i="0" u="none" strike="noStrike" kern="0" cap="none" spc="0" baseline="0">
                    <a:solidFill>
                      <a:srgbClr val="000000"/>
                    </a:solidFill>
                    <a:uFillTx/>
                  </a:defRPr>
                </a:pPr>
                <a:endParaRPr lang="en-US" sz="506" b="1">
                  <a:solidFill>
                    <a:srgbClr val="000000"/>
                  </a:solidFill>
                  <a:latin typeface="Switzerland" pitchFamily="34"/>
                  <a:ea typeface="ＭＳ Ｐゴシック" pitchFamily="34"/>
                </a:endParaRPr>
              </a:p>
              <a:p>
                <a:pPr hangingPunct="0">
                  <a:spcBef>
                    <a:spcPts val="169"/>
                  </a:spcBef>
                  <a:spcAft>
                    <a:spcPts val="169"/>
                  </a:spcAft>
                  <a:defRPr sz="1800" b="0" i="0" u="none" strike="noStrike" kern="0" cap="none" spc="0" baseline="0">
                    <a:solidFill>
                      <a:srgbClr val="000000"/>
                    </a:solidFill>
                    <a:uFillTx/>
                  </a:defRPr>
                </a:pPr>
                <a:r>
                  <a:rPr lang="en-US" sz="788" b="1">
                    <a:solidFill>
                      <a:srgbClr val="000000"/>
                    </a:solidFill>
                    <a:latin typeface="Switzerland" pitchFamily="34"/>
                    <a:ea typeface="ＭＳ Ｐゴシック" pitchFamily="34"/>
                  </a:rPr>
                  <a:t>Army Installations</a:t>
                </a:r>
              </a:p>
              <a:p>
                <a:pPr hangingPunct="0">
                  <a:spcBef>
                    <a:spcPts val="169"/>
                  </a:spcBef>
                  <a:spcAft>
                    <a:spcPts val="169"/>
                  </a:spcAft>
                  <a:defRPr sz="1800" b="0" i="0" u="none" strike="noStrike" kern="0" cap="none" spc="0" baseline="0">
                    <a:solidFill>
                      <a:srgbClr val="000000"/>
                    </a:solidFill>
                    <a:uFillTx/>
                  </a:defRPr>
                </a:pPr>
                <a:r>
                  <a:rPr lang="en-US" sz="788" b="1">
                    <a:solidFill>
                      <a:srgbClr val="000000"/>
                    </a:solidFill>
                    <a:latin typeface="Switzerland" pitchFamily="34"/>
                    <a:ea typeface="ＭＳ Ｐゴシック" pitchFamily="34"/>
                  </a:rPr>
                  <a:t>Air Force Installations</a:t>
                </a:r>
              </a:p>
              <a:p>
                <a:pPr hangingPunct="0">
                  <a:spcBef>
                    <a:spcPts val="169"/>
                  </a:spcBef>
                  <a:spcAft>
                    <a:spcPts val="169"/>
                  </a:spcAft>
                  <a:defRPr sz="1800" b="0" i="0" u="none" strike="noStrike" kern="0" cap="none" spc="0" baseline="0">
                    <a:solidFill>
                      <a:srgbClr val="000000"/>
                    </a:solidFill>
                    <a:uFillTx/>
                  </a:defRPr>
                </a:pPr>
                <a:r>
                  <a:rPr lang="en-US" sz="788" b="1">
                    <a:solidFill>
                      <a:srgbClr val="000000"/>
                    </a:solidFill>
                    <a:latin typeface="Switzerland" pitchFamily="34"/>
                    <a:ea typeface="ＭＳ Ｐゴシック" pitchFamily="34"/>
                  </a:rPr>
                  <a:t>Closing Installations</a:t>
                </a:r>
              </a:p>
            </p:txBody>
          </p:sp>
          <p:sp>
            <p:nvSpPr>
              <p:cNvPr id="89" name="Oval 4">
                <a:extLst>
                  <a:ext uri="{FF2B5EF4-FFF2-40B4-BE49-F238E27FC236}">
                    <a16:creationId xmlns:a16="http://schemas.microsoft.com/office/drawing/2014/main" id="{31E670DA-909B-4CA1-8DC5-E05989754252}"/>
                  </a:ext>
                </a:extLst>
              </p:cNvPr>
              <p:cNvSpPr/>
              <p:nvPr/>
            </p:nvSpPr>
            <p:spPr>
              <a:xfrm>
                <a:off x="2821256" y="5768770"/>
                <a:ext cx="157496" cy="1574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00">
                  <a:alpha val="89000"/>
                </a:srgbClr>
              </a:solidFill>
              <a:ln w="12701" cap="flat">
                <a:solidFill>
                  <a:srgbClr val="000000"/>
                </a:solidFill>
                <a:prstDash val="solid"/>
                <a:miter/>
              </a:ln>
            </p:spPr>
            <p:txBody>
              <a:bodyPr vert="horz" wrap="square" lIns="68580" tIns="34290" rIns="68580" bIns="34290" anchor="ctr" anchorCtr="1" compatLnSpc="1">
                <a:noAutofit/>
              </a:bodyPr>
              <a:lstStyle/>
              <a:p>
                <a:pPr algn="ctr">
                  <a:defRPr sz="1800" b="0" i="0" u="none" strike="noStrike" kern="0" cap="none" spc="0" baseline="0">
                    <a:solidFill>
                      <a:srgbClr val="000000"/>
                    </a:solidFill>
                    <a:uFillTx/>
                  </a:defRPr>
                </a:pPr>
                <a:endParaRPr lang="en-US" sz="1350">
                  <a:solidFill>
                    <a:srgbClr val="83847A"/>
                  </a:solidFill>
                  <a:latin typeface="Arial"/>
                </a:endParaRPr>
              </a:p>
            </p:txBody>
          </p:sp>
          <p:sp>
            <p:nvSpPr>
              <p:cNvPr id="90" name="Oval 297">
                <a:extLst>
                  <a:ext uri="{FF2B5EF4-FFF2-40B4-BE49-F238E27FC236}">
                    <a16:creationId xmlns:a16="http://schemas.microsoft.com/office/drawing/2014/main" id="{3BEE9410-0C65-41BA-BB1B-FAEEE404CA52}"/>
                  </a:ext>
                </a:extLst>
              </p:cNvPr>
              <p:cNvSpPr/>
              <p:nvPr/>
            </p:nvSpPr>
            <p:spPr>
              <a:xfrm>
                <a:off x="2818661" y="5957813"/>
                <a:ext cx="157496" cy="1574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70C0">
                  <a:alpha val="89000"/>
                </a:srgbClr>
              </a:solidFill>
              <a:ln w="12701" cap="flat">
                <a:solidFill>
                  <a:srgbClr val="000000"/>
                </a:solidFill>
                <a:prstDash val="solid"/>
                <a:miter/>
              </a:ln>
            </p:spPr>
            <p:txBody>
              <a:bodyPr vert="horz" wrap="square" lIns="68580" tIns="34290" rIns="68580" bIns="34290" anchor="ctr" anchorCtr="1" compatLnSpc="1">
                <a:noAutofit/>
              </a:bodyPr>
              <a:lstStyle/>
              <a:p>
                <a:pPr algn="ctr">
                  <a:defRPr sz="1800" b="0" i="0" u="none" strike="noStrike" kern="0" cap="none" spc="0" baseline="0">
                    <a:solidFill>
                      <a:srgbClr val="000000"/>
                    </a:solidFill>
                    <a:uFillTx/>
                  </a:defRPr>
                </a:pPr>
                <a:endParaRPr lang="en-US" sz="1350">
                  <a:solidFill>
                    <a:srgbClr val="83847A"/>
                  </a:solidFill>
                  <a:latin typeface="Arial"/>
                </a:endParaRPr>
              </a:p>
            </p:txBody>
          </p:sp>
          <p:sp>
            <p:nvSpPr>
              <p:cNvPr id="91" name="Oval 298">
                <a:extLst>
                  <a:ext uri="{FF2B5EF4-FFF2-40B4-BE49-F238E27FC236}">
                    <a16:creationId xmlns:a16="http://schemas.microsoft.com/office/drawing/2014/main" id="{26A0BFAD-3EEE-46B6-9424-5F98A8F62F7F}"/>
                  </a:ext>
                </a:extLst>
              </p:cNvPr>
              <p:cNvSpPr/>
              <p:nvPr/>
            </p:nvSpPr>
            <p:spPr>
              <a:xfrm>
                <a:off x="2820229" y="6146849"/>
                <a:ext cx="157496" cy="1574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alpha val="89000"/>
                </a:srgbClr>
              </a:solidFill>
              <a:ln w="12701" cap="flat">
                <a:solidFill>
                  <a:srgbClr val="000000"/>
                </a:solidFill>
                <a:prstDash val="solid"/>
                <a:miter/>
              </a:ln>
            </p:spPr>
            <p:txBody>
              <a:bodyPr vert="horz" wrap="square" lIns="68580" tIns="34290" rIns="68580" bIns="34290" anchor="ctr" anchorCtr="1" compatLnSpc="1">
                <a:noAutofit/>
              </a:bodyPr>
              <a:lstStyle/>
              <a:p>
                <a:pPr algn="ctr">
                  <a:defRPr sz="1800" b="0" i="0" u="none" strike="noStrike" kern="0" cap="none" spc="0" baseline="0">
                    <a:solidFill>
                      <a:srgbClr val="000000"/>
                    </a:solidFill>
                    <a:uFillTx/>
                  </a:defRPr>
                </a:pPr>
                <a:endParaRPr lang="en-US" sz="1350">
                  <a:solidFill>
                    <a:srgbClr val="83847A"/>
                  </a:solidFill>
                  <a:latin typeface="Arial"/>
                </a:endParaRPr>
              </a:p>
            </p:txBody>
          </p:sp>
        </p:grpSp>
        <p:sp>
          <p:nvSpPr>
            <p:cNvPr id="86" name="Oval 298">
              <a:extLst>
                <a:ext uri="{FF2B5EF4-FFF2-40B4-BE49-F238E27FC236}">
                  <a16:creationId xmlns:a16="http://schemas.microsoft.com/office/drawing/2014/main" id="{3367A31D-3475-4A29-9B6A-E22AAD84A71A}"/>
                </a:ext>
              </a:extLst>
            </p:cNvPr>
            <p:cNvSpPr/>
            <p:nvPr/>
          </p:nvSpPr>
          <p:spPr>
            <a:xfrm>
              <a:off x="1296687" y="6108811"/>
              <a:ext cx="157496" cy="1574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B050">
                <a:alpha val="89000"/>
              </a:srgbClr>
            </a:solidFill>
            <a:ln w="12701" cap="flat">
              <a:solidFill>
                <a:srgbClr val="000000"/>
              </a:solidFill>
              <a:prstDash val="solid"/>
              <a:miter/>
            </a:ln>
          </p:spPr>
          <p:txBody>
            <a:bodyPr vert="horz" wrap="square" lIns="68580" tIns="34290" rIns="68580" bIns="34290" anchor="ctr" anchorCtr="1" compatLnSpc="1">
              <a:noAutofit/>
            </a:bodyPr>
            <a:lstStyle/>
            <a:p>
              <a:pPr algn="ctr">
                <a:defRPr sz="1800" b="0" i="0" u="none" strike="noStrike" kern="0" cap="none" spc="0" baseline="0">
                  <a:solidFill>
                    <a:srgbClr val="000000"/>
                  </a:solidFill>
                  <a:uFillTx/>
                </a:defRPr>
              </a:pPr>
              <a:endParaRPr lang="en-US" sz="1350">
                <a:solidFill>
                  <a:srgbClr val="83847A"/>
                </a:solidFill>
                <a:latin typeface="Arial"/>
              </a:endParaRPr>
            </a:p>
          </p:txBody>
        </p:sp>
        <p:sp>
          <p:nvSpPr>
            <p:cNvPr id="87" name="Rectangle 86">
              <a:extLst>
                <a:ext uri="{FF2B5EF4-FFF2-40B4-BE49-F238E27FC236}">
                  <a16:creationId xmlns:a16="http://schemas.microsoft.com/office/drawing/2014/main" id="{476F2B96-BBC5-4C39-B881-3E42E98EEA2B}"/>
                </a:ext>
              </a:extLst>
            </p:cNvPr>
            <p:cNvSpPr/>
            <p:nvPr/>
          </p:nvSpPr>
          <p:spPr>
            <a:xfrm>
              <a:off x="1413325" y="6075858"/>
              <a:ext cx="1194558" cy="215444"/>
            </a:xfrm>
            <a:prstGeom prst="rect">
              <a:avLst/>
            </a:prstGeom>
            <a:effectLst>
              <a:outerShdw blurRad="50800" dist="38100" dir="2700000" algn="tl" rotWithShape="0">
                <a:prstClr val="black">
                  <a:alpha val="40000"/>
                </a:prstClr>
              </a:outerShdw>
            </a:effectLst>
          </p:spPr>
          <p:txBody>
            <a:bodyPr wrap="none">
              <a:spAutoFit/>
            </a:bodyPr>
            <a:lstStyle/>
            <a:p>
              <a:pPr hangingPunct="0">
                <a:spcBef>
                  <a:spcPts val="169"/>
                </a:spcBef>
                <a:spcAft>
                  <a:spcPts val="169"/>
                </a:spcAft>
                <a:defRPr sz="1800" b="0" i="0" u="none" strike="noStrike" kern="0" cap="none" spc="0" baseline="0">
                  <a:solidFill>
                    <a:srgbClr val="000000"/>
                  </a:solidFill>
                  <a:uFillTx/>
                </a:defRPr>
              </a:pPr>
              <a:r>
                <a:rPr lang="en-US" sz="800" b="1">
                  <a:solidFill>
                    <a:srgbClr val="000000"/>
                  </a:solidFill>
                  <a:latin typeface="Switzerland" pitchFamily="34"/>
                  <a:ea typeface="ＭＳ Ｐゴシック" pitchFamily="34"/>
                </a:rPr>
                <a:t>IIS Federal Agencies</a:t>
              </a:r>
            </a:p>
          </p:txBody>
        </p:sp>
      </p:grpSp>
      <p:sp>
        <p:nvSpPr>
          <p:cNvPr id="92" name="TextBox 148">
            <a:extLst>
              <a:ext uri="{FF2B5EF4-FFF2-40B4-BE49-F238E27FC236}">
                <a16:creationId xmlns:a16="http://schemas.microsoft.com/office/drawing/2014/main" id="{508EF9E8-AD6A-4223-A818-259D7CBAEABD}"/>
              </a:ext>
            </a:extLst>
          </p:cNvPr>
          <p:cNvSpPr txBox="1"/>
          <p:nvPr/>
        </p:nvSpPr>
        <p:spPr>
          <a:xfrm>
            <a:off x="5949987" y="3799301"/>
            <a:ext cx="1089323"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Fry Canyon, BLM</a:t>
            </a:r>
          </a:p>
        </p:txBody>
      </p:sp>
      <p:sp>
        <p:nvSpPr>
          <p:cNvPr id="93" name="TextBox 148">
            <a:extLst>
              <a:ext uri="{FF2B5EF4-FFF2-40B4-BE49-F238E27FC236}">
                <a16:creationId xmlns:a16="http://schemas.microsoft.com/office/drawing/2014/main" id="{F64382C0-238D-4DCD-9FB5-1AA31E6926E7}"/>
              </a:ext>
            </a:extLst>
          </p:cNvPr>
          <p:cNvSpPr txBox="1"/>
          <p:nvPr/>
        </p:nvSpPr>
        <p:spPr>
          <a:xfrm>
            <a:off x="909521" y="2924072"/>
            <a:ext cx="1089323"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UC Davis, DOA</a:t>
            </a:r>
          </a:p>
        </p:txBody>
      </p:sp>
      <p:cxnSp>
        <p:nvCxnSpPr>
          <p:cNvPr id="94" name="Straight Arrow Connector 93">
            <a:extLst>
              <a:ext uri="{FF2B5EF4-FFF2-40B4-BE49-F238E27FC236}">
                <a16:creationId xmlns:a16="http://schemas.microsoft.com/office/drawing/2014/main" id="{212F9C56-DF81-4655-83FE-931ED8CBED59}"/>
              </a:ext>
            </a:extLst>
          </p:cNvPr>
          <p:cNvCxnSpPr>
            <a:cxnSpLocks/>
          </p:cNvCxnSpPr>
          <p:nvPr/>
        </p:nvCxnSpPr>
        <p:spPr>
          <a:xfrm flipV="1">
            <a:off x="700196" y="1236530"/>
            <a:ext cx="930534" cy="423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Box 148">
            <a:extLst>
              <a:ext uri="{FF2B5EF4-FFF2-40B4-BE49-F238E27FC236}">
                <a16:creationId xmlns:a16="http://schemas.microsoft.com/office/drawing/2014/main" id="{C5515D87-3284-43CA-952E-E94F301D5E1C}"/>
              </a:ext>
            </a:extLst>
          </p:cNvPr>
          <p:cNvSpPr txBox="1"/>
          <p:nvPr/>
        </p:nvSpPr>
        <p:spPr>
          <a:xfrm>
            <a:off x="190334" y="1656808"/>
            <a:ext cx="779432"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MIL Boundary</a:t>
            </a:r>
          </a:p>
        </p:txBody>
      </p:sp>
      <p:cxnSp>
        <p:nvCxnSpPr>
          <p:cNvPr id="96" name="Straight Connector 95">
            <a:extLst>
              <a:ext uri="{FF2B5EF4-FFF2-40B4-BE49-F238E27FC236}">
                <a16:creationId xmlns:a16="http://schemas.microsoft.com/office/drawing/2014/main" id="{5190724D-9090-4300-9A1C-9561E5AC70AA}"/>
              </a:ext>
            </a:extLst>
          </p:cNvPr>
          <p:cNvCxnSpPr>
            <a:cxnSpLocks/>
          </p:cNvCxnSpPr>
          <p:nvPr/>
        </p:nvCxnSpPr>
        <p:spPr>
          <a:xfrm flipV="1">
            <a:off x="1160638" y="1257490"/>
            <a:ext cx="5334010" cy="219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75491C5-C173-4CD2-8FEB-ED86FF8AC254}"/>
              </a:ext>
            </a:extLst>
          </p:cNvPr>
          <p:cNvCxnSpPr>
            <a:cxnSpLocks/>
          </p:cNvCxnSpPr>
          <p:nvPr/>
        </p:nvCxnSpPr>
        <p:spPr>
          <a:xfrm flipH="1">
            <a:off x="7353347" y="1851806"/>
            <a:ext cx="3720" cy="218395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98" name="TextBox 148">
            <a:extLst>
              <a:ext uri="{FF2B5EF4-FFF2-40B4-BE49-F238E27FC236}">
                <a16:creationId xmlns:a16="http://schemas.microsoft.com/office/drawing/2014/main" id="{598966C0-DC8F-48CA-AFC5-415CD7606373}"/>
              </a:ext>
            </a:extLst>
          </p:cNvPr>
          <p:cNvSpPr txBox="1"/>
          <p:nvPr/>
        </p:nvSpPr>
        <p:spPr>
          <a:xfrm>
            <a:off x="6353812" y="3071994"/>
            <a:ext cx="1349176"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DOE LMO, Grand Junction</a:t>
            </a:r>
          </a:p>
        </p:txBody>
      </p:sp>
      <p:cxnSp>
        <p:nvCxnSpPr>
          <p:cNvPr id="99" name="Straight Connector 98">
            <a:extLst>
              <a:ext uri="{FF2B5EF4-FFF2-40B4-BE49-F238E27FC236}">
                <a16:creationId xmlns:a16="http://schemas.microsoft.com/office/drawing/2014/main" id="{B27BCBFD-BAD4-48E8-8999-8B39B9A2B7EF}"/>
              </a:ext>
            </a:extLst>
          </p:cNvPr>
          <p:cNvCxnSpPr>
            <a:cxnSpLocks/>
          </p:cNvCxnSpPr>
          <p:nvPr/>
        </p:nvCxnSpPr>
        <p:spPr>
          <a:xfrm flipV="1">
            <a:off x="2381772" y="5105910"/>
            <a:ext cx="1171467" cy="143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03586CE-EFB9-442B-B027-01872720F3ED}"/>
              </a:ext>
            </a:extLst>
          </p:cNvPr>
          <p:cNvCxnSpPr>
            <a:cxnSpLocks/>
          </p:cNvCxnSpPr>
          <p:nvPr/>
        </p:nvCxnSpPr>
        <p:spPr>
          <a:xfrm>
            <a:off x="3571527" y="4668542"/>
            <a:ext cx="0" cy="45175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F74D759-7ADE-4838-8010-63FAECC36603}"/>
              </a:ext>
            </a:extLst>
          </p:cNvPr>
          <p:cNvCxnSpPr>
            <a:cxnSpLocks/>
          </p:cNvCxnSpPr>
          <p:nvPr/>
        </p:nvCxnSpPr>
        <p:spPr>
          <a:xfrm>
            <a:off x="3388974" y="3877976"/>
            <a:ext cx="180219" cy="7914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B18FAA1-7FE8-4630-9F83-8660B5B61A62}"/>
              </a:ext>
            </a:extLst>
          </p:cNvPr>
          <p:cNvCxnSpPr>
            <a:cxnSpLocks/>
          </p:cNvCxnSpPr>
          <p:nvPr/>
        </p:nvCxnSpPr>
        <p:spPr>
          <a:xfrm>
            <a:off x="3390165" y="3876031"/>
            <a:ext cx="242105" cy="88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1AB427E-0159-4BC7-8E3B-A3EF18867D8A}"/>
              </a:ext>
            </a:extLst>
          </p:cNvPr>
          <p:cNvCxnSpPr>
            <a:cxnSpLocks/>
          </p:cNvCxnSpPr>
          <p:nvPr/>
        </p:nvCxnSpPr>
        <p:spPr>
          <a:xfrm flipV="1">
            <a:off x="4315252" y="4057503"/>
            <a:ext cx="1590097" cy="2449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89D9B13-BD72-4D5A-B392-1C35F9A231B0}"/>
              </a:ext>
            </a:extLst>
          </p:cNvPr>
          <p:cNvCxnSpPr>
            <a:cxnSpLocks/>
          </p:cNvCxnSpPr>
          <p:nvPr/>
        </p:nvCxnSpPr>
        <p:spPr>
          <a:xfrm>
            <a:off x="4120723" y="3871047"/>
            <a:ext cx="5389" cy="44594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C1B6D64-C399-4F48-8C9E-C9CBCAEB53FF}"/>
              </a:ext>
            </a:extLst>
          </p:cNvPr>
          <p:cNvCxnSpPr>
            <a:cxnSpLocks/>
          </p:cNvCxnSpPr>
          <p:nvPr/>
        </p:nvCxnSpPr>
        <p:spPr>
          <a:xfrm flipH="1">
            <a:off x="4118287" y="3873904"/>
            <a:ext cx="207258" cy="252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09D5C94-780D-4F93-9E47-EDF537DC9079}"/>
              </a:ext>
            </a:extLst>
          </p:cNvPr>
          <p:cNvCxnSpPr>
            <a:cxnSpLocks/>
          </p:cNvCxnSpPr>
          <p:nvPr/>
        </p:nvCxnSpPr>
        <p:spPr>
          <a:xfrm>
            <a:off x="3624391" y="3862539"/>
            <a:ext cx="501721" cy="4613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7F290332-60C8-4387-9D42-7F2BD1A8A95B}"/>
              </a:ext>
            </a:extLst>
          </p:cNvPr>
          <p:cNvCxnSpPr>
            <a:cxnSpLocks/>
          </p:cNvCxnSpPr>
          <p:nvPr/>
        </p:nvCxnSpPr>
        <p:spPr>
          <a:xfrm>
            <a:off x="4318716" y="3885587"/>
            <a:ext cx="0" cy="19265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3D85CEE3-1507-452B-8AEC-C44A71EDC3F1}"/>
              </a:ext>
            </a:extLst>
          </p:cNvPr>
          <p:cNvCxnSpPr>
            <a:cxnSpLocks/>
          </p:cNvCxnSpPr>
          <p:nvPr/>
        </p:nvCxnSpPr>
        <p:spPr>
          <a:xfrm flipV="1">
            <a:off x="703863" y="1980358"/>
            <a:ext cx="779431" cy="3270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Box 148">
            <a:extLst>
              <a:ext uri="{FF2B5EF4-FFF2-40B4-BE49-F238E27FC236}">
                <a16:creationId xmlns:a16="http://schemas.microsoft.com/office/drawing/2014/main" id="{3B31BE9F-697F-42C4-8B4E-441EABC06A4F}"/>
              </a:ext>
            </a:extLst>
          </p:cNvPr>
          <p:cNvSpPr txBox="1"/>
          <p:nvPr/>
        </p:nvSpPr>
        <p:spPr>
          <a:xfrm>
            <a:off x="190333" y="2328310"/>
            <a:ext cx="750877" cy="192360"/>
          </a:xfrm>
          <a:prstGeom prst="rect">
            <a:avLst/>
          </a:prstGeom>
          <a:solidFill>
            <a:srgbClr val="FFFFFF">
              <a:alpha val="75000"/>
            </a:srgbClr>
          </a:solidFill>
          <a:ln cap="flat">
            <a:solidFill>
              <a:schemeClr val="tx1"/>
            </a:solidFill>
          </a:ln>
          <a:effectLst>
            <a:outerShdw blurRad="50800" dist="38100" dir="2700000" algn="tl" rotWithShape="0">
              <a:prstClr val="black">
                <a:alpha val="40000"/>
              </a:prstClr>
            </a:outerShdw>
          </a:effectLst>
        </p:spPr>
        <p:txBody>
          <a:bodyPr vert="horz" wrap="square" lIns="0" tIns="34290" rIns="0" bIns="34290" anchor="t" anchorCtr="1" compatLnSpc="1">
            <a:spAutoFit/>
          </a:bodyPr>
          <a:lstStyle/>
          <a:p>
            <a:pPr algn="ctr">
              <a:defRPr sz="1800" b="0" i="0" u="none" strike="noStrike" kern="0" cap="none" spc="0" baseline="0">
                <a:solidFill>
                  <a:srgbClr val="000000"/>
                </a:solidFill>
                <a:uFillTx/>
              </a:defRPr>
            </a:pPr>
            <a:r>
              <a:rPr lang="en-US" sz="800" b="1" i="1">
                <a:solidFill>
                  <a:srgbClr val="000000"/>
                </a:solidFill>
                <a:latin typeface="Arial" pitchFamily="34"/>
                <a:ea typeface="ＭＳ Ｐゴシック" pitchFamily="34"/>
              </a:rPr>
              <a:t>CW Boundary</a:t>
            </a:r>
          </a:p>
        </p:txBody>
      </p:sp>
      <p:pic>
        <p:nvPicPr>
          <p:cNvPr id="113" name="Picture Placeholder 4" descr="A train crossing a bridge over a body of water&#10;&#10;Description automatically generated">
            <a:extLst>
              <a:ext uri="{FF2B5EF4-FFF2-40B4-BE49-F238E27FC236}">
                <a16:creationId xmlns:a16="http://schemas.microsoft.com/office/drawing/2014/main" id="{1D0D2A31-D810-44A4-9AA1-BD2F7CF02EDA}"/>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878283" y="5552569"/>
            <a:ext cx="1919202" cy="1059992"/>
          </a:xfrm>
          <a:prstGeom prst="rect">
            <a:avLst/>
          </a:prstGeom>
          <a:blipFill>
            <a:blip r:embed="rId5" cstate="screen">
              <a:extLst>
                <a:ext uri="{28A0092B-C50C-407E-A947-70E740481C1C}">
                  <a14:useLocalDpi xmlns:a14="http://schemas.microsoft.com/office/drawing/2010/main"/>
                </a:ext>
              </a:extLst>
            </a:blip>
            <a:stretch>
              <a:fillRect/>
            </a:stretch>
          </a:blipFill>
          <a:ln w="3175">
            <a:solidFill>
              <a:schemeClr val="tx1"/>
            </a:solidFill>
          </a:ln>
        </p:spPr>
      </p:pic>
      <p:pic>
        <p:nvPicPr>
          <p:cNvPr id="114" name="Picture Placeholder 2" descr="A picture containing building, water, bird, indoor&#10;&#10;Description automatically generated">
            <a:extLst>
              <a:ext uri="{FF2B5EF4-FFF2-40B4-BE49-F238E27FC236}">
                <a16:creationId xmlns:a16="http://schemas.microsoft.com/office/drawing/2014/main" id="{33B13887-8279-4ABC-A3F0-6F11D94A3F0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165500" y="5481917"/>
            <a:ext cx="1676307" cy="1253787"/>
          </a:xfrm>
          <a:prstGeom prst="rect">
            <a:avLst/>
          </a:prstGeom>
          <a:blipFill>
            <a:blip r:embed="rId7" cstate="screen">
              <a:extLst>
                <a:ext uri="{28A0092B-C50C-407E-A947-70E740481C1C}">
                  <a14:useLocalDpi xmlns:a14="http://schemas.microsoft.com/office/drawing/2010/main"/>
                </a:ext>
              </a:extLst>
            </a:blip>
            <a:stretch>
              <a:fillRect/>
            </a:stretch>
          </a:blipFill>
          <a:ln w="6350"/>
        </p:spPr>
      </p:pic>
      <p:pic>
        <p:nvPicPr>
          <p:cNvPr id="117" name="Picture 141" descr="landfill Hamilton">
            <a:extLst>
              <a:ext uri="{FF2B5EF4-FFF2-40B4-BE49-F238E27FC236}">
                <a16:creationId xmlns:a16="http://schemas.microsoft.com/office/drawing/2014/main" id="{C390B6F7-E7E9-42D3-A6EE-4E3321F2804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8269138" y="5443716"/>
            <a:ext cx="1780256" cy="1277698"/>
          </a:xfrm>
          <a:prstGeom prst="rect">
            <a:avLst/>
          </a:prstGeom>
          <a:noFill/>
          <a:ln w="6350" cmpd="thickThin">
            <a:solidFill>
              <a:srgbClr val="CC0000"/>
            </a:solidFill>
            <a:miter lim="800000"/>
            <a:headEnd/>
            <a:tailEnd/>
          </a:ln>
        </p:spPr>
      </p:pic>
      <p:pic>
        <p:nvPicPr>
          <p:cNvPr id="110" name="Picture 109">
            <a:extLst>
              <a:ext uri="{FF2B5EF4-FFF2-40B4-BE49-F238E27FC236}">
                <a16:creationId xmlns:a16="http://schemas.microsoft.com/office/drawing/2014/main" id="{A8E3E45B-7FEA-4C0C-9374-F5EFC4037AC7}"/>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13202" r="19157"/>
          <a:stretch/>
        </p:blipFill>
        <p:spPr>
          <a:xfrm>
            <a:off x="10476726" y="5356334"/>
            <a:ext cx="1332985" cy="1410322"/>
          </a:xfrm>
          <a:prstGeom prst="rect">
            <a:avLst/>
          </a:prstGeom>
        </p:spPr>
      </p:pic>
      <p:pic>
        <p:nvPicPr>
          <p:cNvPr id="115" name="Picture 2" descr="C:\Users\L2PMPSD9\Pictures\Ft. Hunter Liggett\FHL Long Panels.jpg">
            <a:extLst>
              <a:ext uri="{FF2B5EF4-FFF2-40B4-BE49-F238E27FC236}">
                <a16:creationId xmlns:a16="http://schemas.microsoft.com/office/drawing/2014/main" id="{592670FA-799E-4CE5-8736-1B627915FA6F}"/>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279627" y="5460505"/>
            <a:ext cx="1332985" cy="1244120"/>
          </a:xfrm>
          <a:prstGeom prst="rect">
            <a:avLst/>
          </a:prstGeom>
          <a:noFill/>
        </p:spPr>
      </p:pic>
      <p:sp>
        <p:nvSpPr>
          <p:cNvPr id="111" name="TextBox 110">
            <a:extLst>
              <a:ext uri="{FF2B5EF4-FFF2-40B4-BE49-F238E27FC236}">
                <a16:creationId xmlns:a16="http://schemas.microsoft.com/office/drawing/2014/main" id="{08BF2373-1466-4B46-9EFA-75CBC847A6D3}"/>
              </a:ext>
            </a:extLst>
          </p:cNvPr>
          <p:cNvSpPr txBox="1"/>
          <p:nvPr/>
        </p:nvSpPr>
        <p:spPr>
          <a:xfrm>
            <a:off x="7760600" y="1191644"/>
            <a:ext cx="4164700" cy="2554545"/>
          </a:xfrm>
          <a:prstGeom prst="rect">
            <a:avLst/>
          </a:prstGeom>
          <a:noFill/>
        </p:spPr>
        <p:txBody>
          <a:bodyPr wrap="square" rtlCol="0">
            <a:spAutoFit/>
          </a:bodyPr>
          <a:lstStyle/>
          <a:p>
            <a:pPr marL="285750" indent="-285750">
              <a:buFont typeface="Arial" panose="020B0604020202020204" pitchFamily="34" charset="0"/>
              <a:buChar char="•"/>
            </a:pPr>
            <a:r>
              <a:rPr lang="en-US" sz="1600">
                <a:solidFill>
                  <a:schemeClr val="tx1">
                    <a:lumMod val="75000"/>
                    <a:lumOff val="25000"/>
                  </a:schemeClr>
                </a:solidFill>
              </a:rPr>
              <a:t>Military Construction</a:t>
            </a:r>
          </a:p>
          <a:p>
            <a:pPr marL="285750" indent="-285750">
              <a:buFont typeface="Arial" panose="020B0604020202020204" pitchFamily="34" charset="0"/>
              <a:buChar char="•"/>
            </a:pPr>
            <a:r>
              <a:rPr lang="en-US" sz="1600">
                <a:solidFill>
                  <a:schemeClr val="tx1">
                    <a:lumMod val="75000"/>
                    <a:lumOff val="25000"/>
                  </a:schemeClr>
                </a:solidFill>
              </a:rPr>
              <a:t>Sustainment, Restoration, Modernization</a:t>
            </a:r>
          </a:p>
          <a:p>
            <a:pPr marL="285750" indent="-285750">
              <a:buFont typeface="Arial" panose="020B0604020202020204" pitchFamily="34" charset="0"/>
              <a:buChar char="•"/>
            </a:pPr>
            <a:r>
              <a:rPr lang="en-US" sz="1600">
                <a:solidFill>
                  <a:schemeClr val="tx1">
                    <a:lumMod val="75000"/>
                    <a:lumOff val="25000"/>
                  </a:schemeClr>
                </a:solidFill>
              </a:rPr>
              <a:t>Base Realignment and Closure -  Environmental Restoration</a:t>
            </a:r>
          </a:p>
          <a:p>
            <a:pPr marL="285750" indent="-285750">
              <a:buFont typeface="Arial" panose="020B0604020202020204" pitchFamily="34" charset="0"/>
              <a:buChar char="•"/>
            </a:pPr>
            <a:r>
              <a:rPr lang="en-US" sz="1600">
                <a:solidFill>
                  <a:schemeClr val="tx1">
                    <a:lumMod val="75000"/>
                    <a:lumOff val="25000"/>
                  </a:schemeClr>
                </a:solidFill>
              </a:rPr>
              <a:t>Formerly Used Defense Sites</a:t>
            </a:r>
          </a:p>
          <a:p>
            <a:pPr marL="285750" indent="-285750">
              <a:buFont typeface="Arial" panose="020B0604020202020204" pitchFamily="34" charset="0"/>
              <a:buChar char="•"/>
            </a:pPr>
            <a:r>
              <a:rPr lang="en-US" sz="1600">
                <a:solidFill>
                  <a:schemeClr val="tx1">
                    <a:lumMod val="75000"/>
                    <a:lumOff val="25000"/>
                  </a:schemeClr>
                </a:solidFill>
              </a:rPr>
              <a:t>Environmental Quality</a:t>
            </a:r>
          </a:p>
          <a:p>
            <a:pPr marL="285750" indent="-285750">
              <a:buFont typeface="Arial" panose="020B0604020202020204" pitchFamily="34" charset="0"/>
              <a:buChar char="•"/>
            </a:pPr>
            <a:r>
              <a:rPr lang="en-US" sz="1600">
                <a:solidFill>
                  <a:schemeClr val="tx1">
                    <a:lumMod val="75000"/>
                    <a:lumOff val="25000"/>
                  </a:schemeClr>
                </a:solidFill>
              </a:rPr>
              <a:t>Installation Restoration Program/</a:t>
            </a:r>
            <a:br>
              <a:rPr lang="en-US" sz="1600">
                <a:solidFill>
                  <a:schemeClr val="tx1">
                    <a:lumMod val="75000"/>
                    <a:lumOff val="25000"/>
                  </a:schemeClr>
                </a:solidFill>
              </a:rPr>
            </a:br>
            <a:r>
              <a:rPr lang="en-US" sz="1600">
                <a:solidFill>
                  <a:schemeClr val="tx1">
                    <a:lumMod val="75000"/>
                    <a:lumOff val="25000"/>
                  </a:schemeClr>
                </a:solidFill>
              </a:rPr>
              <a:t>Military Munitions Response Program</a:t>
            </a:r>
          </a:p>
          <a:p>
            <a:pPr marL="285750" indent="-285750">
              <a:buFont typeface="Arial" panose="020B0604020202020204" pitchFamily="34" charset="0"/>
              <a:buChar char="•"/>
            </a:pPr>
            <a:r>
              <a:rPr lang="en-US" sz="1600">
                <a:solidFill>
                  <a:schemeClr val="tx1">
                    <a:lumMod val="75000"/>
                    <a:lumOff val="25000"/>
                  </a:schemeClr>
                </a:solidFill>
              </a:rPr>
              <a:t>Interagency and International Services   (EPA, DHS, DVA, DOI, DOA, DOJ)</a:t>
            </a:r>
          </a:p>
        </p:txBody>
      </p:sp>
      <p:graphicFrame>
        <p:nvGraphicFramePr>
          <p:cNvPr id="116" name="Table 115">
            <a:extLst>
              <a:ext uri="{FF2B5EF4-FFF2-40B4-BE49-F238E27FC236}">
                <a16:creationId xmlns:a16="http://schemas.microsoft.com/office/drawing/2014/main" id="{9A585F35-F21C-4408-BA42-D3F0F4884ED4}"/>
              </a:ext>
            </a:extLst>
          </p:cNvPr>
          <p:cNvGraphicFramePr>
            <a:graphicFrameLocks noGrp="1"/>
          </p:cNvGraphicFramePr>
          <p:nvPr/>
        </p:nvGraphicFramePr>
        <p:xfrm>
          <a:off x="7907968" y="3787990"/>
          <a:ext cx="4133930" cy="1432560"/>
        </p:xfrm>
        <a:graphic>
          <a:graphicData uri="http://schemas.openxmlformats.org/drawingml/2006/table">
            <a:tbl>
              <a:tblPr firstRow="1" bandRow="1">
                <a:tableStyleId>{21E4AEA4-8DFA-4A89-87EB-49C32662AFE0}</a:tableStyleId>
              </a:tblPr>
              <a:tblGrid>
                <a:gridCol w="761088">
                  <a:extLst>
                    <a:ext uri="{9D8B030D-6E8A-4147-A177-3AD203B41FA5}">
                      <a16:colId xmlns:a16="http://schemas.microsoft.com/office/drawing/2014/main" val="20000"/>
                    </a:ext>
                  </a:extLst>
                </a:gridCol>
                <a:gridCol w="1194452">
                  <a:extLst>
                    <a:ext uri="{9D8B030D-6E8A-4147-A177-3AD203B41FA5}">
                      <a16:colId xmlns:a16="http://schemas.microsoft.com/office/drawing/2014/main" val="20001"/>
                    </a:ext>
                  </a:extLst>
                </a:gridCol>
                <a:gridCol w="1067603">
                  <a:extLst>
                    <a:ext uri="{9D8B030D-6E8A-4147-A177-3AD203B41FA5}">
                      <a16:colId xmlns:a16="http://schemas.microsoft.com/office/drawing/2014/main" val="587596087"/>
                    </a:ext>
                  </a:extLst>
                </a:gridCol>
                <a:gridCol w="1110787">
                  <a:extLst>
                    <a:ext uri="{9D8B030D-6E8A-4147-A177-3AD203B41FA5}">
                      <a16:colId xmlns:a16="http://schemas.microsoft.com/office/drawing/2014/main" val="2999277063"/>
                    </a:ext>
                  </a:extLst>
                </a:gridCol>
              </a:tblGrid>
              <a:tr h="398361">
                <a:tc>
                  <a:txBody>
                    <a:bodyPr/>
                    <a:lstStyle/>
                    <a:p>
                      <a:pPr algn="ctr"/>
                      <a:r>
                        <a:rPr lang="en-US" sz="1400" baseline="0">
                          <a:solidFill>
                            <a:schemeClr val="tx2"/>
                          </a:solidFill>
                        </a:rPr>
                        <a:t>FY</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400" baseline="0">
                          <a:solidFill>
                            <a:schemeClr val="tx2"/>
                          </a:solidFill>
                        </a:rPr>
                        <a:t>MILCON &amp; SRM</a:t>
                      </a:r>
                    </a:p>
                  </a:txBody>
                  <a:tcPr anchor="ctr"/>
                </a:tc>
                <a:tc>
                  <a:txBody>
                    <a:bodyPr/>
                    <a:lstStyle/>
                    <a:p>
                      <a:pPr algn="ctr"/>
                      <a:r>
                        <a:rPr lang="en-US" sz="1400" baseline="0">
                          <a:solidFill>
                            <a:schemeClr val="tx2"/>
                          </a:solidFill>
                        </a:rPr>
                        <a:t>ENV</a:t>
                      </a:r>
                    </a:p>
                  </a:txBody>
                  <a:tcPr anchor="ctr"/>
                </a:tc>
                <a:tc>
                  <a:txBody>
                    <a:bodyPr/>
                    <a:lstStyle/>
                    <a:p>
                      <a:pPr algn="ctr"/>
                      <a:r>
                        <a:rPr lang="en-US" sz="1400" baseline="0">
                          <a:solidFill>
                            <a:schemeClr val="tx2"/>
                          </a:solidFill>
                        </a:rPr>
                        <a:t>IIS</a:t>
                      </a:r>
                    </a:p>
                  </a:txBody>
                  <a:tcPr anchor="ctr"/>
                </a:tc>
                <a:extLst>
                  <a:ext uri="{0D108BD9-81ED-4DB2-BD59-A6C34878D82A}">
                    <a16:rowId xmlns:a16="http://schemas.microsoft.com/office/drawing/2014/main" val="10000"/>
                  </a:ext>
                </a:extLst>
              </a:tr>
              <a:tr h="282089">
                <a:tc>
                  <a:txBody>
                    <a:bodyPr/>
                    <a:lstStyle/>
                    <a:p>
                      <a:pPr algn="ctr"/>
                      <a:r>
                        <a:rPr lang="en-US" sz="1400" b="0" dirty="0">
                          <a:solidFill>
                            <a:schemeClr val="tx1">
                              <a:lumMod val="75000"/>
                              <a:lumOff val="25000"/>
                            </a:schemeClr>
                          </a:solidFill>
                        </a:rPr>
                        <a:t>24</a:t>
                      </a:r>
                    </a:p>
                  </a:txBody>
                  <a:tcPr/>
                </a:tc>
                <a:tc>
                  <a:txBody>
                    <a:bodyPr/>
                    <a:lstStyle/>
                    <a:p>
                      <a:pPr algn="ctr"/>
                      <a:r>
                        <a:rPr lang="en-US" sz="1400" b="0" dirty="0">
                          <a:solidFill>
                            <a:schemeClr val="tx1">
                              <a:lumMod val="75000"/>
                              <a:lumOff val="25000"/>
                            </a:schemeClr>
                          </a:solidFill>
                        </a:rPr>
                        <a:t>$187M</a:t>
                      </a:r>
                    </a:p>
                  </a:txBody>
                  <a:tcPr/>
                </a:tc>
                <a:tc>
                  <a:txBody>
                    <a:bodyPr/>
                    <a:lstStyle/>
                    <a:p>
                      <a:pPr algn="ctr"/>
                      <a:r>
                        <a:rPr lang="en-US" sz="1400" b="0" dirty="0">
                          <a:solidFill>
                            <a:schemeClr val="tx1">
                              <a:lumMod val="75000"/>
                              <a:lumOff val="25000"/>
                            </a:schemeClr>
                          </a:solidFill>
                        </a:rPr>
                        <a:t>$116M</a:t>
                      </a:r>
                    </a:p>
                  </a:txBody>
                  <a:tcPr/>
                </a:tc>
                <a:tc>
                  <a:txBody>
                    <a:bodyPr/>
                    <a:lstStyle/>
                    <a:p>
                      <a:pPr algn="ctr"/>
                      <a:r>
                        <a:rPr lang="en-US" sz="1400" b="0" dirty="0">
                          <a:solidFill>
                            <a:schemeClr val="tx1">
                              <a:lumMod val="75000"/>
                              <a:lumOff val="25000"/>
                            </a:schemeClr>
                          </a:solidFill>
                        </a:rPr>
                        <a:t>$114M</a:t>
                      </a:r>
                    </a:p>
                  </a:txBody>
                  <a:tcPr/>
                </a:tc>
                <a:extLst>
                  <a:ext uri="{0D108BD9-81ED-4DB2-BD59-A6C34878D82A}">
                    <a16:rowId xmlns:a16="http://schemas.microsoft.com/office/drawing/2014/main" val="10002"/>
                  </a:ext>
                </a:extLst>
              </a:tr>
              <a:tr h="282089">
                <a:tc>
                  <a:txBody>
                    <a:bodyPr/>
                    <a:lstStyle/>
                    <a:p>
                      <a:pPr algn="ctr"/>
                      <a:r>
                        <a:rPr lang="en-US" sz="1400" b="0" dirty="0">
                          <a:solidFill>
                            <a:schemeClr val="tx1">
                              <a:lumMod val="75000"/>
                              <a:lumOff val="25000"/>
                            </a:schemeClr>
                          </a:solidFill>
                        </a:rPr>
                        <a:t>25</a:t>
                      </a:r>
                    </a:p>
                  </a:txBody>
                  <a:tcPr/>
                </a:tc>
                <a:tc>
                  <a:txBody>
                    <a:bodyPr/>
                    <a:lstStyle/>
                    <a:p>
                      <a:pPr algn="ctr"/>
                      <a:r>
                        <a:rPr lang="en-US" sz="1400" b="0" dirty="0">
                          <a:solidFill>
                            <a:schemeClr val="tx1">
                              <a:lumMod val="75000"/>
                              <a:lumOff val="25000"/>
                            </a:schemeClr>
                          </a:solidFill>
                        </a:rPr>
                        <a:t>$537M</a:t>
                      </a:r>
                    </a:p>
                  </a:txBody>
                  <a:tcPr/>
                </a:tc>
                <a:tc>
                  <a:txBody>
                    <a:bodyPr/>
                    <a:lstStyle/>
                    <a:p>
                      <a:pPr algn="ctr"/>
                      <a:r>
                        <a:rPr lang="en-US" sz="1400" b="0" dirty="0">
                          <a:solidFill>
                            <a:schemeClr val="tx1">
                              <a:lumMod val="75000"/>
                              <a:lumOff val="25000"/>
                            </a:schemeClr>
                          </a:solidFill>
                        </a:rPr>
                        <a:t>$116M</a:t>
                      </a:r>
                    </a:p>
                  </a:txBody>
                  <a:tcPr/>
                </a:tc>
                <a:tc>
                  <a:txBody>
                    <a:bodyPr/>
                    <a:lstStyle/>
                    <a:p>
                      <a:pPr algn="ctr"/>
                      <a:r>
                        <a:rPr lang="en-US" sz="1400" b="0" dirty="0">
                          <a:solidFill>
                            <a:schemeClr val="tx1">
                              <a:lumMod val="75000"/>
                              <a:lumOff val="25000"/>
                            </a:schemeClr>
                          </a:solidFill>
                        </a:rPr>
                        <a:t>$10M</a:t>
                      </a:r>
                    </a:p>
                  </a:txBody>
                  <a:tcPr/>
                </a:tc>
                <a:extLst>
                  <a:ext uri="{0D108BD9-81ED-4DB2-BD59-A6C34878D82A}">
                    <a16:rowId xmlns:a16="http://schemas.microsoft.com/office/drawing/2014/main" val="10003"/>
                  </a:ext>
                </a:extLst>
              </a:tr>
              <a:tr h="282089">
                <a:tc>
                  <a:txBody>
                    <a:bodyPr/>
                    <a:lstStyle/>
                    <a:p>
                      <a:pPr algn="ctr"/>
                      <a:r>
                        <a:rPr lang="en-US" sz="1400" b="0" dirty="0">
                          <a:solidFill>
                            <a:schemeClr val="tx1">
                              <a:lumMod val="75000"/>
                              <a:lumOff val="25000"/>
                            </a:schemeClr>
                          </a:solidFill>
                        </a:rPr>
                        <a:t>26</a:t>
                      </a:r>
                    </a:p>
                  </a:txBody>
                  <a:tcPr/>
                </a:tc>
                <a:tc>
                  <a:txBody>
                    <a:bodyPr/>
                    <a:lstStyle/>
                    <a:p>
                      <a:pPr algn="ctr"/>
                      <a:r>
                        <a:rPr lang="en-US" sz="1400" b="0" dirty="0">
                          <a:solidFill>
                            <a:schemeClr val="tx1">
                              <a:lumMod val="75000"/>
                              <a:lumOff val="25000"/>
                            </a:schemeClr>
                          </a:solidFill>
                        </a:rPr>
                        <a:t>$500M</a:t>
                      </a:r>
                    </a:p>
                  </a:txBody>
                  <a:tcPr/>
                </a:tc>
                <a:tc>
                  <a:txBody>
                    <a:bodyPr/>
                    <a:lstStyle/>
                    <a:p>
                      <a:pPr algn="ctr"/>
                      <a:r>
                        <a:rPr lang="en-US" sz="1400" b="0" dirty="0">
                          <a:solidFill>
                            <a:schemeClr val="tx1">
                              <a:lumMod val="75000"/>
                              <a:lumOff val="25000"/>
                            </a:schemeClr>
                          </a:solidFill>
                        </a:rPr>
                        <a:t>$143M</a:t>
                      </a:r>
                    </a:p>
                  </a:txBody>
                  <a:tcPr/>
                </a:tc>
                <a:tc>
                  <a:txBody>
                    <a:bodyPr/>
                    <a:lstStyle/>
                    <a:p>
                      <a:pPr algn="ctr"/>
                      <a:r>
                        <a:rPr lang="en-US" sz="1400" b="0" dirty="0">
                          <a:solidFill>
                            <a:schemeClr val="tx1">
                              <a:lumMod val="75000"/>
                              <a:lumOff val="25000"/>
                            </a:schemeClr>
                          </a:solidFill>
                        </a:rPr>
                        <a:t>$10M</a:t>
                      </a:r>
                    </a:p>
                  </a:txBody>
                  <a:tcPr/>
                </a:tc>
                <a:extLst>
                  <a:ext uri="{0D108BD9-81ED-4DB2-BD59-A6C34878D82A}">
                    <a16:rowId xmlns:a16="http://schemas.microsoft.com/office/drawing/2014/main" val="3347537965"/>
                  </a:ext>
                </a:extLst>
              </a:tr>
            </a:tbl>
          </a:graphicData>
        </a:graphic>
      </p:graphicFrame>
    </p:spTree>
    <p:extLst>
      <p:ext uri="{BB962C8B-B14F-4D97-AF65-F5344CB8AC3E}">
        <p14:creationId xmlns:p14="http://schemas.microsoft.com/office/powerpoint/2010/main" val="5854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Department of Veterans Affairs Program</a:t>
            </a:r>
          </a:p>
        </p:txBody>
      </p:sp>
      <p:pic>
        <p:nvPicPr>
          <p:cNvPr id="40" name="Picture 39">
            <a:extLst>
              <a:ext uri="{FF2B5EF4-FFF2-40B4-BE49-F238E27FC236}">
                <a16:creationId xmlns:a16="http://schemas.microsoft.com/office/drawing/2014/main" id="{3176E1D4-8EDB-4785-94DF-52120DD14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400" y="4001749"/>
            <a:ext cx="2817736" cy="1828800"/>
          </a:xfrm>
          <a:prstGeom prst="rect">
            <a:avLst/>
          </a:prstGeom>
          <a:effectLst>
            <a:outerShdw blurRad="50800" dist="38100" dir="2700000" algn="tl" rotWithShape="0">
              <a:prstClr val="black">
                <a:alpha val="40000"/>
              </a:prstClr>
            </a:outerShdw>
          </a:effectLst>
        </p:spPr>
      </p:pic>
      <p:sp>
        <p:nvSpPr>
          <p:cNvPr id="41" name="Text Box 105">
            <a:extLst>
              <a:ext uri="{FF2B5EF4-FFF2-40B4-BE49-F238E27FC236}">
                <a16:creationId xmlns:a16="http://schemas.microsoft.com/office/drawing/2014/main" id="{5889DC1E-9DD4-4315-BBF6-29A786898805}"/>
              </a:ext>
            </a:extLst>
          </p:cNvPr>
          <p:cNvSpPr txBox="1"/>
          <p:nvPr/>
        </p:nvSpPr>
        <p:spPr>
          <a:xfrm>
            <a:off x="419798" y="5862262"/>
            <a:ext cx="3031104" cy="40780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1" i="1" u="none" strike="noStrike" kern="1200" cap="none" spc="0" normalizeH="0" baseline="0" noProof="0">
                <a:ln>
                  <a:noFill/>
                </a:ln>
                <a:solidFill>
                  <a:srgbClr val="221F20">
                    <a:lumMod val="75000"/>
                    <a:lumOff val="25000"/>
                  </a:srgbClr>
                </a:solidFill>
                <a:effectLst/>
                <a:uLnTx/>
                <a:uFillTx/>
                <a:latin typeface="Arial" pitchFamily="34"/>
                <a:ea typeface="ＭＳ Ｐゴシック" pitchFamily="34"/>
                <a:cs typeface="+mn-cs"/>
              </a:rPr>
              <a:t>Community Based Outpatient Clinic (CBOC) and Columbarium, Alameda, CA</a:t>
            </a:r>
          </a:p>
        </p:txBody>
      </p:sp>
      <p:sp>
        <p:nvSpPr>
          <p:cNvPr id="42" name="Text Box 105">
            <a:extLst>
              <a:ext uri="{FF2B5EF4-FFF2-40B4-BE49-F238E27FC236}">
                <a16:creationId xmlns:a16="http://schemas.microsoft.com/office/drawing/2014/main" id="{D47B198E-69C6-4D35-9619-0C8117267B88}"/>
              </a:ext>
            </a:extLst>
          </p:cNvPr>
          <p:cNvSpPr txBox="1"/>
          <p:nvPr/>
        </p:nvSpPr>
        <p:spPr>
          <a:xfrm>
            <a:off x="7933201" y="3509726"/>
            <a:ext cx="3758400" cy="40011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1" i="1" u="none" strike="noStrike" kern="1200" cap="none" spc="0" normalizeH="0" baseline="0" noProof="0">
                <a:ln>
                  <a:noFill/>
                </a:ln>
                <a:solidFill>
                  <a:srgbClr val="221F20">
                    <a:lumMod val="75000"/>
                    <a:lumOff val="25000"/>
                  </a:srgbClr>
                </a:solidFill>
                <a:effectLst/>
                <a:uLnTx/>
                <a:uFillTx/>
                <a:latin typeface="Arial" pitchFamily="34"/>
                <a:ea typeface="ＭＳ Ｐゴシック" pitchFamily="34"/>
                <a:cs typeface="+mn-cs"/>
              </a:rPr>
              <a:t>Livermore Realignment &amp; Closure, Livermore//Stockton/Fremont, CA</a:t>
            </a:r>
          </a:p>
        </p:txBody>
      </p:sp>
      <p:sp>
        <p:nvSpPr>
          <p:cNvPr id="43" name="TextBox 42">
            <a:extLst>
              <a:ext uri="{FF2B5EF4-FFF2-40B4-BE49-F238E27FC236}">
                <a16:creationId xmlns:a16="http://schemas.microsoft.com/office/drawing/2014/main" id="{C04C4D15-FAA3-49E9-9918-A32C4411AA4B}"/>
              </a:ext>
            </a:extLst>
          </p:cNvPr>
          <p:cNvSpPr txBox="1"/>
          <p:nvPr/>
        </p:nvSpPr>
        <p:spPr>
          <a:xfrm>
            <a:off x="7933201" y="6042288"/>
            <a:ext cx="373320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a:ln>
                  <a:noFill/>
                </a:ln>
                <a:solidFill>
                  <a:srgbClr val="221F20">
                    <a:lumMod val="75000"/>
                    <a:lumOff val="25000"/>
                  </a:srgbClr>
                </a:solidFill>
                <a:effectLst/>
                <a:uLnTx/>
                <a:uFillTx/>
                <a:latin typeface="Arial"/>
                <a:ea typeface="+mn-ea"/>
                <a:cs typeface="+mn-cs"/>
              </a:rPr>
              <a:t>Stockton CBOC current construction at the future Department of Veterans Affairs </a:t>
            </a:r>
            <a:r>
              <a:rPr lang="en-US" sz="1000" b="1" i="1">
                <a:solidFill>
                  <a:srgbClr val="221F20">
                    <a:lumMod val="75000"/>
                    <a:lumOff val="25000"/>
                  </a:srgbClr>
                </a:solidFill>
                <a:latin typeface="Arial"/>
              </a:rPr>
              <a:t>Cl</a:t>
            </a:r>
            <a:r>
              <a:rPr kumimoji="0" lang="en-US" sz="1000" b="1" i="1" u="none" strike="noStrike" kern="1200" cap="none" spc="0" normalizeH="0" baseline="0" noProof="0" err="1">
                <a:ln>
                  <a:noFill/>
                </a:ln>
                <a:solidFill>
                  <a:srgbClr val="221F20">
                    <a:lumMod val="75000"/>
                    <a:lumOff val="25000"/>
                  </a:srgbClr>
                </a:solidFill>
                <a:effectLst/>
                <a:uLnTx/>
                <a:uFillTx/>
                <a:latin typeface="Arial"/>
                <a:ea typeface="+mn-ea"/>
                <a:cs typeface="+mn-cs"/>
              </a:rPr>
              <a:t>inic</a:t>
            </a:r>
            <a:endParaRPr kumimoji="0" lang="en-US" sz="1000" b="1" i="1" u="none" strike="noStrike" kern="1200" cap="none" spc="0" normalizeH="0" baseline="0" noProof="0">
              <a:ln>
                <a:noFill/>
              </a:ln>
              <a:solidFill>
                <a:srgbClr val="221F20">
                  <a:lumMod val="75000"/>
                  <a:lumOff val="25000"/>
                </a:srgbClr>
              </a:solidFill>
              <a:effectLst/>
              <a:uLnTx/>
              <a:uFillTx/>
              <a:latin typeface="Arial"/>
              <a:ea typeface="+mn-ea"/>
              <a:cs typeface="+mn-cs"/>
            </a:endParaRPr>
          </a:p>
        </p:txBody>
      </p:sp>
      <p:grpSp>
        <p:nvGrpSpPr>
          <p:cNvPr id="44" name="Group 43">
            <a:extLst>
              <a:ext uri="{FF2B5EF4-FFF2-40B4-BE49-F238E27FC236}">
                <a16:creationId xmlns:a16="http://schemas.microsoft.com/office/drawing/2014/main" id="{D42BF12D-60FC-44D3-9454-56F622297812}"/>
              </a:ext>
            </a:extLst>
          </p:cNvPr>
          <p:cNvGrpSpPr/>
          <p:nvPr/>
        </p:nvGrpSpPr>
        <p:grpSpPr>
          <a:xfrm>
            <a:off x="3318136" y="1404136"/>
            <a:ext cx="5291609" cy="5127320"/>
            <a:chOff x="3110830" y="1408348"/>
            <a:chExt cx="5291609" cy="5127320"/>
          </a:xfrm>
        </p:grpSpPr>
        <p:pic>
          <p:nvPicPr>
            <p:cNvPr id="45" name="Picture 44">
              <a:extLst>
                <a:ext uri="{FF2B5EF4-FFF2-40B4-BE49-F238E27FC236}">
                  <a16:creationId xmlns:a16="http://schemas.microsoft.com/office/drawing/2014/main" id="{B807DC6A-935D-4221-B4B6-D023743E203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31967" y="1408348"/>
              <a:ext cx="3734062" cy="5127320"/>
            </a:xfrm>
            <a:prstGeom prst="rect">
              <a:avLst/>
            </a:prstGeom>
            <a:ln>
              <a:solidFill>
                <a:schemeClr val="tx1"/>
              </a:solidFill>
            </a:ln>
            <a:effectLst>
              <a:outerShdw blurRad="50800" dist="38100" dir="2700000" algn="tl" rotWithShape="0">
                <a:prstClr val="black">
                  <a:alpha val="40000"/>
                </a:prstClr>
              </a:outerShdw>
            </a:effectLst>
          </p:spPr>
        </p:pic>
        <p:sp>
          <p:nvSpPr>
            <p:cNvPr id="46" name="TextBox 45">
              <a:extLst>
                <a:ext uri="{FF2B5EF4-FFF2-40B4-BE49-F238E27FC236}">
                  <a16:creationId xmlns:a16="http://schemas.microsoft.com/office/drawing/2014/main" id="{72ED6D3A-FD61-4C8F-8033-D3B9039E442B}"/>
                </a:ext>
              </a:extLst>
            </p:cNvPr>
            <p:cNvSpPr txBox="1"/>
            <p:nvPr/>
          </p:nvSpPr>
          <p:spPr>
            <a:xfrm>
              <a:off x="3785094" y="3258372"/>
              <a:ext cx="1249663" cy="246221"/>
            </a:xfrm>
            <a:prstGeom prst="rect">
              <a:avLst/>
            </a:prstGeom>
            <a:noFill/>
            <a:effectLst>
              <a:glow rad="63500">
                <a:srgbClr val="F2EFE9"/>
              </a:glo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21F20"/>
                  </a:solidFill>
                  <a:effectLst>
                    <a:glow rad="63500">
                      <a:srgbClr val="F2EFE9"/>
                    </a:glow>
                  </a:effectLst>
                  <a:uLnTx/>
                  <a:uFillTx/>
                  <a:latin typeface="Arial"/>
                  <a:ea typeface="+mn-ea"/>
                  <a:cs typeface="+mn-cs"/>
                </a:rPr>
                <a:t>San Francisco</a:t>
              </a:r>
            </a:p>
          </p:txBody>
        </p:sp>
        <p:sp>
          <p:nvSpPr>
            <p:cNvPr id="47" name="TextBox 46">
              <a:extLst>
                <a:ext uri="{FF2B5EF4-FFF2-40B4-BE49-F238E27FC236}">
                  <a16:creationId xmlns:a16="http://schemas.microsoft.com/office/drawing/2014/main" id="{CFC6D0FE-CB82-4DDE-A948-D4D2E944240E}"/>
                </a:ext>
              </a:extLst>
            </p:cNvPr>
            <p:cNvSpPr txBox="1"/>
            <p:nvPr/>
          </p:nvSpPr>
          <p:spPr>
            <a:xfrm>
              <a:off x="4517679" y="2729508"/>
              <a:ext cx="949261" cy="246221"/>
            </a:xfrm>
            <a:prstGeom prst="rect">
              <a:avLst/>
            </a:prstGeom>
            <a:noFill/>
            <a:ln w="1174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w="3175">
                    <a:noFill/>
                  </a:ln>
                  <a:solidFill>
                    <a:srgbClr val="221F20"/>
                  </a:solidFill>
                  <a:effectLst>
                    <a:glow rad="63500">
                      <a:srgbClr val="F2EFE9"/>
                    </a:glow>
                  </a:effectLst>
                  <a:uLnTx/>
                  <a:uFillTx/>
                  <a:latin typeface="Arial"/>
                  <a:ea typeface="+mn-ea"/>
                  <a:cs typeface="+mn-cs"/>
                </a:rPr>
                <a:t>Sacramento</a:t>
              </a:r>
            </a:p>
          </p:txBody>
        </p:sp>
        <p:sp>
          <p:nvSpPr>
            <p:cNvPr id="48" name="TextBox 47">
              <a:extLst>
                <a:ext uri="{FF2B5EF4-FFF2-40B4-BE49-F238E27FC236}">
                  <a16:creationId xmlns:a16="http://schemas.microsoft.com/office/drawing/2014/main" id="{A9B9B6DA-AB64-4296-8BCB-F443C05AA79C}"/>
                </a:ext>
              </a:extLst>
            </p:cNvPr>
            <p:cNvSpPr txBox="1"/>
            <p:nvPr/>
          </p:nvSpPr>
          <p:spPr>
            <a:xfrm>
              <a:off x="4675321" y="3145422"/>
              <a:ext cx="79161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21F20"/>
                  </a:solidFill>
                  <a:effectLst>
                    <a:glow rad="63500">
                      <a:srgbClr val="EEEEE2"/>
                    </a:glow>
                  </a:effectLst>
                  <a:uLnTx/>
                  <a:uFillTx/>
                  <a:latin typeface="Arial"/>
                  <a:ea typeface="+mn-ea"/>
                  <a:cs typeface="+mn-cs"/>
                </a:rPr>
                <a:t>Stockton</a:t>
              </a:r>
            </a:p>
          </p:txBody>
        </p:sp>
        <p:sp>
          <p:nvSpPr>
            <p:cNvPr id="49" name="TextBox 48">
              <a:extLst>
                <a:ext uri="{FF2B5EF4-FFF2-40B4-BE49-F238E27FC236}">
                  <a16:creationId xmlns:a16="http://schemas.microsoft.com/office/drawing/2014/main" id="{CD99D056-A71A-47D3-9A6B-5432860C153F}"/>
                </a:ext>
              </a:extLst>
            </p:cNvPr>
            <p:cNvSpPr txBox="1"/>
            <p:nvPr/>
          </p:nvSpPr>
          <p:spPr>
            <a:xfrm>
              <a:off x="5589048" y="2102729"/>
              <a:ext cx="5782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21F20"/>
                  </a:solidFill>
                  <a:effectLst>
                    <a:glow rad="63500">
                      <a:srgbClr val="F2EFE9"/>
                    </a:glow>
                  </a:effectLst>
                  <a:uLnTx/>
                  <a:uFillTx/>
                  <a:latin typeface="Arial"/>
                  <a:ea typeface="+mn-ea"/>
                  <a:cs typeface="+mn-cs"/>
                </a:rPr>
                <a:t>Reno</a:t>
              </a:r>
            </a:p>
          </p:txBody>
        </p:sp>
        <p:cxnSp>
          <p:nvCxnSpPr>
            <p:cNvPr id="50" name="Straight Arrow Connector 29">
              <a:extLst>
                <a:ext uri="{FF2B5EF4-FFF2-40B4-BE49-F238E27FC236}">
                  <a16:creationId xmlns:a16="http://schemas.microsoft.com/office/drawing/2014/main" id="{80D3DA47-2009-4C66-AE51-69337330E9C6}"/>
                </a:ext>
              </a:extLst>
            </p:cNvPr>
            <p:cNvCxnSpPr>
              <a:cxnSpLocks/>
            </p:cNvCxnSpPr>
            <p:nvPr/>
          </p:nvCxnSpPr>
          <p:spPr>
            <a:xfrm flipH="1">
              <a:off x="4992309" y="2299708"/>
              <a:ext cx="3410130" cy="1087252"/>
            </a:xfrm>
            <a:prstGeom prst="straightConnector1">
              <a:avLst/>
            </a:prstGeom>
            <a:noFill/>
            <a:ln w="25400" cap="flat">
              <a:solidFill>
                <a:srgbClr val="0070C0"/>
              </a:solidFill>
              <a:prstDash val="solid"/>
              <a:miter/>
              <a:headEnd type="none"/>
              <a:tailEnd type="oval" w="lg" len="lg"/>
            </a:ln>
            <a:effectLst/>
          </p:spPr>
        </p:cxnSp>
        <p:cxnSp>
          <p:nvCxnSpPr>
            <p:cNvPr id="52" name="Straight Arrow Connector 29">
              <a:extLst>
                <a:ext uri="{FF2B5EF4-FFF2-40B4-BE49-F238E27FC236}">
                  <a16:creationId xmlns:a16="http://schemas.microsoft.com/office/drawing/2014/main" id="{0B020EE5-6518-4E77-A504-2EE26D9002B2}"/>
                </a:ext>
              </a:extLst>
            </p:cNvPr>
            <p:cNvCxnSpPr>
              <a:cxnSpLocks/>
              <a:stCxn id="40" idx="3"/>
              <a:endCxn id="46" idx="2"/>
            </p:cNvCxnSpPr>
            <p:nvPr/>
          </p:nvCxnSpPr>
          <p:spPr>
            <a:xfrm flipV="1">
              <a:off x="3110830" y="3504593"/>
              <a:ext cx="1299096" cy="1415768"/>
            </a:xfrm>
            <a:prstGeom prst="straightConnector1">
              <a:avLst/>
            </a:prstGeom>
            <a:noFill/>
            <a:ln w="25400" cap="flat">
              <a:solidFill>
                <a:srgbClr val="0070C0"/>
              </a:solidFill>
              <a:prstDash val="solid"/>
              <a:miter/>
              <a:headEnd type="none"/>
              <a:tailEnd type="oval" w="lg" len="lg"/>
            </a:ln>
            <a:effectLst/>
          </p:spPr>
        </p:cxnSp>
      </p:grpSp>
      <p:pic>
        <p:nvPicPr>
          <p:cNvPr id="53" name="Picture 52">
            <a:extLst>
              <a:ext uri="{FF2B5EF4-FFF2-40B4-BE49-F238E27FC236}">
                <a16:creationId xmlns:a16="http://schemas.microsoft.com/office/drawing/2014/main" id="{CCE59BA0-7B2A-407C-BDD4-D07463DECF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94589" y="1407497"/>
            <a:ext cx="3697012" cy="2092884"/>
          </a:xfrm>
          <a:prstGeom prst="rect">
            <a:avLst/>
          </a:prstGeom>
          <a:effectLst>
            <a:outerShdw blurRad="50800" dist="38100" dir="2700000" algn="tl" rotWithShape="0">
              <a:prstClr val="black">
                <a:alpha val="40000"/>
              </a:prstClr>
            </a:outerShdw>
          </a:effectLst>
        </p:spPr>
      </p:pic>
      <p:cxnSp>
        <p:nvCxnSpPr>
          <p:cNvPr id="54" name="Straight Arrow Connector 29">
            <a:extLst>
              <a:ext uri="{FF2B5EF4-FFF2-40B4-BE49-F238E27FC236}">
                <a16:creationId xmlns:a16="http://schemas.microsoft.com/office/drawing/2014/main" id="{C6C27179-D129-44CC-846A-6827FA347AB4}"/>
              </a:ext>
            </a:extLst>
          </p:cNvPr>
          <p:cNvCxnSpPr>
            <a:cxnSpLocks/>
          </p:cNvCxnSpPr>
          <p:nvPr/>
        </p:nvCxnSpPr>
        <p:spPr>
          <a:xfrm flipH="1" flipV="1">
            <a:off x="5229525" y="3398448"/>
            <a:ext cx="3410130" cy="1305460"/>
          </a:xfrm>
          <a:prstGeom prst="straightConnector1">
            <a:avLst/>
          </a:prstGeom>
          <a:noFill/>
          <a:ln w="25400" cap="flat">
            <a:solidFill>
              <a:srgbClr val="0070C0"/>
            </a:solidFill>
            <a:prstDash val="solid"/>
            <a:miter/>
            <a:headEnd type="none"/>
            <a:tailEnd type="oval" w="lg" len="lg"/>
          </a:ln>
          <a:effectLst/>
        </p:spPr>
      </p:cxnSp>
      <p:pic>
        <p:nvPicPr>
          <p:cNvPr id="6" name="Picture 5" descr="A building under construction&#10;&#10;Description automatically generated with low confidence">
            <a:extLst>
              <a:ext uri="{FF2B5EF4-FFF2-40B4-BE49-F238E27FC236}">
                <a16:creationId xmlns:a16="http://schemas.microsoft.com/office/drawing/2014/main" id="{F3E23C17-3B4B-C9FC-74EF-6B5A4DA2CD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59748" y="4376614"/>
            <a:ext cx="3758400" cy="1665674"/>
          </a:xfrm>
          <a:prstGeom prst="rect">
            <a:avLst/>
          </a:prstGeom>
        </p:spPr>
      </p:pic>
      <p:graphicFrame>
        <p:nvGraphicFramePr>
          <p:cNvPr id="2" name="Table 1">
            <a:extLst>
              <a:ext uri="{FF2B5EF4-FFF2-40B4-BE49-F238E27FC236}">
                <a16:creationId xmlns:a16="http://schemas.microsoft.com/office/drawing/2014/main" id="{33FA0D56-4382-BDA3-D129-1F7371E81D69}"/>
              </a:ext>
            </a:extLst>
          </p:cNvPr>
          <p:cNvGraphicFramePr>
            <a:graphicFrameLocks noGrp="1"/>
          </p:cNvGraphicFramePr>
          <p:nvPr/>
        </p:nvGraphicFramePr>
        <p:xfrm>
          <a:off x="417424" y="1759092"/>
          <a:ext cx="3377087" cy="1432560"/>
        </p:xfrm>
        <a:graphic>
          <a:graphicData uri="http://schemas.openxmlformats.org/drawingml/2006/table">
            <a:tbl>
              <a:tblPr firstRow="1" bandRow="1">
                <a:tableStyleId>{21E4AEA4-8DFA-4A89-87EB-49C32662AFE0}</a:tableStyleId>
              </a:tblPr>
              <a:tblGrid>
                <a:gridCol w="1639723">
                  <a:extLst>
                    <a:ext uri="{9D8B030D-6E8A-4147-A177-3AD203B41FA5}">
                      <a16:colId xmlns:a16="http://schemas.microsoft.com/office/drawing/2014/main" val="20000"/>
                    </a:ext>
                  </a:extLst>
                </a:gridCol>
                <a:gridCol w="1737364">
                  <a:extLst>
                    <a:ext uri="{9D8B030D-6E8A-4147-A177-3AD203B41FA5}">
                      <a16:colId xmlns:a16="http://schemas.microsoft.com/office/drawing/2014/main" val="20001"/>
                    </a:ext>
                  </a:extLst>
                </a:gridCol>
              </a:tblGrid>
              <a:tr h="399761">
                <a:tc gridSpan="2">
                  <a:txBody>
                    <a:bodyPr/>
                    <a:lstStyle/>
                    <a:p>
                      <a:pPr algn="ctr"/>
                      <a:r>
                        <a:rPr lang="en-US" sz="1400" baseline="0" dirty="0">
                          <a:solidFill>
                            <a:schemeClr val="tx2"/>
                          </a:solidFill>
                        </a:rPr>
                        <a:t>DVA Program </a:t>
                      </a:r>
                    </a:p>
                    <a:p>
                      <a:pPr algn="ctr"/>
                      <a:r>
                        <a:rPr lang="en-US" sz="1400" baseline="0" dirty="0">
                          <a:solidFill>
                            <a:schemeClr val="tx2"/>
                          </a:solidFill>
                        </a:rPr>
                        <a:t>(Anticipated Construction Awards)</a:t>
                      </a:r>
                    </a:p>
                  </a:txBody>
                  <a:tcPr anchor="ctr"/>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400" baseline="0">
                          <a:solidFill>
                            <a:schemeClr val="tx2"/>
                          </a:solidFill>
                        </a:rPr>
                        <a:t>MILCON &amp; SRM</a:t>
                      </a:r>
                    </a:p>
                  </a:txBody>
                  <a:tcPr anchor="ctr"/>
                </a:tc>
                <a:extLst>
                  <a:ext uri="{0D108BD9-81ED-4DB2-BD59-A6C34878D82A}">
                    <a16:rowId xmlns:a16="http://schemas.microsoft.com/office/drawing/2014/main" val="10000"/>
                  </a:ext>
                </a:extLst>
              </a:tr>
              <a:tr h="252585">
                <a:tc>
                  <a:txBody>
                    <a:bodyPr/>
                    <a:lstStyle/>
                    <a:p>
                      <a:pPr algn="ctr"/>
                      <a:r>
                        <a:rPr lang="en-US" sz="1400" b="0" dirty="0">
                          <a:solidFill>
                            <a:schemeClr val="tx1">
                              <a:lumMod val="75000"/>
                              <a:lumOff val="25000"/>
                            </a:schemeClr>
                          </a:solidFill>
                        </a:rPr>
                        <a:t>FY24</a:t>
                      </a:r>
                    </a:p>
                  </a:txBody>
                  <a:tcPr/>
                </a:tc>
                <a:tc>
                  <a:txBody>
                    <a:bodyPr/>
                    <a:lstStyle/>
                    <a:p>
                      <a:pPr algn="ctr"/>
                      <a:r>
                        <a:rPr lang="en-US" sz="1400" b="0" dirty="0">
                          <a:solidFill>
                            <a:schemeClr val="tx1">
                              <a:lumMod val="75000"/>
                              <a:lumOff val="25000"/>
                            </a:schemeClr>
                          </a:solidFill>
                        </a:rPr>
                        <a:t>$32M</a:t>
                      </a:r>
                    </a:p>
                  </a:txBody>
                  <a:tcPr/>
                </a:tc>
                <a:extLst>
                  <a:ext uri="{0D108BD9-81ED-4DB2-BD59-A6C34878D82A}">
                    <a16:rowId xmlns:a16="http://schemas.microsoft.com/office/drawing/2014/main" val="10003"/>
                  </a:ext>
                </a:extLst>
              </a:tr>
              <a:tr h="252585">
                <a:tc>
                  <a:txBody>
                    <a:bodyPr/>
                    <a:lstStyle/>
                    <a:p>
                      <a:pPr algn="ctr"/>
                      <a:r>
                        <a:rPr lang="en-US" sz="1400" b="0">
                          <a:solidFill>
                            <a:schemeClr val="tx1">
                              <a:lumMod val="75000"/>
                              <a:lumOff val="25000"/>
                            </a:schemeClr>
                          </a:solidFill>
                        </a:rPr>
                        <a:t>FY25</a:t>
                      </a:r>
                    </a:p>
                  </a:txBody>
                  <a:tcPr/>
                </a:tc>
                <a:tc>
                  <a:txBody>
                    <a:bodyPr/>
                    <a:lstStyle/>
                    <a:p>
                      <a:pPr algn="ctr"/>
                      <a:r>
                        <a:rPr lang="en-US" sz="1400" b="0" dirty="0">
                          <a:solidFill>
                            <a:schemeClr val="tx1">
                              <a:lumMod val="75000"/>
                              <a:lumOff val="25000"/>
                            </a:schemeClr>
                          </a:solidFill>
                        </a:rPr>
                        <a:t>$238M</a:t>
                      </a:r>
                    </a:p>
                  </a:txBody>
                  <a:tcPr/>
                </a:tc>
                <a:extLst>
                  <a:ext uri="{0D108BD9-81ED-4DB2-BD59-A6C34878D82A}">
                    <a16:rowId xmlns:a16="http://schemas.microsoft.com/office/drawing/2014/main" val="3429227551"/>
                  </a:ext>
                </a:extLst>
              </a:tr>
              <a:tr h="252585">
                <a:tc>
                  <a:txBody>
                    <a:bodyPr/>
                    <a:lstStyle/>
                    <a:p>
                      <a:pPr algn="ctr"/>
                      <a:r>
                        <a:rPr lang="en-US" sz="1400" b="0" dirty="0">
                          <a:solidFill>
                            <a:schemeClr val="tx1">
                              <a:lumMod val="75000"/>
                              <a:lumOff val="25000"/>
                            </a:schemeClr>
                          </a:solidFill>
                        </a:rPr>
                        <a:t>FY26</a:t>
                      </a:r>
                    </a:p>
                  </a:txBody>
                  <a:tcPr/>
                </a:tc>
                <a:tc>
                  <a:txBody>
                    <a:bodyPr/>
                    <a:lstStyle/>
                    <a:p>
                      <a:pPr algn="ctr"/>
                      <a:r>
                        <a:rPr lang="en-US" sz="1400" b="0" dirty="0">
                          <a:solidFill>
                            <a:schemeClr val="tx1">
                              <a:lumMod val="75000"/>
                              <a:lumOff val="25000"/>
                            </a:schemeClr>
                          </a:solidFill>
                        </a:rPr>
                        <a:t>$30M</a:t>
                      </a:r>
                    </a:p>
                  </a:txBody>
                  <a:tcPr/>
                </a:tc>
                <a:extLst>
                  <a:ext uri="{0D108BD9-81ED-4DB2-BD59-A6C34878D82A}">
                    <a16:rowId xmlns:a16="http://schemas.microsoft.com/office/drawing/2014/main" val="4097148712"/>
                  </a:ext>
                </a:extLst>
              </a:tr>
            </a:tbl>
          </a:graphicData>
        </a:graphic>
      </p:graphicFrame>
    </p:spTree>
    <p:extLst>
      <p:ext uri="{BB962C8B-B14F-4D97-AF65-F5344CB8AC3E}">
        <p14:creationId xmlns:p14="http://schemas.microsoft.com/office/powerpoint/2010/main" val="3198006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DD6579-FD21-43D3-B496-32A655B657F4}"/>
              </a:ext>
            </a:extLst>
          </p:cNvPr>
          <p:cNvSpPr txBox="1">
            <a:spLocks/>
          </p:cNvSpPr>
          <p:nvPr/>
        </p:nvSpPr>
        <p:spPr bwMode="auto">
          <a:xfrm>
            <a:off x="802460" y="188012"/>
            <a:ext cx="1041799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dirty="0"/>
              <a:t>Points of contact</a:t>
            </a:r>
          </a:p>
        </p:txBody>
      </p:sp>
      <p:sp>
        <p:nvSpPr>
          <p:cNvPr id="12" name="Text Box 58">
            <a:extLst>
              <a:ext uri="{FF2B5EF4-FFF2-40B4-BE49-F238E27FC236}">
                <a16:creationId xmlns:a16="http://schemas.microsoft.com/office/drawing/2014/main" id="{5E00E51E-1392-4996-A04C-1F55FF4F96AB}"/>
              </a:ext>
            </a:extLst>
          </p:cNvPr>
          <p:cNvSpPr txBox="1">
            <a:spLocks noChangeArrowheads="1"/>
          </p:cNvSpPr>
          <p:nvPr/>
        </p:nvSpPr>
        <p:spPr bwMode="auto">
          <a:xfrm>
            <a:off x="571500" y="1068656"/>
            <a:ext cx="10849708" cy="5309146"/>
          </a:xfrm>
          <a:prstGeom prst="rect">
            <a:avLst/>
          </a:prstGeom>
          <a:noFill/>
          <a:ln w="9525">
            <a:noFill/>
            <a:miter lim="800000"/>
            <a:headEnd/>
            <a:tailEnd/>
          </a:ln>
        </p:spPr>
        <p:txBody>
          <a:bodyPr wrap="square">
            <a:spAutoFit/>
          </a:bodyPr>
          <a:lstStyle/>
          <a:p>
            <a:pPr>
              <a:tabLst>
                <a:tab pos="469082" algn="l"/>
              </a:tabLst>
            </a:pPr>
            <a:r>
              <a:rPr lang="en-US" sz="1600" b="1" dirty="0">
                <a:solidFill>
                  <a:srgbClr val="000000"/>
                </a:solidFill>
              </a:rPr>
              <a:t>PPMD:</a:t>
            </a:r>
          </a:p>
          <a:p>
            <a:pPr>
              <a:tabLst>
                <a:tab pos="469082" algn="l"/>
              </a:tabLst>
            </a:pPr>
            <a:r>
              <a:rPr lang="en-US" sz="1600" b="1" dirty="0">
                <a:solidFill>
                  <a:srgbClr val="000000"/>
                </a:solidFill>
              </a:rPr>
              <a:t>Pam Castens - Civil Works Branch, (916) 557-5140, </a:t>
            </a:r>
            <a:r>
              <a:rPr lang="en-US" sz="1600" b="1" dirty="0">
                <a:solidFill>
                  <a:srgbClr val="000000"/>
                </a:solidFill>
                <a:hlinkClick r:id="rId3"/>
              </a:rPr>
              <a:t>Pamela.G.Castens@usace.army.mil</a:t>
            </a:r>
            <a:endParaRPr lang="en-US" sz="1600" b="1" dirty="0">
              <a:solidFill>
                <a:srgbClr val="000000"/>
              </a:solidFill>
            </a:endParaRPr>
          </a:p>
          <a:p>
            <a:pPr>
              <a:tabLst>
                <a:tab pos="469082" algn="l"/>
              </a:tabLst>
            </a:pPr>
            <a:r>
              <a:rPr lang="en-US" sz="1600" b="1" dirty="0">
                <a:solidFill>
                  <a:srgbClr val="000000"/>
                </a:solidFill>
              </a:rPr>
              <a:t>Arianna Raymundo – Military Programs Branch, (916) 557-76748, </a:t>
            </a:r>
            <a:r>
              <a:rPr lang="en-US" sz="1600" b="1" dirty="0">
                <a:solidFill>
                  <a:srgbClr val="000000"/>
                </a:solidFill>
                <a:hlinkClick r:id="rId4"/>
              </a:rPr>
              <a:t>Arianna.f.raymundo@usace.army.mil</a:t>
            </a:r>
            <a:endParaRPr lang="en-US" sz="1600" b="1" dirty="0">
              <a:solidFill>
                <a:srgbClr val="000000"/>
              </a:solidFill>
            </a:endParaRPr>
          </a:p>
          <a:p>
            <a:pPr>
              <a:tabLst>
                <a:tab pos="469082" algn="l"/>
              </a:tabLst>
            </a:pPr>
            <a:endParaRPr lang="en-US" sz="1600" b="1" dirty="0">
              <a:solidFill>
                <a:srgbClr val="000000"/>
              </a:solidFill>
            </a:endParaRPr>
          </a:p>
          <a:p>
            <a:pPr>
              <a:tabLst>
                <a:tab pos="469082" algn="l"/>
              </a:tabLst>
            </a:pPr>
            <a:r>
              <a:rPr lang="en-US" sz="1600" b="1" dirty="0">
                <a:solidFill>
                  <a:srgbClr val="000000"/>
                </a:solidFill>
              </a:rPr>
              <a:t>Construction:</a:t>
            </a:r>
          </a:p>
          <a:p>
            <a:pPr>
              <a:tabLst>
                <a:tab pos="469082" algn="l"/>
              </a:tabLst>
            </a:pPr>
            <a:r>
              <a:rPr lang="en-US" sz="1600" b="1" dirty="0">
                <a:solidFill>
                  <a:srgbClr val="000000"/>
                </a:solidFill>
              </a:rPr>
              <a:t>Robert Caputo – Military Area Office Engineer, (916) 649-0133 x3004, </a:t>
            </a:r>
            <a:r>
              <a:rPr lang="en-US" sz="1600" b="1" dirty="0">
                <a:solidFill>
                  <a:srgbClr val="000000"/>
                </a:solidFill>
                <a:hlinkClick r:id="rId5"/>
              </a:rPr>
              <a:t>Robert.l.Caputo@usace.army.mil</a:t>
            </a:r>
            <a:endParaRPr lang="en-US" sz="1600" b="1" dirty="0">
              <a:solidFill>
                <a:srgbClr val="000000"/>
              </a:solidFill>
            </a:endParaRPr>
          </a:p>
          <a:p>
            <a:pPr>
              <a:tabLst>
                <a:tab pos="469082" algn="l"/>
              </a:tabLst>
            </a:pPr>
            <a:r>
              <a:rPr lang="en-US" sz="1600" b="1" dirty="0">
                <a:solidFill>
                  <a:srgbClr val="000000"/>
                </a:solidFill>
              </a:rPr>
              <a:t>Kylan Kegel – Civil Works Area Office Engineer, (916) 557-7775, </a:t>
            </a:r>
            <a:r>
              <a:rPr lang="en-US" sz="1600" b="1" dirty="0">
                <a:solidFill>
                  <a:srgbClr val="000000"/>
                </a:solidFill>
                <a:hlinkClick r:id="rId6"/>
              </a:rPr>
              <a:t>kylan.a.kegel@usace.army.mil</a:t>
            </a:r>
            <a:endParaRPr lang="en-US" sz="1600" b="1" dirty="0">
              <a:solidFill>
                <a:srgbClr val="000000"/>
              </a:solidFill>
            </a:endParaRPr>
          </a:p>
          <a:p>
            <a:pPr>
              <a:tabLst>
                <a:tab pos="469082" algn="l"/>
              </a:tabLst>
            </a:pPr>
            <a:endParaRPr lang="en-US" sz="1600" b="1" dirty="0">
              <a:solidFill>
                <a:srgbClr val="000000"/>
              </a:solidFill>
            </a:endParaRPr>
          </a:p>
          <a:p>
            <a:pPr>
              <a:tabLst>
                <a:tab pos="469082" algn="l"/>
              </a:tabLst>
            </a:pPr>
            <a:r>
              <a:rPr lang="en-US" sz="1600" b="1" dirty="0">
                <a:solidFill>
                  <a:srgbClr val="000000"/>
                </a:solidFill>
              </a:rPr>
              <a:t>Operations:</a:t>
            </a:r>
          </a:p>
          <a:p>
            <a:pPr>
              <a:tabLst>
                <a:tab pos="469082" algn="l"/>
              </a:tabLst>
            </a:pPr>
            <a:r>
              <a:rPr lang="en-US" sz="1600" b="1" dirty="0">
                <a:solidFill>
                  <a:srgbClr val="000000"/>
                </a:solidFill>
              </a:rPr>
              <a:t>Zeffy Ruvalcaba – Management Support Branch, (916) 557-7646, </a:t>
            </a:r>
            <a:r>
              <a:rPr lang="en-US" sz="1600" b="1" dirty="0">
                <a:solidFill>
                  <a:srgbClr val="000000"/>
                </a:solidFill>
                <a:hlinkClick r:id="rId7"/>
              </a:rPr>
              <a:t>Zeferina.J.Ruvalcaba@usace.army.mil</a:t>
            </a:r>
            <a:endParaRPr lang="en-US" sz="1600" b="1" dirty="0">
              <a:solidFill>
                <a:srgbClr val="000000"/>
              </a:solidFill>
            </a:endParaRPr>
          </a:p>
          <a:p>
            <a:pPr>
              <a:tabLst>
                <a:tab pos="469082" algn="l"/>
              </a:tabLst>
            </a:pPr>
            <a:endParaRPr lang="en-US" sz="1600" b="1" dirty="0">
              <a:solidFill>
                <a:srgbClr val="000000"/>
              </a:solidFill>
            </a:endParaRPr>
          </a:p>
          <a:p>
            <a:pPr>
              <a:tabLst>
                <a:tab pos="469082" algn="l"/>
              </a:tabLst>
            </a:pPr>
            <a:r>
              <a:rPr lang="en-US" sz="1600" b="1" dirty="0">
                <a:solidFill>
                  <a:srgbClr val="000000"/>
                </a:solidFill>
              </a:rPr>
              <a:t>Planning:</a:t>
            </a:r>
          </a:p>
          <a:p>
            <a:pPr>
              <a:tabLst>
                <a:tab pos="469082" algn="l"/>
              </a:tabLst>
            </a:pPr>
            <a:r>
              <a:rPr lang="en-US" sz="1600" b="1" dirty="0">
                <a:solidFill>
                  <a:srgbClr val="000000"/>
                </a:solidFill>
              </a:rPr>
              <a:t>Kevin Harper – Environmental Resources Branch (602) 315-3225 </a:t>
            </a:r>
            <a:r>
              <a:rPr lang="en-US" sz="1600" b="1" dirty="0">
                <a:solidFill>
                  <a:srgbClr val="000000"/>
                </a:solidFill>
                <a:hlinkClick r:id="rId8"/>
              </a:rPr>
              <a:t>Marshall.K.Harper@usace.army.mil</a:t>
            </a:r>
            <a:r>
              <a:rPr lang="en-US" sz="1600" b="1" dirty="0">
                <a:solidFill>
                  <a:srgbClr val="000000"/>
                </a:solidFill>
              </a:rPr>
              <a:t> </a:t>
            </a:r>
          </a:p>
          <a:p>
            <a:pPr>
              <a:tabLst>
                <a:tab pos="469082" algn="l"/>
              </a:tabLst>
            </a:pPr>
            <a:r>
              <a:rPr lang="en-US" sz="1600" b="1" dirty="0">
                <a:solidFill>
                  <a:srgbClr val="000000"/>
                </a:solidFill>
              </a:rPr>
              <a:t>Kim Carsell – Water Resources Branch (916) 557-7635, </a:t>
            </a:r>
            <a:r>
              <a:rPr lang="en-US" sz="1600" b="1" dirty="0">
                <a:solidFill>
                  <a:srgbClr val="000000"/>
                </a:solidFill>
                <a:hlinkClick r:id="rId9"/>
              </a:rPr>
              <a:t>Kimberly.M.Carsell@usace.army.mil</a:t>
            </a:r>
            <a:r>
              <a:rPr lang="en-US" sz="1600" b="1" dirty="0">
                <a:solidFill>
                  <a:srgbClr val="000000"/>
                </a:solidFill>
              </a:rPr>
              <a:t> </a:t>
            </a:r>
          </a:p>
          <a:p>
            <a:pPr>
              <a:tabLst>
                <a:tab pos="469082" algn="l"/>
              </a:tabLst>
            </a:pPr>
            <a:endParaRPr lang="en-US" b="1" dirty="0">
              <a:solidFill>
                <a:srgbClr val="000000"/>
              </a:solidFill>
            </a:endParaRPr>
          </a:p>
          <a:p>
            <a:pPr>
              <a:tabLst>
                <a:tab pos="469082" algn="l"/>
              </a:tabLst>
            </a:pPr>
            <a:r>
              <a:rPr lang="en-US" sz="1600" b="1" dirty="0">
                <a:solidFill>
                  <a:srgbClr val="000000"/>
                </a:solidFill>
              </a:rPr>
              <a:t>Safety Office:</a:t>
            </a:r>
          </a:p>
          <a:p>
            <a:pPr>
              <a:tabLst>
                <a:tab pos="469082" algn="l"/>
              </a:tabLst>
            </a:pPr>
            <a:r>
              <a:rPr lang="en-US" sz="1600" b="1" dirty="0">
                <a:solidFill>
                  <a:srgbClr val="000000"/>
                </a:solidFill>
              </a:rPr>
              <a:t>Curtis Morris – Safety Chief (916) 557-5358, </a:t>
            </a:r>
            <a:r>
              <a:rPr lang="en-US" sz="1600" b="1" dirty="0">
                <a:solidFill>
                  <a:srgbClr val="000000"/>
                </a:solidFill>
                <a:hlinkClick r:id="rId10"/>
              </a:rPr>
              <a:t>Curtis.D.Morris@usace.army.mil</a:t>
            </a:r>
            <a:r>
              <a:rPr lang="en-US" sz="1600" b="1" dirty="0">
                <a:solidFill>
                  <a:srgbClr val="000000"/>
                </a:solidFill>
              </a:rPr>
              <a:t> </a:t>
            </a:r>
          </a:p>
          <a:p>
            <a:pPr>
              <a:tabLst>
                <a:tab pos="469082" algn="l"/>
              </a:tabLst>
            </a:pPr>
            <a:endParaRPr lang="en-US" sz="1600" b="1" dirty="0">
              <a:solidFill>
                <a:srgbClr val="000000"/>
              </a:solidFill>
            </a:endParaRPr>
          </a:p>
          <a:p>
            <a:pPr lvl="1" algn="ctr">
              <a:tabLst>
                <a:tab pos="469082" algn="l"/>
              </a:tabLst>
            </a:pPr>
            <a:endParaRPr lang="en-US" sz="1100" b="1" dirty="0">
              <a:solidFill>
                <a:srgbClr val="000000"/>
              </a:solidFill>
            </a:endParaRPr>
          </a:p>
          <a:p>
            <a:pPr lvl="1">
              <a:tabLst>
                <a:tab pos="469082" algn="l"/>
              </a:tabLst>
            </a:pPr>
            <a:r>
              <a:rPr lang="en-US" sz="2000" b="1" dirty="0">
                <a:solidFill>
                  <a:srgbClr val="000000"/>
                </a:solidFill>
              </a:rPr>
              <a:t>	</a:t>
            </a:r>
          </a:p>
          <a:p>
            <a:pPr>
              <a:buFont typeface="Arial" pitchFamily="34" charset="0"/>
              <a:buChar char="•"/>
              <a:tabLst>
                <a:tab pos="469082" algn="l"/>
              </a:tabLst>
            </a:pPr>
            <a:endParaRPr lang="en-US" sz="1800" b="1" dirty="0">
              <a:solidFill>
                <a:srgbClr val="000000"/>
              </a:solidFill>
            </a:endParaRPr>
          </a:p>
        </p:txBody>
      </p:sp>
    </p:spTree>
    <p:extLst>
      <p:ext uri="{BB962C8B-B14F-4D97-AF65-F5344CB8AC3E}">
        <p14:creationId xmlns:p14="http://schemas.microsoft.com/office/powerpoint/2010/main" val="104726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7BA3-8AC3-DF7E-1031-8BD0ED3C8B7F}"/>
              </a:ext>
            </a:extLst>
          </p:cNvPr>
          <p:cNvSpPr>
            <a:spLocks noGrp="1"/>
          </p:cNvSpPr>
          <p:nvPr>
            <p:ph type="title"/>
          </p:nvPr>
        </p:nvSpPr>
        <p:spPr/>
        <p:txBody>
          <a:bodyPr/>
          <a:lstStyle/>
          <a:p>
            <a:pPr algn="ctr"/>
            <a:r>
              <a:rPr lang="en-US" dirty="0"/>
              <a:t>Contracting</a:t>
            </a:r>
          </a:p>
        </p:txBody>
      </p:sp>
      <p:sp>
        <p:nvSpPr>
          <p:cNvPr id="3" name="Date Placeholder 2">
            <a:extLst>
              <a:ext uri="{FF2B5EF4-FFF2-40B4-BE49-F238E27FC236}">
                <a16:creationId xmlns:a16="http://schemas.microsoft.com/office/drawing/2014/main" id="{A649AA37-7DC7-212D-826D-4C3EFF7898A6}"/>
              </a:ext>
            </a:extLst>
          </p:cNvPr>
          <p:cNvSpPr>
            <a:spLocks noGrp="1"/>
          </p:cNvSpPr>
          <p:nvPr>
            <p:ph type="dt" sz="half" idx="2"/>
          </p:nvPr>
        </p:nvSpPr>
        <p:spPr/>
        <p:txBody>
          <a:bodyPr/>
          <a:lstStyle/>
          <a:p>
            <a:fld id="{39171031-6B55-40D8-AACE-994090B4E97B}" type="datetime1">
              <a:rPr lang="en-US" smtClean="0"/>
              <a:t>2/29/2024</a:t>
            </a:fld>
            <a:endParaRPr lang="en-US" dirty="0"/>
          </a:p>
        </p:txBody>
      </p:sp>
    </p:spTree>
    <p:extLst>
      <p:ext uri="{BB962C8B-B14F-4D97-AF65-F5344CB8AC3E}">
        <p14:creationId xmlns:p14="http://schemas.microsoft.com/office/powerpoint/2010/main" val="240536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40F345-E835-4570-AF5D-DCFEB405C001}"/>
              </a:ext>
            </a:extLst>
          </p:cNvPr>
          <p:cNvSpPr>
            <a:spLocks noGrp="1"/>
          </p:cNvSpPr>
          <p:nvPr>
            <p:ph sz="quarter" idx="10"/>
          </p:nvPr>
        </p:nvSpPr>
        <p:spPr/>
        <p:txBody>
          <a:bodyPr/>
          <a:lstStyle/>
          <a:p>
            <a:endParaRPr lang="en-US" sz="2200" dirty="0"/>
          </a:p>
          <a:p>
            <a:endParaRPr lang="en-US" sz="1400"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endParaRPr lang="en-US" sz="1400" b="1" dirty="0"/>
          </a:p>
          <a:p>
            <a:r>
              <a:rPr lang="en-US" sz="1400" dirty="0"/>
              <a:t>	Dayon (Tre) Santos			                   Rachel Kinney			Dan Czech	</a:t>
            </a:r>
          </a:p>
          <a:p>
            <a:r>
              <a:rPr lang="en-US" sz="1400" dirty="0"/>
              <a:t>	Acting Deputy Chief, Contracting			Acting Chief			Chief</a:t>
            </a:r>
          </a:p>
          <a:p>
            <a:r>
              <a:rPr lang="en-US" sz="1400" dirty="0"/>
              <a:t>	Business Oversight				Construction Branch			Service and Supply</a:t>
            </a:r>
          </a:p>
          <a:p>
            <a:r>
              <a:rPr lang="en-US" sz="1400" dirty="0"/>
              <a:t>	Branch Chief								Branch</a:t>
            </a:r>
          </a:p>
        </p:txBody>
      </p:sp>
      <p:sp>
        <p:nvSpPr>
          <p:cNvPr id="2" name="Title 1">
            <a:extLst>
              <a:ext uri="{FF2B5EF4-FFF2-40B4-BE49-F238E27FC236}">
                <a16:creationId xmlns:a16="http://schemas.microsoft.com/office/drawing/2014/main" id="{2D30668C-37C3-4C8D-B6CE-3415B3E349D0}"/>
              </a:ext>
            </a:extLst>
          </p:cNvPr>
          <p:cNvSpPr>
            <a:spLocks noGrp="1"/>
          </p:cNvSpPr>
          <p:nvPr>
            <p:ph type="title"/>
          </p:nvPr>
        </p:nvSpPr>
        <p:spPr>
          <a:xfrm>
            <a:off x="2160789" y="128981"/>
            <a:ext cx="7838618" cy="832920"/>
          </a:xfrm>
        </p:spPr>
        <p:txBody>
          <a:bodyPr/>
          <a:lstStyle/>
          <a:p>
            <a:pPr algn="ctr"/>
            <a:r>
              <a:rPr lang="en-US" dirty="0">
                <a:solidFill>
                  <a:schemeClr val="tx1"/>
                </a:solidFill>
              </a:rPr>
              <a:t>leadership</a:t>
            </a:r>
          </a:p>
        </p:txBody>
      </p:sp>
      <p:sp>
        <p:nvSpPr>
          <p:cNvPr id="5" name="Slide Number Placeholder 4">
            <a:extLst>
              <a:ext uri="{FF2B5EF4-FFF2-40B4-BE49-F238E27FC236}">
                <a16:creationId xmlns:a16="http://schemas.microsoft.com/office/drawing/2014/main" id="{4061CC05-8689-4C80-B2D3-C3C856F6157F}"/>
              </a:ext>
            </a:extLst>
          </p:cNvPr>
          <p:cNvSpPr>
            <a:spLocks noGrp="1"/>
          </p:cNvSpPr>
          <p:nvPr>
            <p:ph type="sldNum" sz="quarter" idx="4294967295"/>
          </p:nvPr>
        </p:nvSpPr>
        <p:spPr>
          <a:xfrm>
            <a:off x="0" y="0"/>
            <a:ext cx="0" cy="0"/>
          </a:xfrm>
        </p:spPr>
        <p:txBody>
          <a:bodyPr/>
          <a:lstStyle/>
          <a:p>
            <a:endParaRPr lang="en-US" dirty="0"/>
          </a:p>
        </p:txBody>
      </p:sp>
      <p:pic>
        <p:nvPicPr>
          <p:cNvPr id="14" name="Picture 13">
            <a:extLst>
              <a:ext uri="{FF2B5EF4-FFF2-40B4-BE49-F238E27FC236}">
                <a16:creationId xmlns:a16="http://schemas.microsoft.com/office/drawing/2014/main" id="{B93EC3C9-F316-EAB6-5041-63FEB0639C0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620279" y="839889"/>
            <a:ext cx="1628536" cy="2203450"/>
          </a:xfrm>
          <a:prstGeom prst="roundRect">
            <a:avLst>
              <a:gd name="adj" fmla="val 6547"/>
            </a:avLst>
          </a:prstGeom>
        </p:spPr>
      </p:pic>
      <p:sp>
        <p:nvSpPr>
          <p:cNvPr id="16" name="TextBox 15">
            <a:extLst>
              <a:ext uri="{FF2B5EF4-FFF2-40B4-BE49-F238E27FC236}">
                <a16:creationId xmlns:a16="http://schemas.microsoft.com/office/drawing/2014/main" id="{AD8DBBB0-1169-47A1-9FA4-0B0F4E99D21F}"/>
              </a:ext>
            </a:extLst>
          </p:cNvPr>
          <p:cNvSpPr txBox="1"/>
          <p:nvPr/>
        </p:nvSpPr>
        <p:spPr>
          <a:xfrm>
            <a:off x="1185455" y="1341961"/>
            <a:ext cx="4572000" cy="707886"/>
          </a:xfrm>
          <a:prstGeom prst="rect">
            <a:avLst/>
          </a:prstGeom>
          <a:noFill/>
        </p:spPr>
        <p:txBody>
          <a:bodyPr wrap="square">
            <a:spAutoFit/>
          </a:bodyPr>
          <a:lstStyle/>
          <a:p>
            <a:pPr algn="ctr"/>
            <a:r>
              <a:rPr lang="en-US" sz="2000" b="1" dirty="0">
                <a:latin typeface="Myriad Pro" panose="020B0503030403020204" pitchFamily="34" charset="0"/>
              </a:rPr>
              <a:t>Ms. R. Colette Carrizales</a:t>
            </a:r>
          </a:p>
          <a:p>
            <a:pPr algn="ctr"/>
            <a:r>
              <a:rPr lang="en-US" sz="2000" dirty="0">
                <a:latin typeface="Myriad Pro" panose="020B0503030403020204" pitchFamily="34" charset="0"/>
              </a:rPr>
              <a:t>Division Chief, Contracting</a:t>
            </a:r>
          </a:p>
        </p:txBody>
      </p:sp>
      <p:pic>
        <p:nvPicPr>
          <p:cNvPr id="4" name="Picture 3">
            <a:extLst>
              <a:ext uri="{FF2B5EF4-FFF2-40B4-BE49-F238E27FC236}">
                <a16:creationId xmlns:a16="http://schemas.microsoft.com/office/drawing/2014/main" id="{66F13F33-8255-84A5-A1B6-3919B0048419}"/>
              </a:ext>
            </a:extLst>
          </p:cNvPr>
          <p:cNvPicPr>
            <a:picLocks noChangeAspect="1"/>
          </p:cNvPicPr>
          <p:nvPr/>
        </p:nvPicPr>
        <p:blipFill>
          <a:blip r:embed="rId3"/>
          <a:stretch>
            <a:fillRect/>
          </a:stretch>
        </p:blipFill>
        <p:spPr>
          <a:xfrm>
            <a:off x="1185455" y="3429000"/>
            <a:ext cx="1628536" cy="1708091"/>
          </a:xfrm>
          <a:prstGeom prst="rect">
            <a:avLst/>
          </a:prstGeom>
        </p:spPr>
      </p:pic>
      <p:pic>
        <p:nvPicPr>
          <p:cNvPr id="6" name="Picture 5">
            <a:extLst>
              <a:ext uri="{FF2B5EF4-FFF2-40B4-BE49-F238E27FC236}">
                <a16:creationId xmlns:a16="http://schemas.microsoft.com/office/drawing/2014/main" id="{8BCBDD96-DB84-7D68-9C64-F70B8E7E6B4A}"/>
              </a:ext>
            </a:extLst>
          </p:cNvPr>
          <p:cNvPicPr>
            <a:picLocks noChangeAspect="1"/>
          </p:cNvPicPr>
          <p:nvPr/>
        </p:nvPicPr>
        <p:blipFill>
          <a:blip r:embed="rId4"/>
          <a:stretch>
            <a:fillRect/>
          </a:stretch>
        </p:blipFill>
        <p:spPr>
          <a:xfrm>
            <a:off x="5628809" y="3429000"/>
            <a:ext cx="1628536" cy="1713014"/>
          </a:xfrm>
          <a:prstGeom prst="rect">
            <a:avLst/>
          </a:prstGeom>
        </p:spPr>
      </p:pic>
      <p:pic>
        <p:nvPicPr>
          <p:cNvPr id="7" name="Picture 6">
            <a:extLst>
              <a:ext uri="{FF2B5EF4-FFF2-40B4-BE49-F238E27FC236}">
                <a16:creationId xmlns:a16="http://schemas.microsoft.com/office/drawing/2014/main" id="{1D683AC8-12D5-FB35-D715-B9EDF666AC8B}"/>
              </a:ext>
            </a:extLst>
          </p:cNvPr>
          <p:cNvPicPr>
            <a:picLocks noChangeAspect="1"/>
          </p:cNvPicPr>
          <p:nvPr/>
        </p:nvPicPr>
        <p:blipFill>
          <a:blip r:embed="rId5"/>
          <a:stretch>
            <a:fillRect/>
          </a:stretch>
        </p:blipFill>
        <p:spPr>
          <a:xfrm>
            <a:off x="9182792" y="3424077"/>
            <a:ext cx="1633230" cy="1713014"/>
          </a:xfrm>
          <a:prstGeom prst="rect">
            <a:avLst/>
          </a:prstGeom>
        </p:spPr>
      </p:pic>
    </p:spTree>
    <p:extLst>
      <p:ext uri="{BB962C8B-B14F-4D97-AF65-F5344CB8AC3E}">
        <p14:creationId xmlns:p14="http://schemas.microsoft.com/office/powerpoint/2010/main" val="271615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97AD2-1B29-D09C-9765-D3595843FD81}"/>
              </a:ext>
            </a:extLst>
          </p:cNvPr>
          <p:cNvSpPr>
            <a:spLocks noGrp="1"/>
          </p:cNvSpPr>
          <p:nvPr>
            <p:ph sz="quarter" idx="10"/>
          </p:nvPr>
        </p:nvSpPr>
        <p:spPr/>
        <p:txBody>
          <a:bodyPr wrap="square" numCol="1">
            <a:noAutofit/>
          </a:bodyPr>
          <a:lstStyle/>
          <a:p>
            <a:pPr algn="ctr"/>
            <a:r>
              <a:rPr lang="en-US" dirty="0"/>
              <a:t>Deliver innovative contract solutions that meet the needs of our Military and Civil customers and partners.  Ensure quality products, facilities and services, reasonably priced and delivered on time.</a:t>
            </a:r>
          </a:p>
        </p:txBody>
      </p:sp>
      <p:sp>
        <p:nvSpPr>
          <p:cNvPr id="2" name="Title 1">
            <a:extLst>
              <a:ext uri="{FF2B5EF4-FFF2-40B4-BE49-F238E27FC236}">
                <a16:creationId xmlns:a16="http://schemas.microsoft.com/office/drawing/2014/main" id="{26C74A02-A8C1-786D-D3D4-7CC7183DAB2F}"/>
              </a:ext>
            </a:extLst>
          </p:cNvPr>
          <p:cNvSpPr>
            <a:spLocks noGrp="1"/>
          </p:cNvSpPr>
          <p:nvPr>
            <p:ph type="title"/>
          </p:nvPr>
        </p:nvSpPr>
        <p:spPr/>
        <p:txBody>
          <a:bodyPr/>
          <a:lstStyle/>
          <a:p>
            <a:pPr algn="ctr"/>
            <a:r>
              <a:rPr lang="en-US" sz="2800" dirty="0">
                <a:solidFill>
                  <a:schemeClr val="tx1"/>
                </a:solidFill>
              </a:rPr>
              <a:t>mission</a:t>
            </a:r>
          </a:p>
        </p:txBody>
      </p:sp>
      <p:pic>
        <p:nvPicPr>
          <p:cNvPr id="7" name="Picture 6">
            <a:extLst>
              <a:ext uri="{FF2B5EF4-FFF2-40B4-BE49-F238E27FC236}">
                <a16:creationId xmlns:a16="http://schemas.microsoft.com/office/drawing/2014/main" id="{9A1BCCC2-690B-A28E-95FD-B7A30539B2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84168" y="2745165"/>
            <a:ext cx="5581223" cy="3138486"/>
          </a:xfrm>
          <a:prstGeom prst="rect">
            <a:avLst/>
          </a:prstGeom>
        </p:spPr>
      </p:pic>
    </p:spTree>
    <p:extLst>
      <p:ext uri="{BB962C8B-B14F-4D97-AF65-F5344CB8AC3E}">
        <p14:creationId xmlns:p14="http://schemas.microsoft.com/office/powerpoint/2010/main" val="271817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97AD2-1B29-D09C-9765-D3595843FD81}"/>
              </a:ext>
            </a:extLst>
          </p:cNvPr>
          <p:cNvSpPr>
            <a:spLocks noGrp="1"/>
          </p:cNvSpPr>
          <p:nvPr>
            <p:ph sz="quarter" idx="10"/>
          </p:nvPr>
        </p:nvSpPr>
        <p:spPr/>
        <p:txBody>
          <a:bodyPr numCol="1"/>
          <a:lstStyle/>
          <a:p>
            <a:pPr marL="342900" indent="-342900">
              <a:buFont typeface="Arial" panose="020B0604020202020204" pitchFamily="34" charset="0"/>
              <a:buChar char="•"/>
            </a:pPr>
            <a:r>
              <a:rPr lang="en-US" dirty="0"/>
              <a:t>Hill Air Force Base, Utah</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Department of Veterans Affairs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PFAS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Districts’ Military and Civil Works Missions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Growing and Sustaining the Contracting Workforce</a:t>
            </a:r>
          </a:p>
        </p:txBody>
      </p:sp>
      <p:sp>
        <p:nvSpPr>
          <p:cNvPr id="2" name="Title 1">
            <a:extLst>
              <a:ext uri="{FF2B5EF4-FFF2-40B4-BE49-F238E27FC236}">
                <a16:creationId xmlns:a16="http://schemas.microsoft.com/office/drawing/2014/main" id="{26C74A02-A8C1-786D-D3D4-7CC7183DAB2F}"/>
              </a:ext>
            </a:extLst>
          </p:cNvPr>
          <p:cNvSpPr>
            <a:spLocks noGrp="1"/>
          </p:cNvSpPr>
          <p:nvPr>
            <p:ph type="title"/>
          </p:nvPr>
        </p:nvSpPr>
        <p:spPr/>
        <p:txBody>
          <a:bodyPr/>
          <a:lstStyle/>
          <a:p>
            <a:pPr algn="ctr"/>
            <a:r>
              <a:rPr lang="en-US" sz="2800" dirty="0">
                <a:solidFill>
                  <a:schemeClr val="tx1"/>
                </a:solidFill>
              </a:rPr>
              <a:t>TOP 5 DIVISION PRIORITIES</a:t>
            </a:r>
          </a:p>
        </p:txBody>
      </p:sp>
    </p:spTree>
    <p:extLst>
      <p:ext uri="{BB962C8B-B14F-4D97-AF65-F5344CB8AC3E}">
        <p14:creationId xmlns:p14="http://schemas.microsoft.com/office/powerpoint/2010/main" val="320252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97AD2-1B29-D09C-9765-D3595843FD81}"/>
              </a:ext>
            </a:extLst>
          </p:cNvPr>
          <p:cNvSpPr>
            <a:spLocks noGrp="1"/>
          </p:cNvSpPr>
          <p:nvPr>
            <p:ph sz="quarter" idx="10"/>
          </p:nvPr>
        </p:nvSpPr>
        <p:spPr/>
        <p:txBody>
          <a:bodyPr numCol="1"/>
          <a:lstStyle/>
          <a:p>
            <a:pPr marL="342900" indent="-342900">
              <a:buFont typeface="Arial" panose="020B0604020202020204" pitchFamily="34" charset="0"/>
              <a:buChar char="•"/>
            </a:pPr>
            <a:r>
              <a:rPr lang="en-US" sz="2000" dirty="0"/>
              <a:t>Government Purchase Card Program</a:t>
            </a:r>
          </a:p>
          <a:p>
            <a:endParaRPr lang="en-US" sz="2000" dirty="0"/>
          </a:p>
          <a:p>
            <a:pPr marL="342900" indent="-342900">
              <a:buFont typeface="Arial" panose="020B0604020202020204" pitchFamily="34" charset="0"/>
              <a:buChar char="•"/>
            </a:pPr>
            <a:r>
              <a:rPr lang="en-US" sz="2000" dirty="0"/>
              <a:t>Simplified Acquisition Procedures</a:t>
            </a:r>
          </a:p>
          <a:p>
            <a:endParaRPr lang="en-US" sz="2000" dirty="0"/>
          </a:p>
          <a:p>
            <a:pPr marL="342900" indent="-342900">
              <a:buFont typeface="Arial" panose="020B0604020202020204" pitchFamily="34" charset="0"/>
              <a:buChar char="•"/>
            </a:pPr>
            <a:r>
              <a:rPr lang="en-US" sz="2000" dirty="0"/>
              <a:t>Indefinite Delivery/Indefinite Quantity Contracts</a:t>
            </a:r>
          </a:p>
          <a:p>
            <a:endParaRPr lang="en-US" sz="2000" dirty="0"/>
          </a:p>
          <a:p>
            <a:pPr marL="342900" indent="-342900">
              <a:buFont typeface="Arial" panose="020B0604020202020204" pitchFamily="34" charset="0"/>
              <a:buChar char="•"/>
            </a:pPr>
            <a:r>
              <a:rPr lang="en-US" sz="2000" dirty="0"/>
              <a:t>Design-Build (DB) Multiple Award Task Order Contracts</a:t>
            </a:r>
          </a:p>
          <a:p>
            <a:endParaRPr lang="en-US" sz="2000" dirty="0"/>
          </a:p>
          <a:p>
            <a:pPr marL="342900" indent="-342900">
              <a:buFont typeface="Arial" panose="020B0604020202020204" pitchFamily="34" charset="0"/>
              <a:buChar char="•"/>
            </a:pPr>
            <a:r>
              <a:rPr lang="en-US" sz="2000" dirty="0"/>
              <a:t>A-E Contracts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Service, Environmental and Commercial Item Contracts</a:t>
            </a:r>
          </a:p>
          <a:p>
            <a:endParaRPr lang="en-US" dirty="0"/>
          </a:p>
        </p:txBody>
      </p:sp>
      <p:sp>
        <p:nvSpPr>
          <p:cNvPr id="2" name="Title 1">
            <a:extLst>
              <a:ext uri="{FF2B5EF4-FFF2-40B4-BE49-F238E27FC236}">
                <a16:creationId xmlns:a16="http://schemas.microsoft.com/office/drawing/2014/main" id="{26C74A02-A8C1-786D-D3D4-7CC7183DAB2F}"/>
              </a:ext>
            </a:extLst>
          </p:cNvPr>
          <p:cNvSpPr>
            <a:spLocks noGrp="1"/>
          </p:cNvSpPr>
          <p:nvPr>
            <p:ph type="title"/>
          </p:nvPr>
        </p:nvSpPr>
        <p:spPr/>
        <p:txBody>
          <a:bodyPr/>
          <a:lstStyle/>
          <a:p>
            <a:pPr algn="ctr"/>
            <a:r>
              <a:rPr lang="en-US" sz="2800" dirty="0">
                <a:solidFill>
                  <a:schemeClr val="tx1"/>
                </a:solidFill>
              </a:rPr>
              <a:t>Contracting toolbox</a:t>
            </a:r>
          </a:p>
        </p:txBody>
      </p:sp>
    </p:spTree>
    <p:extLst>
      <p:ext uri="{BB962C8B-B14F-4D97-AF65-F5344CB8AC3E}">
        <p14:creationId xmlns:p14="http://schemas.microsoft.com/office/powerpoint/2010/main" val="3579343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97AD2-1B29-D09C-9765-D3595843FD81}"/>
              </a:ext>
            </a:extLst>
          </p:cNvPr>
          <p:cNvSpPr>
            <a:spLocks noGrp="1"/>
          </p:cNvSpPr>
          <p:nvPr>
            <p:ph sz="quarter" idx="10"/>
          </p:nvPr>
        </p:nvSpPr>
        <p:spPr/>
        <p:txBody>
          <a:bodyPr numCol="1"/>
          <a:lstStyle/>
          <a:p>
            <a:pPr marL="342900" indent="-342900">
              <a:buFont typeface="Wingdings" panose="05000000000000000000" pitchFamily="2" charset="2"/>
              <a:buChar char="q"/>
            </a:pPr>
            <a:r>
              <a:rPr lang="en-US" sz="1800" b="1" dirty="0"/>
              <a:t>DB/DBB Construction</a:t>
            </a:r>
            <a:endParaRPr lang="en-US" sz="1800" dirty="0"/>
          </a:p>
          <a:p>
            <a:pPr marL="857250" lvl="1" indent="-342900">
              <a:buFont typeface="Arial" panose="020B0604020202020204" pitchFamily="34" charset="0"/>
              <a:buChar char="•"/>
            </a:pPr>
            <a:r>
              <a:rPr lang="en-US" sz="1800" dirty="0"/>
              <a:t>Dam Maintenance and Repair $30M</a:t>
            </a:r>
          </a:p>
          <a:p>
            <a:pPr lvl="1" indent="0">
              <a:buNone/>
            </a:pPr>
            <a:endParaRPr lang="en-US" sz="1800" dirty="0"/>
          </a:p>
          <a:p>
            <a:pPr marL="342900" indent="-342900">
              <a:buFont typeface="Wingdings" panose="05000000000000000000" pitchFamily="2" charset="2"/>
              <a:buChar char="q"/>
            </a:pPr>
            <a:r>
              <a:rPr lang="en-US" sz="1800" b="1" dirty="0"/>
              <a:t>Architect-Engineering</a:t>
            </a:r>
            <a:endParaRPr lang="en-US" sz="1800" dirty="0"/>
          </a:p>
          <a:p>
            <a:pPr marL="857250" lvl="1" indent="-342900">
              <a:buFont typeface="Arial" panose="020B0604020202020204" pitchFamily="34" charset="0"/>
              <a:buChar char="•"/>
            </a:pPr>
            <a:r>
              <a:rPr lang="en-US" sz="1800" dirty="0"/>
              <a:t>Civil/Dam Safety - Large Business - $110M</a:t>
            </a:r>
          </a:p>
          <a:p>
            <a:pPr marL="857250" lvl="1" indent="-342900">
              <a:buFont typeface="Arial" panose="020B0604020202020204" pitchFamily="34" charset="0"/>
              <a:buChar char="•"/>
            </a:pPr>
            <a:r>
              <a:rPr lang="en-US" sz="1800" dirty="0"/>
              <a:t>Vertical Design - $99M</a:t>
            </a:r>
          </a:p>
          <a:p>
            <a:pPr marL="857250" lvl="1" indent="-342900">
              <a:buFont typeface="Arial" panose="020B0604020202020204" pitchFamily="34" charset="0"/>
              <a:buChar char="•"/>
            </a:pPr>
            <a:r>
              <a:rPr lang="en-US" sz="1800" dirty="0"/>
              <a:t>Civil Design - Small Business - $20M</a:t>
            </a:r>
          </a:p>
          <a:p>
            <a:pPr marL="857250" lvl="1" indent="-342900">
              <a:buFont typeface="Arial" panose="020B0604020202020204" pitchFamily="34" charset="0"/>
              <a:buChar char="•"/>
            </a:pPr>
            <a:r>
              <a:rPr lang="en-US" sz="1800" dirty="0"/>
              <a:t>Military Design - Small Business - $9.9M</a:t>
            </a:r>
          </a:p>
          <a:p>
            <a:pPr marL="857250" lvl="1" indent="-342900">
              <a:buFont typeface="Arial" panose="020B0604020202020204" pitchFamily="34" charset="0"/>
              <a:buChar char="•"/>
            </a:pPr>
            <a:r>
              <a:rPr lang="en-US" sz="1800" dirty="0"/>
              <a:t>Surveying - Large Business - $9.8M</a:t>
            </a:r>
          </a:p>
          <a:p>
            <a:pPr marL="857250" lvl="1" indent="-342900">
              <a:buFont typeface="Arial" panose="020B0604020202020204" pitchFamily="34" charset="0"/>
              <a:buChar char="•"/>
            </a:pPr>
            <a:r>
              <a:rPr lang="en-US" sz="1800" dirty="0"/>
              <a:t>Surveying - Small Business - $5M</a:t>
            </a:r>
          </a:p>
          <a:p>
            <a:pPr lvl="1" indent="0">
              <a:buNone/>
            </a:pPr>
            <a:endParaRPr lang="en-US" sz="1800" dirty="0"/>
          </a:p>
          <a:p>
            <a:pPr marL="342900" indent="-342900">
              <a:buFont typeface="Wingdings" panose="05000000000000000000" pitchFamily="2" charset="2"/>
              <a:buChar char="q"/>
            </a:pPr>
            <a:r>
              <a:rPr lang="en-US" sz="1800" b="1" dirty="0"/>
              <a:t>Environmental</a:t>
            </a:r>
          </a:p>
          <a:p>
            <a:pPr marL="857250" lvl="1" indent="-342900">
              <a:buFont typeface="Arial" panose="020B0604020202020204" pitchFamily="34" charset="0"/>
              <a:buChar char="•"/>
            </a:pPr>
            <a:r>
              <a:rPr lang="en-US" sz="1800" dirty="0"/>
              <a:t>Planning - $40M</a:t>
            </a:r>
          </a:p>
          <a:p>
            <a:pPr marL="857250" lvl="1" indent="-342900">
              <a:buFont typeface="Arial" panose="020B0604020202020204" pitchFamily="34" charset="0"/>
              <a:buChar char="•"/>
            </a:pPr>
            <a:r>
              <a:rPr lang="en-US" sz="1800" dirty="0"/>
              <a:t>FUDS - $45M</a:t>
            </a:r>
          </a:p>
          <a:p>
            <a:pPr marL="857250" lvl="1" indent="-342900">
              <a:buFont typeface="Arial" panose="020B0604020202020204" pitchFamily="34" charset="0"/>
              <a:buChar char="•"/>
            </a:pPr>
            <a:r>
              <a:rPr lang="en-US" sz="1800" dirty="0"/>
              <a:t>ORAP - $49.9M</a:t>
            </a:r>
          </a:p>
          <a:p>
            <a:pPr marL="514350" lvl="1" indent="0">
              <a:buNone/>
            </a:pPr>
            <a:endParaRPr lang="en-US" sz="1800" dirty="0"/>
          </a:p>
          <a:p>
            <a:pPr marL="342900" indent="-342900">
              <a:buFont typeface="Wingdings" panose="05000000000000000000" pitchFamily="2" charset="2"/>
              <a:buChar char="q"/>
            </a:pPr>
            <a:r>
              <a:rPr lang="en-US" sz="1800" b="1" dirty="0"/>
              <a:t>Other Services</a:t>
            </a:r>
          </a:p>
          <a:p>
            <a:pPr marL="857250" lvl="1" indent="-342900">
              <a:buFont typeface="Arial" panose="020B0604020202020204" pitchFamily="34" charset="0"/>
              <a:buChar char="•"/>
            </a:pPr>
            <a:r>
              <a:rPr lang="en-US" sz="1800" dirty="0"/>
              <a:t>Mitigation and Vegetation - $49.9M</a:t>
            </a:r>
          </a:p>
          <a:p>
            <a:pPr marL="857250" lvl="1" indent="-342900">
              <a:buFont typeface="Arial" panose="020B0604020202020204" pitchFamily="34" charset="0"/>
              <a:buChar char="•"/>
            </a:pPr>
            <a:r>
              <a:rPr lang="en-US" sz="1800" dirty="0"/>
              <a:t>Drilling Services - $9.9M</a:t>
            </a:r>
          </a:p>
          <a:p>
            <a:endParaRPr lang="en-US" dirty="0"/>
          </a:p>
        </p:txBody>
      </p:sp>
      <p:sp>
        <p:nvSpPr>
          <p:cNvPr id="2" name="Title 1">
            <a:extLst>
              <a:ext uri="{FF2B5EF4-FFF2-40B4-BE49-F238E27FC236}">
                <a16:creationId xmlns:a16="http://schemas.microsoft.com/office/drawing/2014/main" id="{26C74A02-A8C1-786D-D3D4-7CC7183DAB2F}"/>
              </a:ext>
            </a:extLst>
          </p:cNvPr>
          <p:cNvSpPr>
            <a:spLocks noGrp="1"/>
          </p:cNvSpPr>
          <p:nvPr>
            <p:ph type="title"/>
          </p:nvPr>
        </p:nvSpPr>
        <p:spPr/>
        <p:txBody>
          <a:bodyPr/>
          <a:lstStyle/>
          <a:p>
            <a:pPr algn="ctr"/>
            <a:r>
              <a:rPr lang="en-US" sz="2800" dirty="0"/>
              <a:t>MATOC contracts &amp; capacities</a:t>
            </a:r>
          </a:p>
        </p:txBody>
      </p:sp>
    </p:spTree>
    <p:extLst>
      <p:ext uri="{BB962C8B-B14F-4D97-AF65-F5344CB8AC3E}">
        <p14:creationId xmlns:p14="http://schemas.microsoft.com/office/powerpoint/2010/main" val="1594010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97AD2-1B29-D09C-9765-D3595843FD81}"/>
              </a:ext>
            </a:extLst>
          </p:cNvPr>
          <p:cNvSpPr>
            <a:spLocks noGrp="1"/>
          </p:cNvSpPr>
          <p:nvPr>
            <p:ph sz="quarter" idx="10"/>
          </p:nvPr>
        </p:nvSpPr>
        <p:spPr/>
        <p:txBody>
          <a:bodyPr numCol="1"/>
          <a:lstStyle/>
          <a:p>
            <a:r>
              <a:rPr lang="en-US" sz="2000" b="1" dirty="0"/>
              <a:t>Geotech Design – Large and Small Business</a:t>
            </a:r>
          </a:p>
          <a:p>
            <a:endParaRPr lang="en-US" sz="2000" b="1" dirty="0"/>
          </a:p>
          <a:p>
            <a:r>
              <a:rPr lang="en-US" sz="2000" b="1" dirty="0"/>
              <a:t>Vertical Design – Large Business</a:t>
            </a:r>
          </a:p>
          <a:p>
            <a:endParaRPr lang="en-US" sz="2000" b="1" dirty="0"/>
          </a:p>
          <a:p>
            <a:r>
              <a:rPr lang="en-US" sz="2000" b="1" dirty="0"/>
              <a:t>General Construction – Large and Small Business</a:t>
            </a:r>
          </a:p>
          <a:p>
            <a:endParaRPr lang="en-US" sz="2000" b="1" dirty="0"/>
          </a:p>
          <a:p>
            <a:r>
              <a:rPr lang="en-US" sz="2000" b="1" dirty="0"/>
              <a:t>Construction Phase Services – Large and Small Business</a:t>
            </a:r>
            <a:endParaRPr lang="en-US" sz="2000" dirty="0"/>
          </a:p>
          <a:p>
            <a:endParaRPr lang="en-US" dirty="0"/>
          </a:p>
          <a:p>
            <a:r>
              <a:rPr lang="en-US" b="1" dirty="0"/>
              <a:t>Hydrology and Hydraulic – Size TBD</a:t>
            </a:r>
          </a:p>
          <a:p>
            <a:endParaRPr lang="en-US" b="1" dirty="0"/>
          </a:p>
          <a:p>
            <a:r>
              <a:rPr lang="en-US" b="1" dirty="0"/>
              <a:t>Munitions and Explosives of Concern – Size TBD</a:t>
            </a:r>
          </a:p>
        </p:txBody>
      </p:sp>
      <p:sp>
        <p:nvSpPr>
          <p:cNvPr id="2" name="Title 1">
            <a:extLst>
              <a:ext uri="{FF2B5EF4-FFF2-40B4-BE49-F238E27FC236}">
                <a16:creationId xmlns:a16="http://schemas.microsoft.com/office/drawing/2014/main" id="{26C74A02-A8C1-786D-D3D4-7CC7183DAB2F}"/>
              </a:ext>
            </a:extLst>
          </p:cNvPr>
          <p:cNvSpPr>
            <a:spLocks noGrp="1"/>
          </p:cNvSpPr>
          <p:nvPr>
            <p:ph type="title"/>
          </p:nvPr>
        </p:nvSpPr>
        <p:spPr/>
        <p:txBody>
          <a:bodyPr/>
          <a:lstStyle/>
          <a:p>
            <a:pPr algn="ctr"/>
            <a:r>
              <a:rPr lang="en-US" sz="2800" dirty="0"/>
              <a:t>Future </a:t>
            </a:r>
            <a:r>
              <a:rPr lang="en-US" sz="2800" cap="none" dirty="0"/>
              <a:t>MATOCs</a:t>
            </a:r>
          </a:p>
        </p:txBody>
      </p:sp>
    </p:spTree>
    <p:extLst>
      <p:ext uri="{BB962C8B-B14F-4D97-AF65-F5344CB8AC3E}">
        <p14:creationId xmlns:p14="http://schemas.microsoft.com/office/powerpoint/2010/main" val="106425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DAA517-0403-36B4-61BF-DF9660D9F4F8}"/>
              </a:ext>
            </a:extLst>
          </p:cNvPr>
          <p:cNvSpPr>
            <a:spLocks noGrp="1"/>
          </p:cNvSpPr>
          <p:nvPr>
            <p:ph sz="quarter" idx="10"/>
          </p:nvPr>
        </p:nvSpPr>
        <p:spPr/>
        <p:txBody>
          <a:bodyPr/>
          <a:lstStyle/>
          <a:p>
            <a:endParaRPr lang="en-US"/>
          </a:p>
        </p:txBody>
      </p:sp>
      <p:sp>
        <p:nvSpPr>
          <p:cNvPr id="4" name="Date Placeholder 3"/>
          <p:cNvSpPr>
            <a:spLocks noGrp="1"/>
          </p:cNvSpPr>
          <p:nvPr>
            <p:ph type="dt" sz="half" idx="11"/>
          </p:nvPr>
        </p:nvSpPr>
        <p:spPr>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E1AF8D-1629-4E7E-8FE8-8B129B5C4A14}" type="datetime1">
              <a:rPr kumimoji="0" lang="en-US" sz="9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2/29/2024</a:t>
            </a:fld>
            <a:endParaRPr kumimoji="0" lang="en-US" sz="9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2" name="Title 1"/>
          <p:cNvSpPr>
            <a:spLocks noGrp="1"/>
          </p:cNvSpPr>
          <p:nvPr>
            <p:ph type="title"/>
          </p:nvPr>
        </p:nvSpPr>
        <p:spPr/>
        <p:txBody>
          <a:bodyPr/>
          <a:lstStyle/>
          <a:p>
            <a:pPr algn="ctr"/>
            <a:r>
              <a:rPr lang="en-US">
                <a:solidFill>
                  <a:schemeClr val="tx1"/>
                </a:solidFill>
              </a:rPr>
              <a:t>South Pacific Division Vision</a:t>
            </a:r>
          </a:p>
        </p:txBody>
      </p:sp>
      <p:sp>
        <p:nvSpPr>
          <p:cNvPr id="24" name="TextBox 16"/>
          <p:cNvSpPr txBox="1"/>
          <p:nvPr/>
        </p:nvSpPr>
        <p:spPr>
          <a:xfrm>
            <a:off x="3013052" y="5970916"/>
            <a:ext cx="598591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1" i="1" u="none" strike="noStrike" kern="1200" cap="none" spc="0" normalizeH="0" baseline="0" noProof="0">
                <a:ln>
                  <a:noFill/>
                </a:ln>
                <a:solidFill>
                  <a:srgbClr val="000000"/>
                </a:solidFill>
                <a:effectLst/>
                <a:uLnTx/>
                <a:uFillTx/>
                <a:latin typeface="Arial" pitchFamily="34"/>
                <a:ea typeface="ＭＳ Ｐゴシック" pitchFamily="34"/>
                <a:cs typeface="+mn-cs"/>
              </a:rPr>
              <a:t>Isabella Auxiliary Dam, Kern County, CA</a:t>
            </a:r>
          </a:p>
        </p:txBody>
      </p:sp>
      <p:sp>
        <p:nvSpPr>
          <p:cNvPr id="11" name="TextBox 10"/>
          <p:cNvSpPr txBox="1"/>
          <p:nvPr/>
        </p:nvSpPr>
        <p:spPr>
          <a:xfrm>
            <a:off x="306177" y="1195305"/>
            <a:ext cx="11506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Arial"/>
                <a:ea typeface="+mn-ea"/>
                <a:cs typeface="+mn-cs"/>
              </a:rPr>
              <a:t>Delivering Bold Solutions to Serve and Strengthen </a:t>
            </a:r>
            <a:r>
              <a:rPr lang="en-US" sz="2800">
                <a:solidFill>
                  <a:srgbClr val="000000"/>
                </a:solidFill>
                <a:latin typeface="Arial"/>
              </a:rPr>
              <a:t>all</a:t>
            </a:r>
            <a:r>
              <a:rPr kumimoji="0" lang="en-US" sz="2800" b="0" i="0" u="none" strike="noStrike" kern="1200" cap="none" spc="0" normalizeH="0" baseline="0" noProof="0">
                <a:ln>
                  <a:noFill/>
                </a:ln>
                <a:solidFill>
                  <a:srgbClr val="000000"/>
                </a:solidFill>
                <a:effectLst/>
                <a:uLnTx/>
                <a:uFillTx/>
                <a:latin typeface="Arial"/>
                <a:ea typeface="+mn-ea"/>
                <a:cs typeface="+mn-cs"/>
              </a:rPr>
              <a:t> Communities</a:t>
            </a:r>
            <a:endParaRPr kumimoji="0" lang="en-US" sz="2400" b="0" i="0" u="none" strike="noStrike" kern="1200" cap="none" spc="0" normalizeH="0" baseline="0" noProof="0">
              <a:ln>
                <a:noFill/>
              </a:ln>
              <a:solidFill>
                <a:srgbClr val="000000"/>
              </a:solidFill>
              <a:effectLst/>
              <a:uLnTx/>
              <a:uFillTx/>
              <a:latin typeface="Arial"/>
              <a:ea typeface="+mn-ea"/>
              <a:cs typeface="+mn-cs"/>
            </a:endParaRPr>
          </a:p>
        </p:txBody>
      </p:sp>
      <p:pic>
        <p:nvPicPr>
          <p:cNvPr id="5" name="Picture 4" descr="No photo description available.">
            <a:extLst>
              <a:ext uri="{FF2B5EF4-FFF2-40B4-BE49-F238E27FC236}">
                <a16:creationId xmlns:a16="http://schemas.microsoft.com/office/drawing/2014/main" id="{6AA1E876-6118-124F-832C-C41AE4E50E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5798" y="1959626"/>
            <a:ext cx="6185970" cy="4655544"/>
          </a:xfrm>
          <a:prstGeom prst="rect">
            <a:avLst/>
          </a:prstGeom>
        </p:spPr>
      </p:pic>
    </p:spTree>
    <p:extLst>
      <p:ext uri="{BB962C8B-B14F-4D97-AF65-F5344CB8AC3E}">
        <p14:creationId xmlns:p14="http://schemas.microsoft.com/office/powerpoint/2010/main" val="2519857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4A02-A8C1-786D-D3D4-7CC7183DAB2F}"/>
              </a:ext>
            </a:extLst>
          </p:cNvPr>
          <p:cNvSpPr>
            <a:spLocks noGrp="1"/>
          </p:cNvSpPr>
          <p:nvPr>
            <p:ph type="title"/>
          </p:nvPr>
        </p:nvSpPr>
        <p:spPr/>
        <p:txBody>
          <a:bodyPr/>
          <a:lstStyle/>
          <a:p>
            <a:pPr algn="ctr"/>
            <a:r>
              <a:rPr lang="en-US" sz="2800" dirty="0">
                <a:latin typeface="+mn-lt"/>
              </a:rPr>
              <a:t>Execution Statistics: FY20 – FY23</a:t>
            </a:r>
            <a:endParaRPr lang="en-US" sz="2800" cap="none" dirty="0"/>
          </a:p>
        </p:txBody>
      </p:sp>
      <p:pic>
        <p:nvPicPr>
          <p:cNvPr id="7" name="Content Placeholder 6">
            <a:extLst>
              <a:ext uri="{FF2B5EF4-FFF2-40B4-BE49-F238E27FC236}">
                <a16:creationId xmlns:a16="http://schemas.microsoft.com/office/drawing/2014/main" id="{D384430E-EEBC-3ADA-0EFD-07AA8E633372}"/>
              </a:ext>
            </a:extLst>
          </p:cNvPr>
          <p:cNvPicPr>
            <a:picLocks noGrp="1" noChangeAspect="1"/>
          </p:cNvPicPr>
          <p:nvPr>
            <p:ph sz="quarter" idx="10"/>
          </p:nvPr>
        </p:nvPicPr>
        <p:blipFill>
          <a:blip r:embed="rId2"/>
          <a:stretch>
            <a:fillRect/>
          </a:stretch>
        </p:blipFill>
        <p:spPr>
          <a:xfrm>
            <a:off x="133535" y="1508466"/>
            <a:ext cx="11658600" cy="4321571"/>
          </a:xfrm>
          <a:prstGeom prst="rect">
            <a:avLst/>
          </a:prstGeom>
        </p:spPr>
      </p:pic>
    </p:spTree>
    <p:extLst>
      <p:ext uri="{BB962C8B-B14F-4D97-AF65-F5344CB8AC3E}">
        <p14:creationId xmlns:p14="http://schemas.microsoft.com/office/powerpoint/2010/main" val="18010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EDD6579-FD21-43D3-B496-32A655B657F4}"/>
              </a:ext>
            </a:extLst>
          </p:cNvPr>
          <p:cNvSpPr txBox="1">
            <a:spLocks/>
          </p:cNvSpPr>
          <p:nvPr/>
        </p:nvSpPr>
        <p:spPr bwMode="auto">
          <a:xfrm>
            <a:off x="802460" y="188012"/>
            <a:ext cx="1041799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a:lstStyle>
          <a:p>
            <a:pPr algn="ctr"/>
            <a:r>
              <a:rPr lang="en-US" dirty="0"/>
              <a:t>Points of contact</a:t>
            </a:r>
          </a:p>
        </p:txBody>
      </p:sp>
      <p:sp>
        <p:nvSpPr>
          <p:cNvPr id="12" name="Text Box 58">
            <a:extLst>
              <a:ext uri="{FF2B5EF4-FFF2-40B4-BE49-F238E27FC236}">
                <a16:creationId xmlns:a16="http://schemas.microsoft.com/office/drawing/2014/main" id="{5E00E51E-1392-4996-A04C-1F55FF4F96AB}"/>
              </a:ext>
            </a:extLst>
          </p:cNvPr>
          <p:cNvSpPr txBox="1">
            <a:spLocks noChangeArrowheads="1"/>
          </p:cNvSpPr>
          <p:nvPr/>
        </p:nvSpPr>
        <p:spPr bwMode="auto">
          <a:xfrm>
            <a:off x="571500" y="1068656"/>
            <a:ext cx="10849708" cy="6294031"/>
          </a:xfrm>
          <a:prstGeom prst="rect">
            <a:avLst/>
          </a:prstGeom>
          <a:noFill/>
          <a:ln w="9525">
            <a:noFill/>
            <a:miter lim="800000"/>
            <a:headEnd/>
            <a:tailEnd/>
          </a:ln>
        </p:spPr>
        <p:txBody>
          <a:bodyPr wrap="square">
            <a:spAutoFit/>
          </a:bodyPr>
          <a:lstStyle/>
          <a:p>
            <a:pPr>
              <a:tabLst>
                <a:tab pos="469082" algn="l"/>
              </a:tabLst>
            </a:pPr>
            <a:r>
              <a:rPr lang="en-US" b="1" dirty="0">
                <a:solidFill>
                  <a:srgbClr val="000000"/>
                </a:solidFill>
              </a:rPr>
              <a:t>Sacramento District Contracting Division and Small Business Office Information</a:t>
            </a:r>
          </a:p>
          <a:p>
            <a:pPr>
              <a:tabLst>
                <a:tab pos="469082" algn="l"/>
              </a:tabLst>
            </a:pPr>
            <a:endParaRPr lang="en-US" sz="1400" b="1" dirty="0">
              <a:solidFill>
                <a:srgbClr val="000000"/>
              </a:solidFill>
            </a:endParaRPr>
          </a:p>
          <a:p>
            <a:pPr lvl="1">
              <a:buFont typeface="Arial" pitchFamily="34" charset="0"/>
              <a:buChar char="•"/>
              <a:tabLst>
                <a:tab pos="469082" algn="l"/>
              </a:tabLst>
            </a:pPr>
            <a:r>
              <a:rPr lang="en-US" b="1" dirty="0">
                <a:solidFill>
                  <a:srgbClr val="000000"/>
                </a:solidFill>
              </a:rPr>
              <a:t> Contracting Division Chief</a:t>
            </a:r>
          </a:p>
          <a:p>
            <a:pPr lvl="2">
              <a:buFont typeface="Arial" pitchFamily="34" charset="0"/>
              <a:buChar char="•"/>
              <a:tabLst>
                <a:tab pos="469082" algn="l"/>
              </a:tabLst>
            </a:pPr>
            <a:r>
              <a:rPr lang="en-US" b="1" dirty="0">
                <a:solidFill>
                  <a:srgbClr val="000000"/>
                </a:solidFill>
              </a:rPr>
              <a:t> Colette Carrizales </a:t>
            </a:r>
            <a:r>
              <a:rPr lang="en-US" b="1" dirty="0">
                <a:solidFill>
                  <a:srgbClr val="000000"/>
                </a:solidFill>
                <a:hlinkClick r:id="rId3"/>
              </a:rPr>
              <a:t>R.C.Carrizales@usace.army.mil</a:t>
            </a:r>
            <a:endParaRPr lang="en-US" b="1" dirty="0">
              <a:solidFill>
                <a:srgbClr val="000000"/>
              </a:solidFill>
            </a:endParaRPr>
          </a:p>
          <a:p>
            <a:pPr lvl="2">
              <a:tabLst>
                <a:tab pos="469082" algn="l"/>
              </a:tabLst>
            </a:pPr>
            <a:endParaRPr lang="en-US" b="1" dirty="0">
              <a:solidFill>
                <a:srgbClr val="000000"/>
              </a:solidFill>
            </a:endParaRPr>
          </a:p>
          <a:p>
            <a:pPr lvl="1">
              <a:buFont typeface="Arial" pitchFamily="34" charset="0"/>
              <a:buChar char="•"/>
              <a:tabLst>
                <a:tab pos="469082" algn="l"/>
              </a:tabLst>
            </a:pPr>
            <a:r>
              <a:rPr lang="en-US" b="1" dirty="0">
                <a:solidFill>
                  <a:srgbClr val="000000"/>
                </a:solidFill>
              </a:rPr>
              <a:t>Contracting Deputy Division Chief (Acting)</a:t>
            </a:r>
          </a:p>
          <a:p>
            <a:pPr lvl="2">
              <a:buFont typeface="Arial" pitchFamily="34" charset="0"/>
              <a:buChar char="•"/>
              <a:tabLst>
                <a:tab pos="469082" algn="l"/>
              </a:tabLst>
            </a:pPr>
            <a:r>
              <a:rPr lang="en-US" b="1" dirty="0">
                <a:solidFill>
                  <a:srgbClr val="000000"/>
                </a:solidFill>
              </a:rPr>
              <a:t> Dayon (Tre) Santos </a:t>
            </a:r>
            <a:r>
              <a:rPr lang="en-US" b="1" dirty="0">
                <a:solidFill>
                  <a:srgbClr val="000000"/>
                </a:solidFill>
                <a:hlinkClick r:id="rId4"/>
              </a:rPr>
              <a:t>Dayon.T.Santos2@usace.army.mil</a:t>
            </a:r>
            <a:endParaRPr lang="en-US" b="1" dirty="0">
              <a:solidFill>
                <a:srgbClr val="000000"/>
              </a:solidFill>
            </a:endParaRPr>
          </a:p>
          <a:p>
            <a:pPr lvl="2">
              <a:buFont typeface="Arial" pitchFamily="34" charset="0"/>
              <a:buChar char="•"/>
              <a:tabLst>
                <a:tab pos="469082" algn="l"/>
              </a:tabLst>
            </a:pPr>
            <a:endParaRPr lang="en-US" b="1" dirty="0">
              <a:solidFill>
                <a:srgbClr val="000000"/>
              </a:solidFill>
            </a:endParaRPr>
          </a:p>
          <a:p>
            <a:pPr lvl="1">
              <a:buFont typeface="Arial" pitchFamily="34" charset="0"/>
              <a:buChar char="•"/>
              <a:tabLst>
                <a:tab pos="469082" algn="l"/>
              </a:tabLst>
            </a:pPr>
            <a:r>
              <a:rPr lang="en-US" b="1" dirty="0">
                <a:solidFill>
                  <a:srgbClr val="000000"/>
                </a:solidFill>
              </a:rPr>
              <a:t> Construction Contracting Branch Chief</a:t>
            </a:r>
          </a:p>
          <a:p>
            <a:pPr lvl="2">
              <a:buFont typeface="Arial" pitchFamily="34" charset="0"/>
              <a:buChar char="•"/>
              <a:tabLst>
                <a:tab pos="469082" algn="l"/>
              </a:tabLst>
            </a:pPr>
            <a:r>
              <a:rPr lang="en-US" b="1" dirty="0">
                <a:solidFill>
                  <a:srgbClr val="000000"/>
                </a:solidFill>
              </a:rPr>
              <a:t> Rachel Kinney </a:t>
            </a:r>
            <a:r>
              <a:rPr lang="en-US" b="1" dirty="0">
                <a:solidFill>
                  <a:srgbClr val="000000"/>
                </a:solidFill>
                <a:hlinkClick r:id="rId5"/>
              </a:rPr>
              <a:t>Rachel.Kinney@usace.army.mil</a:t>
            </a:r>
            <a:r>
              <a:rPr lang="en-US" b="1" dirty="0">
                <a:solidFill>
                  <a:srgbClr val="000000"/>
                </a:solidFill>
              </a:rPr>
              <a:t> </a:t>
            </a:r>
            <a:endParaRPr lang="en-US" b="1" dirty="0">
              <a:solidFill>
                <a:srgbClr val="FF0000"/>
              </a:solidFill>
            </a:endParaRPr>
          </a:p>
          <a:p>
            <a:pPr lvl="2">
              <a:tabLst>
                <a:tab pos="469082" algn="l"/>
              </a:tabLst>
            </a:pPr>
            <a:endParaRPr lang="en-US" b="1" dirty="0">
              <a:solidFill>
                <a:srgbClr val="000000"/>
              </a:solidFill>
            </a:endParaRPr>
          </a:p>
          <a:p>
            <a:pPr lvl="1">
              <a:buFont typeface="Arial" pitchFamily="34" charset="0"/>
              <a:buChar char="•"/>
              <a:tabLst>
                <a:tab pos="469082" algn="l"/>
              </a:tabLst>
            </a:pPr>
            <a:r>
              <a:rPr lang="en-US" b="1" dirty="0">
                <a:solidFill>
                  <a:srgbClr val="000000"/>
                </a:solidFill>
              </a:rPr>
              <a:t> Services and Supply Branch Chief </a:t>
            </a:r>
          </a:p>
          <a:p>
            <a:pPr lvl="2">
              <a:buFont typeface="Arial" pitchFamily="34" charset="0"/>
              <a:buChar char="•"/>
              <a:tabLst>
                <a:tab pos="469082" algn="l"/>
              </a:tabLst>
            </a:pPr>
            <a:r>
              <a:rPr lang="en-US" b="1" dirty="0">
                <a:solidFill>
                  <a:srgbClr val="000000"/>
                </a:solidFill>
              </a:rPr>
              <a:t> Daniel Czech </a:t>
            </a:r>
            <a:r>
              <a:rPr lang="en-US" b="1" dirty="0">
                <a:solidFill>
                  <a:srgbClr val="000000"/>
                </a:solidFill>
                <a:hlinkClick r:id="rId6"/>
              </a:rPr>
              <a:t>Daniel.E.Czech@usace.army.mil</a:t>
            </a:r>
            <a:r>
              <a:rPr lang="en-US" b="1" dirty="0">
                <a:solidFill>
                  <a:srgbClr val="000000"/>
                </a:solidFill>
              </a:rPr>
              <a:t> </a:t>
            </a:r>
            <a:endParaRPr lang="en-US" b="1" dirty="0">
              <a:solidFill>
                <a:srgbClr val="FF0000"/>
              </a:solidFill>
            </a:endParaRPr>
          </a:p>
          <a:p>
            <a:pPr lvl="2">
              <a:tabLst>
                <a:tab pos="469082" algn="l"/>
              </a:tabLst>
            </a:pPr>
            <a:endParaRPr lang="en-US" b="1" dirty="0">
              <a:solidFill>
                <a:srgbClr val="000000"/>
              </a:solidFill>
            </a:endParaRPr>
          </a:p>
          <a:p>
            <a:pPr>
              <a:tabLst>
                <a:tab pos="469082" algn="l"/>
              </a:tabLst>
            </a:pPr>
            <a:r>
              <a:rPr lang="en-US" b="1" dirty="0">
                <a:solidFill>
                  <a:srgbClr val="000000"/>
                </a:solidFill>
              </a:rPr>
              <a:t>Sacramento District Deputy (Acting), Office of Small Business Programs</a:t>
            </a:r>
          </a:p>
          <a:p>
            <a:pPr lvl="1">
              <a:buFont typeface="Arial" pitchFamily="34" charset="0"/>
              <a:buChar char="•"/>
              <a:tabLst>
                <a:tab pos="469082" algn="l"/>
              </a:tabLst>
            </a:pPr>
            <a:r>
              <a:rPr lang="en-US" b="1" dirty="0">
                <a:solidFill>
                  <a:srgbClr val="000000"/>
                </a:solidFill>
              </a:rPr>
              <a:t> Dennis Wagner </a:t>
            </a:r>
            <a:r>
              <a:rPr lang="en-US" b="1" dirty="0">
                <a:solidFill>
                  <a:srgbClr val="000000"/>
                </a:solidFill>
                <a:hlinkClick r:id="rId7"/>
              </a:rPr>
              <a:t>USACESacramentoSmallBusiness@usace.army.mil</a:t>
            </a:r>
            <a:r>
              <a:rPr lang="en-US" b="1" dirty="0">
                <a:solidFill>
                  <a:srgbClr val="000000"/>
                </a:solidFill>
              </a:rPr>
              <a:t> </a:t>
            </a:r>
            <a:endParaRPr lang="en-US" sz="2000" b="1" dirty="0">
              <a:solidFill>
                <a:srgbClr val="000000"/>
              </a:solidFill>
            </a:endParaRPr>
          </a:p>
          <a:p>
            <a:pPr lvl="1" algn="ctr">
              <a:tabLst>
                <a:tab pos="469082" algn="l"/>
              </a:tabLst>
            </a:pPr>
            <a:endParaRPr lang="en-US" sz="1100" b="1" dirty="0">
              <a:solidFill>
                <a:srgbClr val="000000"/>
              </a:solidFill>
            </a:endParaRPr>
          </a:p>
          <a:p>
            <a:pPr lvl="1" algn="ctr">
              <a:tabLst>
                <a:tab pos="469082" algn="l"/>
              </a:tabLst>
            </a:pPr>
            <a:r>
              <a:rPr lang="en-US" sz="1100" b="1" dirty="0"/>
              <a:t>To find projects, announcements and Sources Sought opportunities please go to the </a:t>
            </a:r>
            <a:r>
              <a:rPr lang="en-US" sz="1100" b="1" dirty="0">
                <a:hlinkClick r:id="rId8"/>
              </a:rPr>
              <a:t>www.sam.gov</a:t>
            </a:r>
            <a:r>
              <a:rPr lang="en-US" sz="1100" b="1" dirty="0"/>
              <a:t> </a:t>
            </a:r>
            <a:endParaRPr lang="en-US" sz="1100" b="1" dirty="0">
              <a:solidFill>
                <a:srgbClr val="FF0000"/>
              </a:solidFill>
            </a:endParaRPr>
          </a:p>
          <a:p>
            <a:pPr lvl="1" algn="ctr">
              <a:tabLst>
                <a:tab pos="469082" algn="l"/>
              </a:tabLst>
            </a:pPr>
            <a:endParaRPr lang="en-US" sz="1100" b="1" dirty="0">
              <a:solidFill>
                <a:srgbClr val="000000"/>
              </a:solidFill>
            </a:endParaRPr>
          </a:p>
          <a:p>
            <a:pPr lvl="1" algn="ctr">
              <a:tabLst>
                <a:tab pos="469082" algn="l"/>
              </a:tabLst>
            </a:pPr>
            <a:r>
              <a:rPr lang="en-US" sz="1100" b="1" dirty="0"/>
              <a:t>To locate Sacramento District opportunities please enter “W91238” in the Keyword/Solicitation # search field</a:t>
            </a:r>
            <a:r>
              <a:rPr lang="en-US" sz="1100" dirty="0"/>
              <a:t>.</a:t>
            </a:r>
          </a:p>
          <a:p>
            <a:pPr lvl="1" algn="ctr">
              <a:tabLst>
                <a:tab pos="469082" algn="l"/>
              </a:tabLst>
            </a:pPr>
            <a:endParaRPr lang="en-US" sz="1100" b="1" dirty="0">
              <a:solidFill>
                <a:srgbClr val="000000"/>
              </a:solidFill>
            </a:endParaRPr>
          </a:p>
          <a:p>
            <a:pPr lvl="1" algn="ctr">
              <a:tabLst>
                <a:tab pos="469082" algn="l"/>
              </a:tabLst>
            </a:pPr>
            <a:r>
              <a:rPr lang="en-US" sz="1100" b="1" dirty="0">
                <a:solidFill>
                  <a:srgbClr val="000000"/>
                </a:solidFill>
              </a:rPr>
              <a:t>Follow us on Facebook:  </a:t>
            </a:r>
            <a:r>
              <a:rPr lang="en-US" sz="1100" b="1" dirty="0">
                <a:solidFill>
                  <a:srgbClr val="000000"/>
                </a:solidFill>
                <a:hlinkClick r:id="rId9"/>
              </a:rPr>
              <a:t>https://www.facebook.com/sacramentodistrict/</a:t>
            </a:r>
            <a:endParaRPr lang="en-US" sz="1100" b="1" dirty="0">
              <a:solidFill>
                <a:srgbClr val="000000"/>
              </a:solidFill>
            </a:endParaRPr>
          </a:p>
          <a:p>
            <a:pPr lvl="1" algn="ctr">
              <a:tabLst>
                <a:tab pos="469082" algn="l"/>
              </a:tabLst>
            </a:pPr>
            <a:endParaRPr lang="en-US" sz="1100" b="1" dirty="0">
              <a:solidFill>
                <a:srgbClr val="000000"/>
              </a:solidFill>
            </a:endParaRPr>
          </a:p>
          <a:p>
            <a:pPr lvl="1">
              <a:tabLst>
                <a:tab pos="469082" algn="l"/>
              </a:tabLst>
            </a:pPr>
            <a:r>
              <a:rPr lang="en-US" sz="2000" b="1" dirty="0">
                <a:solidFill>
                  <a:srgbClr val="000000"/>
                </a:solidFill>
              </a:rPr>
              <a:t>	</a:t>
            </a:r>
          </a:p>
          <a:p>
            <a:pPr>
              <a:buFont typeface="Arial" pitchFamily="34" charset="0"/>
              <a:buChar char="•"/>
              <a:tabLst>
                <a:tab pos="469082" algn="l"/>
              </a:tabLst>
            </a:pPr>
            <a:endParaRPr lang="en-US" sz="1800" b="1" dirty="0">
              <a:solidFill>
                <a:srgbClr val="000000"/>
              </a:solidFill>
            </a:endParaRPr>
          </a:p>
        </p:txBody>
      </p:sp>
    </p:spTree>
    <p:extLst>
      <p:ext uri="{BB962C8B-B14F-4D97-AF65-F5344CB8AC3E}">
        <p14:creationId xmlns:p14="http://schemas.microsoft.com/office/powerpoint/2010/main" val="3197312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C2E1AF8D-1629-4E7E-8FE8-8B129B5C4A14}" type="datetime1">
              <a:rPr lang="en-US" smtClean="0"/>
              <a:t>2/29/2024</a:t>
            </a:fld>
            <a:endParaRPr lang="en-US" dirty="0"/>
          </a:p>
        </p:txBody>
      </p:sp>
      <p:sp>
        <p:nvSpPr>
          <p:cNvPr id="5" name="Title 1"/>
          <p:cNvSpPr>
            <a:spLocks noGrp="1"/>
          </p:cNvSpPr>
          <p:nvPr>
            <p:ph type="title"/>
          </p:nvPr>
        </p:nvSpPr>
        <p:spPr/>
        <p:txBody>
          <a:bodyPr/>
          <a:lstStyle/>
          <a:p>
            <a:pPr algn="ctr" eaLnBrk="0" hangingPunct="0">
              <a:defRPr/>
            </a:pPr>
            <a:r>
              <a:rPr lang="en-US" dirty="0"/>
              <a:t>Questions?</a:t>
            </a:r>
            <a:endParaRPr lang="en-US" kern="0" dirty="0">
              <a:latin typeface="Arial"/>
            </a:endParaRPr>
          </a:p>
        </p:txBody>
      </p:sp>
      <p:pic>
        <p:nvPicPr>
          <p:cNvPr id="8" name="Picture Placeholder 4" descr="A train crossing a bridge over a body of water&#10;&#10;Description automatically generated">
            <a:extLst>
              <a:ext uri="{FF2B5EF4-FFF2-40B4-BE49-F238E27FC236}">
                <a16:creationId xmlns:a16="http://schemas.microsoft.com/office/drawing/2014/main" id="{B6018A19-2B2A-47B9-9DE8-09D152BEBAD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8403" y="3956338"/>
            <a:ext cx="4524114" cy="2498707"/>
          </a:xfrm>
          <a:prstGeom prst="rect">
            <a:avLst/>
          </a:prstGeom>
          <a:ln>
            <a:noFill/>
          </a:ln>
          <a:effectLst>
            <a:softEdge rad="112500"/>
          </a:effectLst>
        </p:spPr>
      </p:pic>
      <p:pic>
        <p:nvPicPr>
          <p:cNvPr id="11" name="Picture 10">
            <a:extLst>
              <a:ext uri="{FF2B5EF4-FFF2-40B4-BE49-F238E27FC236}">
                <a16:creationId xmlns:a16="http://schemas.microsoft.com/office/drawing/2014/main" id="{E1852E06-FF1C-4D42-ADEE-DEEA43172D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8463" y="3820817"/>
            <a:ext cx="2395290" cy="2634228"/>
          </a:xfrm>
          <a:prstGeom prst="rect">
            <a:avLst/>
          </a:prstGeom>
          <a:ln>
            <a:noFill/>
          </a:ln>
          <a:effectLst>
            <a:softEdge rad="112500"/>
          </a:effectLst>
        </p:spPr>
      </p:pic>
      <p:pic>
        <p:nvPicPr>
          <p:cNvPr id="2" name="Picture 1">
            <a:extLst>
              <a:ext uri="{FF2B5EF4-FFF2-40B4-BE49-F238E27FC236}">
                <a16:creationId xmlns:a16="http://schemas.microsoft.com/office/drawing/2014/main" id="{A5513AF5-646D-533C-C03F-4712F791206D}"/>
              </a:ext>
            </a:extLst>
          </p:cNvPr>
          <p:cNvPicPr>
            <a:picLocks noChangeAspect="1"/>
          </p:cNvPicPr>
          <p:nvPr/>
        </p:nvPicPr>
        <p:blipFill>
          <a:blip r:embed="rId5"/>
          <a:stretch>
            <a:fillRect/>
          </a:stretch>
        </p:blipFill>
        <p:spPr>
          <a:xfrm>
            <a:off x="8556663" y="1273344"/>
            <a:ext cx="3448650" cy="2123190"/>
          </a:xfrm>
          <a:prstGeom prst="rect">
            <a:avLst/>
          </a:prstGeom>
          <a:ln>
            <a:noFill/>
          </a:ln>
          <a:effectLst>
            <a:softEdge rad="112500"/>
          </a:effectLst>
        </p:spPr>
      </p:pic>
      <p:pic>
        <p:nvPicPr>
          <p:cNvPr id="3" name="Picture 2">
            <a:extLst>
              <a:ext uri="{FF2B5EF4-FFF2-40B4-BE49-F238E27FC236}">
                <a16:creationId xmlns:a16="http://schemas.microsoft.com/office/drawing/2014/main" id="{BB4FA0E8-9858-EBAF-192C-F6A1DE8558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0332" y="3646166"/>
            <a:ext cx="3996697" cy="2997522"/>
          </a:xfrm>
          <a:prstGeom prst="rect">
            <a:avLst/>
          </a:prstGeom>
          <a:ln>
            <a:noFill/>
          </a:ln>
          <a:effectLst>
            <a:softEdge rad="112500"/>
          </a:effectLst>
        </p:spPr>
      </p:pic>
      <p:pic>
        <p:nvPicPr>
          <p:cNvPr id="6" name="Picture 5">
            <a:extLst>
              <a:ext uri="{FF2B5EF4-FFF2-40B4-BE49-F238E27FC236}">
                <a16:creationId xmlns:a16="http://schemas.microsoft.com/office/drawing/2014/main" id="{67FE824F-FF56-4594-C9F7-E201336A13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8403" y="1028700"/>
            <a:ext cx="4349846" cy="3262385"/>
          </a:xfrm>
          <a:prstGeom prst="rect">
            <a:avLst/>
          </a:prstGeom>
          <a:ln>
            <a:noFill/>
          </a:ln>
          <a:effectLst>
            <a:softEdge rad="112500"/>
          </a:effectLst>
        </p:spPr>
      </p:pic>
      <p:pic>
        <p:nvPicPr>
          <p:cNvPr id="7" name="Picture 6">
            <a:extLst>
              <a:ext uri="{FF2B5EF4-FFF2-40B4-BE49-F238E27FC236}">
                <a16:creationId xmlns:a16="http://schemas.microsoft.com/office/drawing/2014/main" id="{B8944D77-7E2F-B023-D970-F90F9752C0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93143" y="1024149"/>
            <a:ext cx="3554264" cy="2665699"/>
          </a:xfrm>
          <a:prstGeom prst="rect">
            <a:avLst/>
          </a:prstGeom>
          <a:ln>
            <a:noFill/>
          </a:ln>
          <a:effectLst>
            <a:softEdge rad="112500"/>
          </a:effectLst>
        </p:spPr>
      </p:pic>
    </p:spTree>
    <p:extLst>
      <p:ext uri="{BB962C8B-B14F-4D97-AF65-F5344CB8AC3E}">
        <p14:creationId xmlns:p14="http://schemas.microsoft.com/office/powerpoint/2010/main" val="2856126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4B182-1530-F576-2717-C88C1EF537EB}"/>
              </a:ext>
            </a:extLst>
          </p:cNvPr>
          <p:cNvSpPr>
            <a:spLocks noGrp="1"/>
          </p:cNvSpPr>
          <p:nvPr>
            <p:ph type="title"/>
          </p:nvPr>
        </p:nvSpPr>
        <p:spPr/>
        <p:txBody>
          <a:bodyPr/>
          <a:lstStyle/>
          <a:p>
            <a:pPr algn="ctr"/>
            <a:r>
              <a:rPr lang="en-US" dirty="0"/>
              <a:t>HYATT Layout FOR BOOH</a:t>
            </a:r>
          </a:p>
        </p:txBody>
      </p:sp>
      <p:sp>
        <p:nvSpPr>
          <p:cNvPr id="3" name="Footer Placeholder 2">
            <a:extLst>
              <a:ext uri="{FF2B5EF4-FFF2-40B4-BE49-F238E27FC236}">
                <a16:creationId xmlns:a16="http://schemas.microsoft.com/office/drawing/2014/main" id="{6F8BC2DC-8C95-59E6-9C6C-68A794136D18}"/>
              </a:ext>
            </a:extLst>
          </p:cNvPr>
          <p:cNvSpPr>
            <a:spLocks noGrp="1"/>
          </p:cNvSpPr>
          <p:nvPr>
            <p:ph type="ftr" sz="quarter" idx="11"/>
          </p:nvPr>
        </p:nvSpPr>
        <p:spPr/>
        <p:txBody>
          <a:bodyPr/>
          <a:lstStyle/>
          <a:p>
            <a:endParaRPr lang="en-US" dirty="0"/>
          </a:p>
        </p:txBody>
      </p:sp>
      <p:pic>
        <p:nvPicPr>
          <p:cNvPr id="5" name="Picture 4" descr="Diagram&#10;&#10;Description automatically generated">
            <a:extLst>
              <a:ext uri="{FF2B5EF4-FFF2-40B4-BE49-F238E27FC236}">
                <a16:creationId xmlns:a16="http://schemas.microsoft.com/office/drawing/2014/main" id="{F080250C-F8E0-6BB1-C87D-2CB24D1662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3531595" y="-985618"/>
            <a:ext cx="4867834" cy="9151966"/>
          </a:xfrm>
          <a:prstGeom prst="rect">
            <a:avLst/>
          </a:prstGeom>
        </p:spPr>
      </p:pic>
    </p:spTree>
    <p:extLst>
      <p:ext uri="{BB962C8B-B14F-4D97-AF65-F5344CB8AC3E}">
        <p14:creationId xmlns:p14="http://schemas.microsoft.com/office/powerpoint/2010/main" val="150873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C2E1AF8D-1629-4E7E-8FE8-8B129B5C4A14}" type="datetime1">
              <a:rPr lang="en-US" smtClean="0"/>
              <a:t>2/29/2024</a:t>
            </a:fld>
            <a:endParaRPr lang="en-US" dirty="0"/>
          </a:p>
        </p:txBody>
      </p:sp>
      <p:sp>
        <p:nvSpPr>
          <p:cNvPr id="5" name="Title 1"/>
          <p:cNvSpPr>
            <a:spLocks noGrp="1"/>
          </p:cNvSpPr>
          <p:nvPr>
            <p:ph type="title"/>
          </p:nvPr>
        </p:nvSpPr>
        <p:spPr/>
        <p:txBody>
          <a:bodyPr/>
          <a:lstStyle/>
          <a:p>
            <a:pPr algn="ctr" eaLnBrk="0" hangingPunct="0">
              <a:defRPr/>
            </a:pPr>
            <a:r>
              <a:rPr lang="en-US" sz="2400" kern="0" dirty="0">
                <a:latin typeface="Arial"/>
              </a:rPr>
              <a:t>Business opportunities open house</a:t>
            </a:r>
            <a:br>
              <a:rPr lang="en-US" sz="2400" kern="0" dirty="0">
                <a:latin typeface="Arial"/>
              </a:rPr>
            </a:br>
            <a:r>
              <a:rPr lang="en-US" sz="2400" kern="0" dirty="0">
                <a:latin typeface="Arial"/>
              </a:rPr>
              <a:t>Sacramento District – US Army Corps of engineers</a:t>
            </a:r>
          </a:p>
        </p:txBody>
      </p:sp>
      <p:pic>
        <p:nvPicPr>
          <p:cNvPr id="10" name="Picture 9">
            <a:extLst>
              <a:ext uri="{FF2B5EF4-FFF2-40B4-BE49-F238E27FC236}">
                <a16:creationId xmlns:a16="http://schemas.microsoft.com/office/drawing/2014/main" id="{C2A4F53F-A317-11B9-1271-0E230DD993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515" y="1401288"/>
            <a:ext cx="10773289" cy="5242400"/>
          </a:xfrm>
          <a:prstGeom prst="rect">
            <a:avLst/>
          </a:prstGeom>
        </p:spPr>
      </p:pic>
    </p:spTree>
    <p:extLst>
      <p:ext uri="{BB962C8B-B14F-4D97-AF65-F5344CB8AC3E}">
        <p14:creationId xmlns:p14="http://schemas.microsoft.com/office/powerpoint/2010/main" val="28565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EB1A16-0EB5-5C74-45EF-EADD733F0B05}"/>
              </a:ext>
            </a:extLst>
          </p:cNvPr>
          <p:cNvSpPr>
            <a:spLocks noGrp="1"/>
          </p:cNvSpPr>
          <p:nvPr>
            <p:ph sz="quarter" idx="10"/>
          </p:nvPr>
        </p:nvSpPr>
        <p:spPr/>
        <p:txBody>
          <a:bodyPr/>
          <a:lstStyle/>
          <a:p>
            <a:endParaRPr lang="en-US"/>
          </a:p>
        </p:txBody>
      </p:sp>
      <p:sp>
        <p:nvSpPr>
          <p:cNvPr id="4" name="Date Placeholder 3"/>
          <p:cNvSpPr>
            <a:spLocks noGrp="1"/>
          </p:cNvSpPr>
          <p:nvPr>
            <p:ph type="dt" sz="half" idx="11"/>
          </p:nvPr>
        </p:nvSpPr>
        <p:spPr/>
        <p:txBody>
          <a:bodyPr/>
          <a:lstStyle/>
          <a:p>
            <a:fld id="{EFB6C45F-BD10-430D-AAEC-C23DB756B9DD}" type="datetime1">
              <a:rPr lang="en-US" smtClean="0"/>
              <a:t>2/29/2024</a:t>
            </a:fld>
            <a:endParaRPr lang="en-US"/>
          </a:p>
        </p:txBody>
      </p:sp>
      <p:sp>
        <p:nvSpPr>
          <p:cNvPr id="2" name="Title 1"/>
          <p:cNvSpPr>
            <a:spLocks noGrp="1"/>
          </p:cNvSpPr>
          <p:nvPr>
            <p:ph type="title"/>
          </p:nvPr>
        </p:nvSpPr>
        <p:spPr/>
        <p:txBody>
          <a:bodyPr/>
          <a:lstStyle/>
          <a:p>
            <a:pPr algn="ctr"/>
            <a:r>
              <a:rPr lang="en-US"/>
              <a:t>Sacramento District Mission</a:t>
            </a:r>
          </a:p>
        </p:txBody>
      </p:sp>
      <p:sp>
        <p:nvSpPr>
          <p:cNvPr id="5" name="Text Box 9"/>
          <p:cNvSpPr txBox="1">
            <a:spLocks noChangeArrowheads="1"/>
          </p:cNvSpPr>
          <p:nvPr/>
        </p:nvSpPr>
        <p:spPr bwMode="auto">
          <a:xfrm>
            <a:off x="438148" y="1077093"/>
            <a:ext cx="11315703" cy="1815882"/>
          </a:xfrm>
          <a:prstGeom prst="rect">
            <a:avLst/>
          </a:prstGeom>
          <a:noFill/>
          <a:ln w="9525">
            <a:noFill/>
            <a:miter lim="800000"/>
            <a:headEnd/>
            <a:tailEnd/>
          </a:ln>
          <a:effectLst/>
        </p:spPr>
        <p:txBody>
          <a:bodyPr wrap="square">
            <a:spAutoFit/>
          </a:bodyPr>
          <a:lstStyle/>
          <a:p>
            <a:pPr algn="ctr" eaLnBrk="0" hangingPunct="0">
              <a:spcBef>
                <a:spcPct val="50000"/>
              </a:spcBef>
              <a:tabLst>
                <a:tab pos="342884" algn="l"/>
                <a:tab pos="685766" algn="l"/>
                <a:tab pos="1028649" algn="l"/>
              </a:tabLst>
              <a:defRPr/>
            </a:pPr>
            <a:r>
              <a:rPr lang="en-US" sz="2800">
                <a:effectLst/>
                <a:latin typeface="Calibri" panose="020F0502020204030204" pitchFamily="34" charset="0"/>
                <a:ea typeface="Calibri" panose="020F0502020204030204" pitchFamily="34" charset="0"/>
              </a:rPr>
              <a:t>We are a diverse group of dedicated professionals committed to protecting lives and property and serving our nation through partnering and collaboration. We strive to deliver enduring, innovative, and sustainable solutions to our community. </a:t>
            </a:r>
            <a:endParaRPr lang="en-US" sz="3200">
              <a:effectLst>
                <a:outerShdw blurRad="38100" dist="38100" dir="2700000" algn="tl">
                  <a:srgbClr val="C0C0C0"/>
                </a:outerShdw>
              </a:effectLst>
              <a:latin typeface="Arial" charset="0"/>
              <a:cs typeface="Arial" charset="0"/>
            </a:endParaRPr>
          </a:p>
        </p:txBody>
      </p:sp>
      <p:pic>
        <p:nvPicPr>
          <p:cNvPr id="25"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2077" y="3236443"/>
            <a:ext cx="3523702" cy="2646080"/>
          </a:xfrm>
          <a:prstGeom prst="rect">
            <a:avLst/>
          </a:prstGeom>
          <a:effectLst>
            <a:outerShdw blurRad="50800" dist="38100" dir="2700000" algn="tl" rotWithShape="0">
              <a:prstClr val="black">
                <a:alpha val="40000"/>
              </a:prstClr>
            </a:outerShdw>
          </a:effectLst>
        </p:spPr>
      </p:pic>
      <p:sp>
        <p:nvSpPr>
          <p:cNvPr id="21" name="TextBox 16"/>
          <p:cNvSpPr txBox="1"/>
          <p:nvPr/>
        </p:nvSpPr>
        <p:spPr>
          <a:xfrm>
            <a:off x="4229178" y="5930916"/>
            <a:ext cx="3599944" cy="246221"/>
          </a:xfrm>
          <a:prstGeom prst="rect">
            <a:avLst/>
          </a:prstGeom>
          <a:solidFill>
            <a:srgbClr val="FFFFFF">
              <a:alpha val="75000"/>
            </a:srgbClr>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1" u="none" strike="noStrike" kern="1200" cap="none" spc="0" baseline="0">
                <a:solidFill>
                  <a:srgbClr val="000000"/>
                </a:solidFill>
                <a:uFillTx/>
                <a:latin typeface="Arial" pitchFamily="34"/>
                <a:ea typeface="ＭＳ Ｐゴシック" pitchFamily="34"/>
              </a:rPr>
              <a:t>Marysville Ring Levee Project, CA </a:t>
            </a:r>
          </a:p>
        </p:txBody>
      </p:sp>
      <p:sp>
        <p:nvSpPr>
          <p:cNvPr id="24" name="TextBox 16"/>
          <p:cNvSpPr txBox="1"/>
          <p:nvPr/>
        </p:nvSpPr>
        <p:spPr>
          <a:xfrm>
            <a:off x="7962824" y="5930916"/>
            <a:ext cx="3791028"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1" u="none" strike="noStrike" kern="1200" cap="none" spc="0" baseline="0">
                <a:solidFill>
                  <a:srgbClr val="000000"/>
                </a:solidFill>
                <a:uFillTx/>
                <a:latin typeface="Arial" pitchFamily="34"/>
                <a:ea typeface="ＭＳ Ｐゴシック" pitchFamily="34"/>
              </a:rPr>
              <a:t>Folsom Dam Raise Project</a:t>
            </a:r>
            <a:r>
              <a:rPr lang="en-US" sz="1000" b="1" i="1" u="none" strike="noStrike" kern="0" cap="none" spc="0" baseline="0">
                <a:solidFill>
                  <a:srgbClr val="000000"/>
                </a:solidFill>
                <a:uFillTx/>
                <a:latin typeface="Arial" pitchFamily="34"/>
                <a:ea typeface="ＭＳ Ｐゴシック" pitchFamily="34"/>
              </a:rPr>
              <a:t>, Dike 8</a:t>
            </a:r>
            <a:r>
              <a:rPr lang="en-US" sz="1000" b="1" i="1" u="none" strike="noStrike" kern="1200" cap="none" spc="0" baseline="0">
                <a:solidFill>
                  <a:srgbClr val="000000"/>
                </a:solidFill>
                <a:uFillTx/>
                <a:latin typeface="Arial" pitchFamily="34"/>
                <a:ea typeface="ＭＳ Ｐゴシック" pitchFamily="34"/>
              </a:rPr>
              <a:t>,</a:t>
            </a:r>
            <a:r>
              <a:rPr lang="en-US" sz="1000" b="1" i="1" u="none" strike="noStrike" kern="1200" cap="none" spc="0">
                <a:solidFill>
                  <a:srgbClr val="000000"/>
                </a:solidFill>
                <a:uFillTx/>
                <a:latin typeface="Arial" pitchFamily="34"/>
                <a:ea typeface="ＭＳ Ｐゴシック" pitchFamily="34"/>
              </a:rPr>
              <a:t> </a:t>
            </a:r>
            <a:r>
              <a:rPr lang="en-US" sz="1000" b="1" i="1" u="none" strike="noStrike" kern="1200" cap="none" spc="0" baseline="0">
                <a:solidFill>
                  <a:srgbClr val="000000"/>
                </a:solidFill>
                <a:uFillTx/>
                <a:latin typeface="Arial" pitchFamily="34"/>
                <a:ea typeface="ＭＳ Ｐゴシック" pitchFamily="34"/>
              </a:rPr>
              <a:t>Folsom CA </a:t>
            </a:r>
          </a:p>
        </p:txBody>
      </p:sp>
      <p:sp>
        <p:nvSpPr>
          <p:cNvPr id="18" name="TextBox 13"/>
          <p:cNvSpPr txBox="1"/>
          <p:nvPr/>
        </p:nvSpPr>
        <p:spPr>
          <a:xfrm>
            <a:off x="438148" y="5926295"/>
            <a:ext cx="3657328"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1" u="none" strike="noStrike" kern="1200" cap="none" spc="0" baseline="0">
                <a:solidFill>
                  <a:srgbClr val="000000"/>
                </a:solidFill>
                <a:uFillTx/>
                <a:latin typeface="Arial" pitchFamily="34"/>
                <a:ea typeface="ＭＳ Ｐゴシック" pitchFamily="34"/>
              </a:rPr>
              <a:t>Military Ocean Terminal Concord, CA</a:t>
            </a:r>
          </a:p>
        </p:txBody>
      </p:sp>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96148" y="3236380"/>
            <a:ext cx="3857703" cy="2641652"/>
          </a:xfrm>
          <a:prstGeom prst="rect">
            <a:avLst/>
          </a:prstGeom>
          <a:effectLst>
            <a:outerShdw blurRad="50800" dist="38100" dir="2700000" algn="tl" rotWithShape="0">
              <a:prstClr val="black">
                <a:alpha val="40000"/>
              </a:prstClr>
            </a:outerShdw>
          </a:effectLst>
        </p:spPr>
      </p:pic>
      <p:pic>
        <p:nvPicPr>
          <p:cNvPr id="11" name="Picture 10" descr="A large ship in a body of water&#10;&#10;Description automatically generated">
            <a:extLst>
              <a:ext uri="{FF2B5EF4-FFF2-40B4-BE49-F238E27FC236}">
                <a16:creationId xmlns:a16="http://schemas.microsoft.com/office/drawing/2014/main" id="{C9D1BE61-2BFD-4B56-ADE9-9F361EA5F40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8149" y="3236380"/>
            <a:ext cx="3695779" cy="26372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353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33836FC-A09D-88DA-54E1-04929BCABBF6}"/>
              </a:ext>
            </a:extLst>
          </p:cNvPr>
          <p:cNvSpPr>
            <a:spLocks noGrp="1"/>
          </p:cNvSpPr>
          <p:nvPr>
            <p:ph sz="quarter" idx="10"/>
          </p:nvPr>
        </p:nvSpPr>
        <p:spPr/>
        <p:txBody>
          <a:bodyPr/>
          <a:lstStyle/>
          <a:p>
            <a:endParaRPr lang="en-US"/>
          </a:p>
        </p:txBody>
      </p:sp>
      <p:sp>
        <p:nvSpPr>
          <p:cNvPr id="4" name="Date Placeholder 3"/>
          <p:cNvSpPr>
            <a:spLocks noGrp="1"/>
          </p:cNvSpPr>
          <p:nvPr>
            <p:ph type="dt" sz="half" idx="11"/>
          </p:nvPr>
        </p:nvSpPr>
        <p:spPr>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E1AF8D-1629-4E7E-8FE8-8B129B5C4A14}" type="datetime1">
              <a:rPr kumimoji="0" lang="en-US" sz="900" b="0" i="0" u="none" strike="noStrike" kern="1200" cap="none" spc="0" normalizeH="0" baseline="0" noProof="0" smtClean="0">
                <a:ln>
                  <a:noFill/>
                </a:ln>
                <a:solidFill>
                  <a:srgbClr val="221F2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2/29/2024</a:t>
            </a:fld>
            <a:endParaRPr kumimoji="0" lang="en-US" sz="900" b="0" i="0" u="none" strike="noStrike" kern="1200" cap="none" spc="0" normalizeH="0" baseline="0" noProof="0">
              <a:ln>
                <a:noFill/>
              </a:ln>
              <a:solidFill>
                <a:srgbClr val="221F20">
                  <a:tint val="75000"/>
                </a:srgbClr>
              </a:solidFill>
              <a:effectLst/>
              <a:uLnTx/>
              <a:uFillTx/>
              <a:latin typeface="Arial"/>
              <a:ea typeface="+mn-ea"/>
              <a:cs typeface="+mn-cs"/>
            </a:endParaRPr>
          </a:p>
        </p:txBody>
      </p:sp>
      <p:sp>
        <p:nvSpPr>
          <p:cNvPr id="2" name="Title 1"/>
          <p:cNvSpPr>
            <a:spLocks noGrp="1"/>
          </p:cNvSpPr>
          <p:nvPr>
            <p:ph type="title"/>
          </p:nvPr>
        </p:nvSpPr>
        <p:spPr/>
        <p:txBody>
          <a:bodyPr>
            <a:normAutofit/>
          </a:bodyPr>
          <a:lstStyle/>
          <a:p>
            <a:pPr algn="ctr"/>
            <a:r>
              <a:rPr lang="en-US" b="1">
                <a:latin typeface="Arial" panose="020B0604020202020204" pitchFamily="34" charset="0"/>
                <a:cs typeface="Arial" panose="020B0604020202020204" pitchFamily="34" charset="0"/>
              </a:rPr>
              <a:t>SACRAMENTO DISTRICT LEADERSHIP</a:t>
            </a:r>
          </a:p>
        </p:txBody>
      </p:sp>
      <p:sp>
        <p:nvSpPr>
          <p:cNvPr id="8" name="Text Box 12"/>
          <p:cNvSpPr txBox="1">
            <a:spLocks noChangeArrowheads="1"/>
          </p:cNvSpPr>
          <p:nvPr/>
        </p:nvSpPr>
        <p:spPr bwMode="auto">
          <a:xfrm>
            <a:off x="2852687" y="6156881"/>
            <a:ext cx="6267438"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a:ln>
                  <a:noFill/>
                </a:ln>
                <a:solidFill>
                  <a:srgbClr val="221F20"/>
                </a:solidFill>
                <a:effectLst/>
                <a:uLnTx/>
                <a:uFillTx/>
                <a:latin typeface="Arial"/>
                <a:ea typeface="+mn-ea"/>
                <a:cs typeface="+mn-cs"/>
              </a:rPr>
              <a:t>Over 1,100 military and civilians serving the Nation… since 1929.</a:t>
            </a:r>
          </a:p>
        </p:txBody>
      </p:sp>
      <p:sp>
        <p:nvSpPr>
          <p:cNvPr id="37" name="Text Box 2"/>
          <p:cNvSpPr txBox="1">
            <a:spLocks noChangeArrowheads="1"/>
          </p:cNvSpPr>
          <p:nvPr/>
        </p:nvSpPr>
        <p:spPr bwMode="auto">
          <a:xfrm>
            <a:off x="7628990" y="3824021"/>
            <a:ext cx="1098424" cy="1848584"/>
          </a:xfrm>
          <a:prstGeom prst="rect">
            <a:avLst/>
          </a:prstGeom>
          <a:solidFill>
            <a:schemeClr val="bg2">
              <a:lumMod val="20000"/>
              <a:lumOff val="80000"/>
            </a:schemeClr>
          </a:solidFill>
          <a:ln w="12700">
            <a:solidFill>
              <a:srgbClr val="CC0000"/>
            </a:solidFill>
            <a:miter lim="800000"/>
            <a:headEnd/>
            <a:tailEnd/>
          </a:ln>
          <a:effectLst/>
        </p:spPr>
        <p:txBody>
          <a:bodyPr lIns="69056" tIns="34529" rIns="69056" bIns="34529" anchor="t"/>
          <a:lstStyle/>
          <a:p>
            <a:pPr algn="ctr" eaLnBrk="0" hangingPunct="0">
              <a:spcBef>
                <a:spcPct val="50000"/>
              </a:spcBef>
              <a:defRPr/>
            </a:pPr>
            <a:r>
              <a:rPr kumimoji="0" lang="en-US" sz="850" b="1" i="0" u="none" strike="noStrike" kern="1200" cap="none" spc="0" normalizeH="0" baseline="0" noProof="0">
                <a:ln>
                  <a:noFill/>
                </a:ln>
                <a:solidFill>
                  <a:srgbClr val="CC0000"/>
                </a:solidFill>
                <a:effectLst/>
                <a:uLnTx/>
                <a:uFillTx/>
                <a:latin typeface="Arial"/>
                <a:cs typeface="Arial"/>
              </a:rPr>
              <a:t>Dam Safety Production Center</a:t>
            </a:r>
            <a:r>
              <a:rPr lang="en-US" sz="850" b="1">
                <a:solidFill>
                  <a:srgbClr val="CC0000"/>
                </a:solidFill>
                <a:latin typeface="Arial"/>
                <a:cs typeface="Arial"/>
              </a:rPr>
              <a:t> (Acting)</a:t>
            </a:r>
            <a:endParaRPr kumimoji="0" lang="en-US" sz="850" b="1" i="0" u="none" strike="noStrike" kern="1200" cap="none" spc="0" normalizeH="0" baseline="0" noProof="0">
              <a:ln>
                <a:noFill/>
              </a:ln>
              <a:solidFill>
                <a:srgbClr val="CC0000"/>
              </a:solidFill>
              <a:effectLst/>
              <a:uLnTx/>
              <a:uFillTx/>
              <a:latin typeface="Arial" charset="0"/>
              <a:ea typeface="+mn-ea"/>
              <a:cs typeface="+mn-cs"/>
            </a:endParaRPr>
          </a:p>
        </p:txBody>
      </p:sp>
      <p:sp>
        <p:nvSpPr>
          <p:cNvPr id="39" name="Text Box 16"/>
          <p:cNvSpPr txBox="1">
            <a:spLocks noChangeArrowheads="1"/>
          </p:cNvSpPr>
          <p:nvPr/>
        </p:nvSpPr>
        <p:spPr bwMode="auto">
          <a:xfrm>
            <a:off x="7612071" y="5364999"/>
            <a:ext cx="1108912" cy="208232"/>
          </a:xfrm>
          <a:prstGeom prst="rect">
            <a:avLst/>
          </a:prstGeom>
          <a:noFill/>
          <a:ln w="9525">
            <a:noFill/>
            <a:miter lim="800000"/>
            <a:headEnd/>
            <a:tailEnd/>
          </a:ln>
        </p:spPr>
        <p:txBody>
          <a:bodyPr wrap="square" lIns="69056" tIns="34529" rIns="69056" bIns="34529" anchor="t">
            <a:spAutoFit/>
          </a:bodyPr>
          <a:lstStyle/>
          <a:p>
            <a:pPr algn="ctr" eaLnBrk="0" hangingPunct="0">
              <a:defRPr/>
            </a:pPr>
            <a:r>
              <a:rPr kumimoji="0" lang="en-US" sz="900" b="1" i="0" u="none" strike="noStrike" kern="1200" cap="none" spc="0" normalizeH="0" baseline="0" noProof="0">
                <a:ln>
                  <a:noFill/>
                </a:ln>
                <a:solidFill>
                  <a:srgbClr val="221F20"/>
                </a:solidFill>
                <a:effectLst/>
                <a:uLnTx/>
                <a:uFillTx/>
                <a:latin typeface="Arial"/>
                <a:ea typeface="+mn-ea"/>
                <a:cs typeface="+mn-cs"/>
              </a:rPr>
              <a:t>Mr. </a:t>
            </a:r>
            <a:r>
              <a:rPr lang="en-US" sz="900" b="1">
                <a:solidFill>
                  <a:srgbClr val="221F20"/>
                </a:solidFill>
                <a:latin typeface="Arial"/>
              </a:rPr>
              <a:t>Michael Arles</a:t>
            </a:r>
            <a:endParaRPr lang="en-US">
              <a:ea typeface="+mn-ea"/>
              <a:cs typeface="+mn-cs"/>
            </a:endParaRPr>
          </a:p>
        </p:txBody>
      </p:sp>
      <p:sp>
        <p:nvSpPr>
          <p:cNvPr id="9" name="Text Box 2"/>
          <p:cNvSpPr txBox="1">
            <a:spLocks noChangeArrowheads="1"/>
          </p:cNvSpPr>
          <p:nvPr/>
        </p:nvSpPr>
        <p:spPr bwMode="auto">
          <a:xfrm>
            <a:off x="925459" y="3788975"/>
            <a:ext cx="1235685" cy="1842201"/>
          </a:xfrm>
          <a:prstGeom prst="rect">
            <a:avLst/>
          </a:prstGeom>
          <a:solidFill>
            <a:schemeClr val="bg2">
              <a:lumMod val="20000"/>
              <a:lumOff val="80000"/>
            </a:schemeClr>
          </a:solidFill>
          <a:ln w="1905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Deputy Commander </a:t>
            </a:r>
          </a:p>
        </p:txBody>
      </p:sp>
      <p:sp>
        <p:nvSpPr>
          <p:cNvPr id="17" name="Text Box 3"/>
          <p:cNvSpPr txBox="1">
            <a:spLocks noChangeArrowheads="1"/>
          </p:cNvSpPr>
          <p:nvPr/>
        </p:nvSpPr>
        <p:spPr bwMode="auto">
          <a:xfrm>
            <a:off x="916635" y="5389657"/>
            <a:ext cx="1235685" cy="208232"/>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Arial" charset="0"/>
                <a:ea typeface="+mn-ea"/>
                <a:cs typeface="+mn-cs"/>
              </a:rPr>
              <a:t>LTC Dianna Lively</a:t>
            </a:r>
            <a:endParaRPr kumimoji="0" lang="en-US" sz="900" b="1" i="0" u="none" strike="noStrike" kern="1200" cap="none" spc="0" normalizeH="0" baseline="0" noProof="0">
              <a:ln>
                <a:noFill/>
              </a:ln>
              <a:solidFill>
                <a:srgbClr val="221F20"/>
              </a:solidFill>
              <a:effectLst/>
              <a:uLnTx/>
              <a:uFillTx/>
              <a:latin typeface="Arial"/>
              <a:ea typeface="+mn-ea"/>
              <a:cs typeface="+mn-cs"/>
            </a:endParaRPr>
          </a:p>
        </p:txBody>
      </p:sp>
      <p:sp>
        <p:nvSpPr>
          <p:cNvPr id="18" name="Text Box 23"/>
          <p:cNvSpPr txBox="1">
            <a:spLocks noChangeArrowheads="1"/>
          </p:cNvSpPr>
          <p:nvPr/>
        </p:nvSpPr>
        <p:spPr bwMode="auto">
          <a:xfrm>
            <a:off x="802789" y="1362419"/>
            <a:ext cx="1490777" cy="2044796"/>
          </a:xfrm>
          <a:prstGeom prst="rect">
            <a:avLst/>
          </a:prstGeom>
          <a:solidFill>
            <a:schemeClr val="bg2">
              <a:lumMod val="20000"/>
              <a:lumOff val="80000"/>
            </a:schemeClr>
          </a:solidFill>
          <a:ln w="38100" cmpd="thickThin">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20000"/>
              </a:lnSpc>
              <a:spcBef>
                <a:spcPct val="50000"/>
              </a:spcBef>
              <a:spcAft>
                <a:spcPts val="0"/>
              </a:spcAft>
              <a:buClrTx/>
              <a:buSzTx/>
              <a:buFontTx/>
              <a:buNone/>
              <a:tabLst/>
              <a:defRPr/>
            </a:pPr>
            <a:r>
              <a:rPr kumimoji="0" lang="en-US" sz="1050" b="1" i="0" u="none" strike="noStrike" kern="1200" cap="none" spc="0" normalizeH="0" baseline="0" noProof="0">
                <a:ln>
                  <a:noFill/>
                </a:ln>
                <a:solidFill>
                  <a:srgbClr val="CC0000"/>
                </a:solidFill>
                <a:effectLst/>
                <a:uLnTx/>
                <a:uFillTx/>
                <a:latin typeface="Arial" charset="0"/>
                <a:ea typeface="+mn-ea"/>
                <a:cs typeface="+mn-cs"/>
              </a:rPr>
              <a:t>Commander</a:t>
            </a:r>
          </a:p>
        </p:txBody>
      </p:sp>
      <p:sp>
        <p:nvSpPr>
          <p:cNvPr id="19" name="Text Box 24"/>
          <p:cNvSpPr txBox="1">
            <a:spLocks noChangeArrowheads="1"/>
          </p:cNvSpPr>
          <p:nvPr/>
        </p:nvSpPr>
        <p:spPr bwMode="auto">
          <a:xfrm>
            <a:off x="800815" y="3116148"/>
            <a:ext cx="1492751" cy="208232"/>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Arial" charset="0"/>
                <a:ea typeface="+mn-ea"/>
                <a:cs typeface="+mn-cs"/>
              </a:rPr>
              <a:t>COL Chad Caldwell</a:t>
            </a:r>
          </a:p>
        </p:txBody>
      </p:sp>
      <p:sp>
        <p:nvSpPr>
          <p:cNvPr id="23" name="Text Box 2"/>
          <p:cNvSpPr txBox="1">
            <a:spLocks noChangeArrowheads="1"/>
          </p:cNvSpPr>
          <p:nvPr/>
        </p:nvSpPr>
        <p:spPr bwMode="auto">
          <a:xfrm>
            <a:off x="8899619" y="1514342"/>
            <a:ext cx="1098424" cy="1839072"/>
          </a:xfrm>
          <a:prstGeom prst="rect">
            <a:avLst/>
          </a:prstGeom>
          <a:solidFill>
            <a:schemeClr val="bg2">
              <a:lumMod val="20000"/>
              <a:lumOff val="80000"/>
            </a:schemeClr>
          </a:solidFill>
          <a:ln w="1270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Real Estate</a:t>
            </a:r>
          </a:p>
        </p:txBody>
      </p:sp>
      <p:sp>
        <p:nvSpPr>
          <p:cNvPr id="30" name="Text Box 3"/>
          <p:cNvSpPr txBox="1">
            <a:spLocks noChangeArrowheads="1"/>
          </p:cNvSpPr>
          <p:nvPr/>
        </p:nvSpPr>
        <p:spPr bwMode="auto">
          <a:xfrm>
            <a:off x="8903061" y="2990144"/>
            <a:ext cx="1096956" cy="208232"/>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Times New Roman" pitchFamily="18" charset="0"/>
                <a:ea typeface="+mn-ea"/>
                <a:cs typeface="+mn-cs"/>
              </a:rPr>
              <a:t>  </a:t>
            </a:r>
            <a:r>
              <a:rPr kumimoji="0" lang="en-US" sz="900" b="1" i="0" u="none" strike="noStrike" kern="1200" cap="none" spc="0" normalizeH="0" baseline="0" noProof="0">
                <a:ln>
                  <a:noFill/>
                </a:ln>
                <a:solidFill>
                  <a:srgbClr val="221F20"/>
                </a:solidFill>
                <a:effectLst/>
                <a:uLnTx/>
                <a:uFillTx/>
                <a:latin typeface="Arial" charset="0"/>
                <a:ea typeface="+mn-ea"/>
                <a:cs typeface="+mn-cs"/>
              </a:rPr>
              <a:t>Mr. Adam Olson</a:t>
            </a:r>
          </a:p>
        </p:txBody>
      </p:sp>
      <p:pic>
        <p:nvPicPr>
          <p:cNvPr id="44" name="Picture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13099" y="1791157"/>
            <a:ext cx="903468" cy="1129458"/>
          </a:xfrm>
          <a:prstGeom prst="rect">
            <a:avLst/>
          </a:prstGeom>
        </p:spPr>
      </p:pic>
      <p:sp>
        <p:nvSpPr>
          <p:cNvPr id="26" name="Text Box 2"/>
          <p:cNvSpPr txBox="1">
            <a:spLocks noChangeArrowheads="1"/>
          </p:cNvSpPr>
          <p:nvPr/>
        </p:nvSpPr>
        <p:spPr bwMode="auto">
          <a:xfrm>
            <a:off x="3873921" y="3822905"/>
            <a:ext cx="1098424" cy="1840788"/>
          </a:xfrm>
          <a:prstGeom prst="rect">
            <a:avLst/>
          </a:prstGeom>
          <a:solidFill>
            <a:schemeClr val="bg2">
              <a:lumMod val="20000"/>
              <a:lumOff val="80000"/>
            </a:schemeClr>
          </a:solidFill>
          <a:ln w="1270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Counsel</a:t>
            </a:r>
          </a:p>
        </p:txBody>
      </p:sp>
      <p:sp>
        <p:nvSpPr>
          <p:cNvPr id="32" name="Text Box 3"/>
          <p:cNvSpPr txBox="1">
            <a:spLocks noChangeArrowheads="1"/>
          </p:cNvSpPr>
          <p:nvPr/>
        </p:nvSpPr>
        <p:spPr bwMode="auto">
          <a:xfrm>
            <a:off x="3853083" y="5305559"/>
            <a:ext cx="1087542" cy="346731"/>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Times New Roman" pitchFamily="18" charset="0"/>
                <a:ea typeface="+mn-ea"/>
                <a:cs typeface="+mn-cs"/>
              </a:rPr>
              <a:t> </a:t>
            </a:r>
            <a:r>
              <a:rPr kumimoji="0" lang="en-US" sz="900" b="1" i="0" u="none" strike="noStrike" kern="1200" cap="none" spc="0" normalizeH="0" baseline="0" noProof="0">
                <a:ln>
                  <a:noFill/>
                </a:ln>
                <a:solidFill>
                  <a:srgbClr val="221F20"/>
                </a:solidFill>
                <a:effectLst/>
                <a:uLnTx/>
                <a:uFillTx/>
                <a:latin typeface="Arial" charset="0"/>
                <a:ea typeface="+mn-ea"/>
                <a:cs typeface="+mn-cs"/>
              </a:rPr>
              <a:t>Ms. Amanda Fuller</a:t>
            </a:r>
          </a:p>
        </p:txBody>
      </p:sp>
      <p:sp>
        <p:nvSpPr>
          <p:cNvPr id="33" name="Text Box 2"/>
          <p:cNvSpPr txBox="1">
            <a:spLocks noChangeArrowheads="1"/>
          </p:cNvSpPr>
          <p:nvPr/>
        </p:nvSpPr>
        <p:spPr bwMode="auto">
          <a:xfrm>
            <a:off x="6386284" y="3828166"/>
            <a:ext cx="1103935" cy="1840788"/>
          </a:xfrm>
          <a:prstGeom prst="rect">
            <a:avLst/>
          </a:prstGeom>
          <a:solidFill>
            <a:schemeClr val="bg2">
              <a:lumMod val="20000"/>
              <a:lumOff val="80000"/>
            </a:schemeClr>
          </a:solidFill>
          <a:ln w="1270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Sacramento Basin Project Center</a:t>
            </a:r>
          </a:p>
        </p:txBody>
      </p:sp>
      <p:sp>
        <p:nvSpPr>
          <p:cNvPr id="40" name="Text Box 16"/>
          <p:cNvSpPr txBox="1">
            <a:spLocks noChangeArrowheads="1"/>
          </p:cNvSpPr>
          <p:nvPr/>
        </p:nvSpPr>
        <p:spPr bwMode="auto">
          <a:xfrm>
            <a:off x="6360996" y="5327773"/>
            <a:ext cx="1108912" cy="346731"/>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Arial"/>
                <a:ea typeface="+mn-ea"/>
                <a:cs typeface="+mn-cs"/>
              </a:rPr>
              <a:t>Ms. Kristine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Arial"/>
                <a:ea typeface="+mn-ea"/>
                <a:cs typeface="+mn-cs"/>
              </a:rPr>
              <a:t>Des Champs</a:t>
            </a:r>
          </a:p>
        </p:txBody>
      </p:sp>
      <p:sp>
        <p:nvSpPr>
          <p:cNvPr id="25" name="Text Box 2"/>
          <p:cNvSpPr txBox="1">
            <a:spLocks noChangeArrowheads="1"/>
          </p:cNvSpPr>
          <p:nvPr/>
        </p:nvSpPr>
        <p:spPr bwMode="auto">
          <a:xfrm>
            <a:off x="10186135" y="1511556"/>
            <a:ext cx="1098424" cy="1841857"/>
          </a:xfrm>
          <a:prstGeom prst="rect">
            <a:avLst/>
          </a:prstGeom>
          <a:solidFill>
            <a:schemeClr val="bg2">
              <a:lumMod val="20000"/>
              <a:lumOff val="80000"/>
            </a:schemeClr>
          </a:solidFill>
          <a:ln w="1270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Regulatory </a:t>
            </a:r>
          </a:p>
        </p:txBody>
      </p:sp>
      <p:sp>
        <p:nvSpPr>
          <p:cNvPr id="29" name="Text Box 16"/>
          <p:cNvSpPr txBox="1">
            <a:spLocks noChangeArrowheads="1"/>
          </p:cNvSpPr>
          <p:nvPr/>
        </p:nvSpPr>
        <p:spPr bwMode="auto">
          <a:xfrm>
            <a:off x="10199686" y="2938717"/>
            <a:ext cx="1108912" cy="346731"/>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Arial" charset="0"/>
                <a:ea typeface="+mn-ea"/>
                <a:cs typeface="+mn-cs"/>
              </a:rPr>
              <a:t>Mr. Michael Jewell</a:t>
            </a:r>
          </a:p>
        </p:txBody>
      </p:sp>
      <p:pic>
        <p:nvPicPr>
          <p:cNvPr id="47" name="Picture 4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74833" y="1780820"/>
            <a:ext cx="910145" cy="1137682"/>
          </a:xfrm>
          <a:prstGeom prst="rect">
            <a:avLst/>
          </a:prstGeom>
        </p:spPr>
      </p:pic>
      <p:grpSp>
        <p:nvGrpSpPr>
          <p:cNvPr id="12" name="Group 11">
            <a:extLst>
              <a:ext uri="{FF2B5EF4-FFF2-40B4-BE49-F238E27FC236}">
                <a16:creationId xmlns:a16="http://schemas.microsoft.com/office/drawing/2014/main" id="{630B0120-3AA0-C089-0F7D-4D48BB91CBF4}"/>
              </a:ext>
            </a:extLst>
          </p:cNvPr>
          <p:cNvGrpSpPr/>
          <p:nvPr/>
        </p:nvGrpSpPr>
        <p:grpSpPr>
          <a:xfrm>
            <a:off x="7625519" y="1511556"/>
            <a:ext cx="1186909" cy="1846777"/>
            <a:chOff x="6371681" y="1514341"/>
            <a:chExt cx="1116025" cy="1846777"/>
          </a:xfrm>
        </p:grpSpPr>
        <p:sp>
          <p:nvSpPr>
            <p:cNvPr id="15" name="Text Box 2"/>
            <p:cNvSpPr txBox="1">
              <a:spLocks noChangeArrowheads="1"/>
            </p:cNvSpPr>
            <p:nvPr/>
          </p:nvSpPr>
          <p:spPr bwMode="auto">
            <a:xfrm>
              <a:off x="6389282" y="1514341"/>
              <a:ext cx="1098424" cy="1846777"/>
            </a:xfrm>
            <a:prstGeom prst="rect">
              <a:avLst/>
            </a:prstGeom>
            <a:solidFill>
              <a:schemeClr val="bg2">
                <a:lumMod val="20000"/>
                <a:lumOff val="80000"/>
              </a:schemeClr>
            </a:solidFill>
            <a:ln w="1270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Operations</a:t>
              </a:r>
            </a:p>
          </p:txBody>
        </p:sp>
        <p:sp>
          <p:nvSpPr>
            <p:cNvPr id="22" name="Text Box 3"/>
            <p:cNvSpPr txBox="1">
              <a:spLocks noChangeArrowheads="1"/>
            </p:cNvSpPr>
            <p:nvPr/>
          </p:nvSpPr>
          <p:spPr bwMode="auto">
            <a:xfrm>
              <a:off x="6371681" y="2978698"/>
              <a:ext cx="1087542" cy="346731"/>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Times New Roman" pitchFamily="18" charset="0"/>
                  <a:ea typeface="+mn-ea"/>
                  <a:cs typeface="+mn-cs"/>
                </a:rPr>
                <a:t>  </a:t>
              </a:r>
              <a:r>
                <a:rPr kumimoji="0" lang="en-US" sz="900" b="1" i="0" u="none" strike="noStrike" kern="1200" cap="none" spc="0" normalizeH="0" baseline="0" noProof="0">
                  <a:ln>
                    <a:noFill/>
                  </a:ln>
                  <a:solidFill>
                    <a:srgbClr val="221F20"/>
                  </a:solidFill>
                  <a:effectLst/>
                  <a:uLnTx/>
                  <a:uFillTx/>
                  <a:latin typeface="Arial" charset="0"/>
                  <a:ea typeface="+mn-ea"/>
                  <a:cs typeface="+mn-cs"/>
                </a:rPr>
                <a:t>Mr. Randy Olsen</a:t>
              </a:r>
            </a:p>
          </p:txBody>
        </p:sp>
        <p:pic>
          <p:nvPicPr>
            <p:cNvPr id="48" name="Picture 4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4195" y="1805594"/>
              <a:ext cx="882248" cy="1102912"/>
            </a:xfrm>
            <a:prstGeom prst="rect">
              <a:avLst/>
            </a:prstGeom>
          </p:spPr>
        </p:pic>
      </p:grpSp>
      <p:sp>
        <p:nvSpPr>
          <p:cNvPr id="13" name="Text Box 2"/>
          <p:cNvSpPr txBox="1">
            <a:spLocks noChangeArrowheads="1"/>
          </p:cNvSpPr>
          <p:nvPr/>
        </p:nvSpPr>
        <p:spPr bwMode="auto">
          <a:xfrm>
            <a:off x="3875242" y="1514342"/>
            <a:ext cx="1098424" cy="1839072"/>
          </a:xfrm>
          <a:prstGeom prst="rect">
            <a:avLst/>
          </a:prstGeom>
          <a:solidFill>
            <a:schemeClr val="bg2">
              <a:lumMod val="20000"/>
              <a:lumOff val="80000"/>
            </a:schemeClr>
          </a:solidFill>
          <a:ln w="1270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Engineering</a:t>
            </a:r>
          </a:p>
        </p:txBody>
      </p:sp>
      <p:sp>
        <p:nvSpPr>
          <p:cNvPr id="21" name="Text Box 3"/>
          <p:cNvSpPr txBox="1">
            <a:spLocks noChangeArrowheads="1"/>
          </p:cNvSpPr>
          <p:nvPr/>
        </p:nvSpPr>
        <p:spPr bwMode="auto">
          <a:xfrm>
            <a:off x="3897544" y="2949940"/>
            <a:ext cx="1084134" cy="346731"/>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Times New Roman" pitchFamily="18" charset="0"/>
                <a:ea typeface="+mn-ea"/>
                <a:cs typeface="+mn-cs"/>
              </a:rPr>
              <a:t>  </a:t>
            </a:r>
            <a:r>
              <a:rPr kumimoji="0" lang="en-US" sz="900" b="1" i="0" u="none" strike="noStrike" kern="1200" cap="none" spc="0" normalizeH="0" baseline="0" noProof="0">
                <a:ln>
                  <a:noFill/>
                </a:ln>
                <a:solidFill>
                  <a:srgbClr val="221F20"/>
                </a:solidFill>
                <a:effectLst/>
                <a:uLnTx/>
                <a:uFillTx/>
                <a:latin typeface="Arial" charset="0"/>
                <a:ea typeface="+mn-ea"/>
                <a:cs typeface="+mn-cs"/>
              </a:rPr>
              <a:t>Mr. Mark DeRocchi (Rock)</a:t>
            </a:r>
          </a:p>
        </p:txBody>
      </p:sp>
      <p:sp>
        <p:nvSpPr>
          <p:cNvPr id="36" name="Text Box 2"/>
          <p:cNvSpPr txBox="1">
            <a:spLocks noChangeArrowheads="1"/>
          </p:cNvSpPr>
          <p:nvPr/>
        </p:nvSpPr>
        <p:spPr bwMode="auto">
          <a:xfrm>
            <a:off x="5119376" y="1514342"/>
            <a:ext cx="1098424" cy="1832170"/>
          </a:xfrm>
          <a:prstGeom prst="rect">
            <a:avLst/>
          </a:prstGeom>
          <a:solidFill>
            <a:schemeClr val="bg2">
              <a:lumMod val="20000"/>
              <a:lumOff val="80000"/>
            </a:schemeClr>
          </a:solidFill>
          <a:ln w="12700">
            <a:solidFill>
              <a:srgbClr val="CC0000"/>
            </a:solidFill>
            <a:miter lim="800000"/>
            <a:headEnd/>
            <a:tailEnd/>
          </a:ln>
          <a:effectLst/>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Construction</a:t>
            </a:r>
          </a:p>
        </p:txBody>
      </p:sp>
      <p:pic>
        <p:nvPicPr>
          <p:cNvPr id="50" name="Picture 4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31466" y="1806803"/>
            <a:ext cx="893398" cy="1116419"/>
          </a:xfrm>
          <a:prstGeom prst="rect">
            <a:avLst/>
          </a:prstGeom>
          <a:effectLst/>
        </p:spPr>
      </p:pic>
      <p:sp>
        <p:nvSpPr>
          <p:cNvPr id="27" name="Text Box 2"/>
          <p:cNvSpPr txBox="1">
            <a:spLocks noChangeArrowheads="1"/>
          </p:cNvSpPr>
          <p:nvPr/>
        </p:nvSpPr>
        <p:spPr bwMode="auto">
          <a:xfrm>
            <a:off x="2607013" y="3822860"/>
            <a:ext cx="1098424" cy="1840788"/>
          </a:xfrm>
          <a:prstGeom prst="rect">
            <a:avLst/>
          </a:prstGeom>
          <a:solidFill>
            <a:schemeClr val="bg2">
              <a:lumMod val="20000"/>
              <a:lumOff val="80000"/>
            </a:schemeClr>
          </a:solidFill>
          <a:ln w="1270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Contracting</a:t>
            </a:r>
          </a:p>
        </p:txBody>
      </p:sp>
      <p:sp>
        <p:nvSpPr>
          <p:cNvPr id="31" name="Text Box 3"/>
          <p:cNvSpPr txBox="1">
            <a:spLocks noChangeArrowheads="1"/>
          </p:cNvSpPr>
          <p:nvPr/>
        </p:nvSpPr>
        <p:spPr bwMode="auto">
          <a:xfrm>
            <a:off x="2567944" y="5226500"/>
            <a:ext cx="1087542" cy="346731"/>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Times New Roman" pitchFamily="18" charset="0"/>
                <a:ea typeface="+mn-ea"/>
                <a:cs typeface="+mn-cs"/>
              </a:rPr>
              <a:t> </a:t>
            </a:r>
            <a:r>
              <a:rPr kumimoji="0" lang="en-US" sz="900" b="1" i="0" u="none" strike="noStrike" kern="1200" cap="none" spc="0" normalizeH="0" baseline="0" noProof="0">
                <a:ln>
                  <a:noFill/>
                </a:ln>
                <a:solidFill>
                  <a:srgbClr val="221F20"/>
                </a:solidFill>
                <a:effectLst/>
                <a:uLnTx/>
                <a:uFillTx/>
                <a:latin typeface="Arial" charset="0"/>
                <a:ea typeface="+mn-ea"/>
                <a:cs typeface="+mn-cs"/>
              </a:rPr>
              <a:t>Ms. Colette Carrizales</a:t>
            </a:r>
          </a:p>
        </p:txBody>
      </p:sp>
      <p:grpSp>
        <p:nvGrpSpPr>
          <p:cNvPr id="24" name="Group 23">
            <a:extLst>
              <a:ext uri="{FF2B5EF4-FFF2-40B4-BE49-F238E27FC236}">
                <a16:creationId xmlns:a16="http://schemas.microsoft.com/office/drawing/2014/main" id="{88F63AD2-E385-A3E1-49AE-F53466E8F30B}"/>
              </a:ext>
            </a:extLst>
          </p:cNvPr>
          <p:cNvGrpSpPr/>
          <p:nvPr/>
        </p:nvGrpSpPr>
        <p:grpSpPr>
          <a:xfrm>
            <a:off x="6366084" y="1514341"/>
            <a:ext cx="1142726" cy="1842641"/>
            <a:chOff x="7628990" y="1514341"/>
            <a:chExt cx="1098424" cy="1842641"/>
          </a:xfrm>
        </p:grpSpPr>
        <p:sp>
          <p:nvSpPr>
            <p:cNvPr id="14" name="Text Box 2"/>
            <p:cNvSpPr txBox="1">
              <a:spLocks noChangeArrowheads="1"/>
            </p:cNvSpPr>
            <p:nvPr/>
          </p:nvSpPr>
          <p:spPr bwMode="auto">
            <a:xfrm>
              <a:off x="7628990" y="1514341"/>
              <a:ext cx="1098424" cy="1842641"/>
            </a:xfrm>
            <a:prstGeom prst="rect">
              <a:avLst/>
            </a:prstGeom>
            <a:solidFill>
              <a:schemeClr val="bg2">
                <a:lumMod val="20000"/>
                <a:lumOff val="80000"/>
              </a:schemeClr>
            </a:solidFill>
            <a:ln w="1270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Planning</a:t>
              </a:r>
            </a:p>
          </p:txBody>
        </p:sp>
        <p:sp>
          <p:nvSpPr>
            <p:cNvPr id="20" name="Text Box 3"/>
            <p:cNvSpPr txBox="1">
              <a:spLocks noChangeArrowheads="1"/>
            </p:cNvSpPr>
            <p:nvPr/>
          </p:nvSpPr>
          <p:spPr bwMode="auto">
            <a:xfrm>
              <a:off x="7637002" y="3014376"/>
              <a:ext cx="1087542" cy="204385"/>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875" b="1" i="0" u="none" strike="noStrike" kern="1200" cap="none" spc="0" normalizeH="0" baseline="0" noProof="0">
                <a:ln>
                  <a:noFill/>
                </a:ln>
                <a:solidFill>
                  <a:srgbClr val="221F20"/>
                </a:solidFill>
                <a:effectLst/>
                <a:uLnTx/>
                <a:uFillTx/>
                <a:latin typeface="Arial" charset="0"/>
                <a:ea typeface="+mn-ea"/>
                <a:cs typeface="+mn-cs"/>
              </a:endParaRPr>
            </a:p>
          </p:txBody>
        </p:sp>
        <p:pic>
          <p:nvPicPr>
            <p:cNvPr id="35" name="Picture 3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59337" y="1798405"/>
              <a:ext cx="854981" cy="1114961"/>
            </a:xfrm>
            <a:prstGeom prst="rect">
              <a:avLst/>
            </a:prstGeom>
          </p:spPr>
        </p:pic>
        <p:sp>
          <p:nvSpPr>
            <p:cNvPr id="52" name="Rectangle 51"/>
            <p:cNvSpPr/>
            <p:nvPr/>
          </p:nvSpPr>
          <p:spPr>
            <a:xfrm>
              <a:off x="7715696" y="2946518"/>
              <a:ext cx="879124" cy="369332"/>
            </a:xfrm>
            <a:prstGeom prst="rect">
              <a:avLst/>
            </a:prstGeom>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a:ea typeface="+mn-ea"/>
                  <a:cs typeface="+mn-cs"/>
                </a:rPr>
                <a:t>Ms. Alicia Kirchner</a:t>
              </a:r>
            </a:p>
          </p:txBody>
        </p:sp>
      </p:grpSp>
      <p:sp>
        <p:nvSpPr>
          <p:cNvPr id="10" name="Text Box 2"/>
          <p:cNvSpPr txBox="1">
            <a:spLocks noChangeArrowheads="1"/>
          </p:cNvSpPr>
          <p:nvPr/>
        </p:nvSpPr>
        <p:spPr bwMode="auto">
          <a:xfrm>
            <a:off x="2423914" y="1362419"/>
            <a:ext cx="1294946" cy="2044796"/>
          </a:xfrm>
          <a:prstGeom prst="rect">
            <a:avLst/>
          </a:prstGeom>
          <a:solidFill>
            <a:schemeClr val="bg2">
              <a:lumMod val="20000"/>
              <a:lumOff val="80000"/>
            </a:schemeClr>
          </a:solidFill>
          <a:ln w="1905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Deputy for Project Management (DPM)</a:t>
            </a:r>
          </a:p>
        </p:txBody>
      </p:sp>
      <p:sp>
        <p:nvSpPr>
          <p:cNvPr id="16" name="Text Box 16"/>
          <p:cNvSpPr txBox="1">
            <a:spLocks noChangeArrowheads="1"/>
          </p:cNvSpPr>
          <p:nvPr/>
        </p:nvSpPr>
        <p:spPr bwMode="auto">
          <a:xfrm>
            <a:off x="2500906" y="3060328"/>
            <a:ext cx="1108912" cy="208232"/>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Arial"/>
                <a:ea typeface="+mn-ea"/>
                <a:cs typeface="+mn-cs"/>
              </a:rPr>
              <a:t>Ms. Beth Salyers</a:t>
            </a:r>
          </a:p>
        </p:txBody>
      </p:sp>
      <p:sp>
        <p:nvSpPr>
          <p:cNvPr id="28" name="Text Box 2"/>
          <p:cNvSpPr txBox="1">
            <a:spLocks noChangeArrowheads="1"/>
          </p:cNvSpPr>
          <p:nvPr/>
        </p:nvSpPr>
        <p:spPr bwMode="auto">
          <a:xfrm>
            <a:off x="5119376" y="3822905"/>
            <a:ext cx="1098424" cy="1840788"/>
          </a:xfrm>
          <a:prstGeom prst="rect">
            <a:avLst/>
          </a:prstGeom>
          <a:solidFill>
            <a:schemeClr val="bg2">
              <a:lumMod val="20000"/>
              <a:lumOff val="80000"/>
            </a:schemeClr>
          </a:solidFill>
          <a:ln w="12700">
            <a:solidFill>
              <a:srgbClr val="CC0000"/>
            </a:solidFill>
            <a:miter lim="800000"/>
            <a:headEnd/>
            <a:tailEnd/>
          </a:ln>
        </p:spPr>
        <p:txBody>
          <a:bodyPr lIns="69056" tIns="34529" rIns="69056" bIns="34529"/>
          <a:lstStyle/>
          <a:p>
            <a:pPr marL="0" marR="0" lvl="0" indent="0" algn="ctr" defTabSz="914400" rtl="0" eaLnBrk="0" fontAlgn="auto" latinLnBrk="0" hangingPunct="0">
              <a:lnSpc>
                <a:spcPct val="100000"/>
              </a:lnSpc>
              <a:spcBef>
                <a:spcPct val="50000"/>
              </a:spcBef>
              <a:spcAft>
                <a:spcPts val="0"/>
              </a:spcAft>
              <a:buClrTx/>
              <a:buSzTx/>
              <a:buFontTx/>
              <a:buNone/>
              <a:tabLst/>
              <a:defRPr/>
            </a:pPr>
            <a:r>
              <a:rPr kumimoji="0" lang="en-US" sz="900" b="1" i="0" u="none" strike="noStrike" kern="1200" cap="none" spc="0" normalizeH="0" baseline="0" noProof="0">
                <a:ln>
                  <a:noFill/>
                </a:ln>
                <a:solidFill>
                  <a:srgbClr val="CC0000"/>
                </a:solidFill>
                <a:effectLst/>
                <a:uLnTx/>
                <a:uFillTx/>
                <a:latin typeface="Arial" charset="0"/>
                <a:ea typeface="+mn-ea"/>
                <a:cs typeface="+mn-cs"/>
              </a:rPr>
              <a:t>Resource Management (Acting) </a:t>
            </a:r>
          </a:p>
        </p:txBody>
      </p:sp>
      <p:sp>
        <p:nvSpPr>
          <p:cNvPr id="34" name="Text Box 3"/>
          <p:cNvSpPr txBox="1">
            <a:spLocks noChangeArrowheads="1"/>
          </p:cNvSpPr>
          <p:nvPr/>
        </p:nvSpPr>
        <p:spPr bwMode="auto">
          <a:xfrm>
            <a:off x="5099695" y="5277764"/>
            <a:ext cx="1087542" cy="346731"/>
          </a:xfrm>
          <a:prstGeom prst="rect">
            <a:avLst/>
          </a:prstGeom>
          <a:noFill/>
          <a:ln w="9525">
            <a:noFill/>
            <a:miter lim="800000"/>
            <a:headEnd/>
            <a:tailEnd/>
          </a:ln>
        </p:spPr>
        <p:txBody>
          <a:bodyPr wrap="square" lIns="69056" tIns="34529" rIns="69056" bIns="34529">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21F20"/>
                </a:solidFill>
                <a:effectLst/>
                <a:uLnTx/>
                <a:uFillTx/>
                <a:latin typeface="Times New Roman" pitchFamily="18" charset="0"/>
                <a:ea typeface="+mn-ea"/>
                <a:cs typeface="+mn-cs"/>
              </a:rPr>
              <a:t>  </a:t>
            </a:r>
            <a:r>
              <a:rPr kumimoji="0" lang="en-US" sz="900" b="1" i="0" u="none" strike="noStrike" kern="1200" cap="none" spc="0" normalizeH="0" baseline="0" noProof="0">
                <a:ln>
                  <a:noFill/>
                </a:ln>
                <a:solidFill>
                  <a:srgbClr val="221F20"/>
                </a:solidFill>
                <a:effectLst/>
                <a:uLnTx/>
                <a:uFillTx/>
                <a:latin typeface="Arial" charset="0"/>
                <a:ea typeface="+mn-ea"/>
                <a:cs typeface="+mn-cs"/>
              </a:rPr>
              <a:t>Ms. Elizabeth Henson</a:t>
            </a:r>
          </a:p>
        </p:txBody>
      </p:sp>
      <p:pic>
        <p:nvPicPr>
          <p:cNvPr id="62" name="Picture 61">
            <a:extLst>
              <a:ext uri="{FF2B5EF4-FFF2-40B4-BE49-F238E27FC236}">
                <a16:creationId xmlns:a16="http://schemas.microsoft.com/office/drawing/2014/main" id="{2234F931-8419-4B36-AB9F-28FF1667C79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flipH="1">
            <a:off x="2676480" y="4050046"/>
            <a:ext cx="954097" cy="1037799"/>
          </a:xfrm>
          <a:prstGeom prst="rect">
            <a:avLst/>
          </a:prstGeom>
        </p:spPr>
      </p:pic>
      <p:pic>
        <p:nvPicPr>
          <p:cNvPr id="5" name="Picture 4" descr="A person in a red shirt and smiling at the camera&#10;&#10;Description automatically generated">
            <a:extLst>
              <a:ext uri="{FF2B5EF4-FFF2-40B4-BE49-F238E27FC236}">
                <a16:creationId xmlns:a16="http://schemas.microsoft.com/office/drawing/2014/main" id="{19E12389-1B0C-4FFE-B374-2C39D4D5581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21666" y="1714902"/>
            <a:ext cx="1088152" cy="1254217"/>
          </a:xfrm>
          <a:prstGeom prst="rect">
            <a:avLst/>
          </a:prstGeom>
        </p:spPr>
      </p:pic>
      <p:pic>
        <p:nvPicPr>
          <p:cNvPr id="49" name="Picture 48" descr="A person smiling in front of a flag&#10;&#10;Description automatically generated">
            <a:extLst>
              <a:ext uri="{FF2B5EF4-FFF2-40B4-BE49-F238E27FC236}">
                <a16:creationId xmlns:a16="http://schemas.microsoft.com/office/drawing/2014/main" id="{2D91B8C0-F4B7-4AE8-8F12-28D0DA7587D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480320" y="4331054"/>
            <a:ext cx="924054" cy="996719"/>
          </a:xfrm>
          <a:prstGeom prst="rect">
            <a:avLst/>
          </a:prstGeom>
        </p:spPr>
      </p:pic>
      <p:sp>
        <p:nvSpPr>
          <p:cNvPr id="51" name="AutoShape 4" descr="Mr. Mark DeRocchi, Chief, Engineering Division">
            <a:extLst>
              <a:ext uri="{FF2B5EF4-FFF2-40B4-BE49-F238E27FC236}">
                <a16:creationId xmlns:a16="http://schemas.microsoft.com/office/drawing/2014/main" id="{53304B44-F5BF-4E62-B26B-B6A1F94471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1F20"/>
              </a:solidFill>
              <a:effectLst/>
              <a:uLnTx/>
              <a:uFillTx/>
              <a:latin typeface="Arial"/>
              <a:ea typeface="+mn-ea"/>
              <a:cs typeface="+mn-cs"/>
            </a:endParaRPr>
          </a:p>
        </p:txBody>
      </p:sp>
      <p:pic>
        <p:nvPicPr>
          <p:cNvPr id="56" name="Picture 55">
            <a:extLst>
              <a:ext uri="{FF2B5EF4-FFF2-40B4-BE49-F238E27FC236}">
                <a16:creationId xmlns:a16="http://schemas.microsoft.com/office/drawing/2014/main" id="{8C786DED-79FB-B5DD-A2D4-BE16410D8B1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946506" y="1806802"/>
            <a:ext cx="937439" cy="1106563"/>
          </a:xfrm>
          <a:prstGeom prst="rect">
            <a:avLst/>
          </a:prstGeom>
        </p:spPr>
      </p:pic>
      <p:pic>
        <p:nvPicPr>
          <p:cNvPr id="1026" name="Picture 2">
            <a:extLst>
              <a:ext uri="{FF2B5EF4-FFF2-40B4-BE49-F238E27FC236}">
                <a16:creationId xmlns:a16="http://schemas.microsoft.com/office/drawing/2014/main" id="{E79CC20F-8CDA-3A28-7069-0CBABD79679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38494" y="4116180"/>
            <a:ext cx="991894" cy="125659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descr="A person in a military uniform&#10;&#10;Description automatically generated with medium confidence">
            <a:extLst>
              <a:ext uri="{FF2B5EF4-FFF2-40B4-BE49-F238E27FC236}">
                <a16:creationId xmlns:a16="http://schemas.microsoft.com/office/drawing/2014/main" id="{A4CDA3D3-116D-A577-41A8-CEF3C6E5661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16622" y="1691199"/>
            <a:ext cx="1070219" cy="1337774"/>
          </a:xfrm>
          <a:prstGeom prst="rect">
            <a:avLst/>
          </a:prstGeom>
        </p:spPr>
      </p:pic>
      <p:pic>
        <p:nvPicPr>
          <p:cNvPr id="46" name="Picture 45">
            <a:extLst>
              <a:ext uri="{FF2B5EF4-FFF2-40B4-BE49-F238E27FC236}">
                <a16:creationId xmlns:a16="http://schemas.microsoft.com/office/drawing/2014/main" id="{43BCB88A-6038-D843-B470-5C569CB9A6D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08547" y="4044167"/>
            <a:ext cx="1032078" cy="1072900"/>
          </a:xfrm>
          <a:prstGeom prst="rect">
            <a:avLst/>
          </a:prstGeom>
        </p:spPr>
      </p:pic>
      <p:pic>
        <p:nvPicPr>
          <p:cNvPr id="3" name="Picture 2">
            <a:extLst>
              <a:ext uri="{FF2B5EF4-FFF2-40B4-BE49-F238E27FC236}">
                <a16:creationId xmlns:a16="http://schemas.microsoft.com/office/drawing/2014/main" id="{F196A9E5-03F0-A31E-6A37-073592F4B55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264141" y="4349897"/>
            <a:ext cx="764529" cy="955662"/>
          </a:xfrm>
          <a:prstGeom prst="rect">
            <a:avLst/>
          </a:prstGeom>
        </p:spPr>
      </p:pic>
      <p:sp>
        <p:nvSpPr>
          <p:cNvPr id="6" name="Rectangle 5">
            <a:extLst>
              <a:ext uri="{FF2B5EF4-FFF2-40B4-BE49-F238E27FC236}">
                <a16:creationId xmlns:a16="http://schemas.microsoft.com/office/drawing/2014/main" id="{B15BEC26-415A-0628-BFEC-8F3C300313C6}"/>
              </a:ext>
            </a:extLst>
          </p:cNvPr>
          <p:cNvSpPr/>
          <p:nvPr/>
        </p:nvSpPr>
        <p:spPr>
          <a:xfrm>
            <a:off x="5203904" y="2964612"/>
            <a:ext cx="879124" cy="369332"/>
          </a:xfrm>
          <a:prstGeom prst="rect">
            <a:avLst/>
          </a:prstGeom>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Arial"/>
                <a:ea typeface="+mn-ea"/>
                <a:cs typeface="+mn-cs"/>
              </a:rPr>
              <a:t>Mr. Steve Gladwell</a:t>
            </a:r>
          </a:p>
        </p:txBody>
      </p:sp>
      <p:pic>
        <p:nvPicPr>
          <p:cNvPr id="11" name="Picture 10">
            <a:extLst>
              <a:ext uri="{FF2B5EF4-FFF2-40B4-BE49-F238E27FC236}">
                <a16:creationId xmlns:a16="http://schemas.microsoft.com/office/drawing/2014/main" id="{27331882-A4F4-51CA-8CBF-DABBB426C2D2}"/>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7767007" y="4349897"/>
            <a:ext cx="813583" cy="947770"/>
          </a:xfrm>
          <a:prstGeom prst="rect">
            <a:avLst/>
          </a:prstGeom>
        </p:spPr>
      </p:pic>
    </p:spTree>
    <p:extLst>
      <p:ext uri="{BB962C8B-B14F-4D97-AF65-F5344CB8AC3E}">
        <p14:creationId xmlns:p14="http://schemas.microsoft.com/office/powerpoint/2010/main" val="12302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2"/>
          <p:cNvSpPr>
            <a:spLocks noChangeArrowheads="1"/>
          </p:cNvSpPr>
          <p:nvPr/>
        </p:nvSpPr>
        <p:spPr bwMode="auto">
          <a:xfrm>
            <a:off x="3891558" y="5914812"/>
            <a:ext cx="4408883" cy="606673"/>
          </a:xfrm>
          <a:prstGeom prst="rect">
            <a:avLst/>
          </a:prstGeom>
          <a:solidFill>
            <a:schemeClr val="bg1">
              <a:lumMod val="20000"/>
              <a:lumOff val="80000"/>
            </a:schemeClr>
          </a:solidFill>
          <a:ln w="12700" cmpd="thinThick">
            <a:solidFill>
              <a:schemeClr val="tx1"/>
            </a:solidFill>
            <a:miter lim="800000"/>
            <a:headEnd/>
            <a:tailEnd/>
          </a:ln>
        </p:spPr>
        <p:txBody>
          <a:bodyPr wrap="none" anchor="ctr"/>
          <a:lstStyle/>
          <a:p>
            <a:pPr algn="ctr"/>
            <a:endParaRPr lang="en-US" sz="900">
              <a:solidFill>
                <a:srgbClr val="000000"/>
              </a:solidFill>
              <a:ea typeface="ＭＳ Ｐゴシック" pitchFamily="34" charset="-128"/>
            </a:endParaRPr>
          </a:p>
        </p:txBody>
      </p:sp>
      <p:sp>
        <p:nvSpPr>
          <p:cNvPr id="156" name="Text Box 49"/>
          <p:cNvSpPr txBox="1">
            <a:spLocks noChangeArrowheads="1"/>
          </p:cNvSpPr>
          <p:nvPr/>
        </p:nvSpPr>
        <p:spPr bwMode="auto">
          <a:xfrm>
            <a:off x="4321876" y="6028101"/>
            <a:ext cx="1290955" cy="421689"/>
          </a:xfrm>
          <a:prstGeom prst="rect">
            <a:avLst/>
          </a:prstGeom>
          <a:solidFill>
            <a:srgbClr val="CCECFF"/>
          </a:solidFill>
          <a:ln w="12700">
            <a:solidFill>
              <a:schemeClr val="tx1"/>
            </a:solidFill>
            <a:miter lim="800000"/>
            <a:headEnd/>
            <a:tailEnd/>
          </a:ln>
        </p:spPr>
        <p:txBody>
          <a:bodyPr wrap="none" anchor="ctr" anchorCtr="0"/>
          <a:lstStyle/>
          <a:p>
            <a:pPr algn="ctr"/>
            <a:r>
              <a:rPr lang="en-US" sz="800" b="1">
                <a:solidFill>
                  <a:srgbClr val="000000"/>
                </a:solidFill>
                <a:ea typeface="ＭＳ Ｐゴシック" pitchFamily="34" charset="-128"/>
              </a:rPr>
              <a:t>Execution Function</a:t>
            </a:r>
          </a:p>
        </p:txBody>
      </p:sp>
      <p:sp>
        <p:nvSpPr>
          <p:cNvPr id="157" name="Text Box 50"/>
          <p:cNvSpPr txBox="1">
            <a:spLocks noChangeArrowheads="1"/>
          </p:cNvSpPr>
          <p:nvPr/>
        </p:nvSpPr>
        <p:spPr bwMode="auto">
          <a:xfrm>
            <a:off x="5698895" y="6028101"/>
            <a:ext cx="1218007" cy="421689"/>
          </a:xfrm>
          <a:prstGeom prst="rect">
            <a:avLst/>
          </a:prstGeom>
          <a:solidFill>
            <a:srgbClr val="66FF33"/>
          </a:solidFill>
          <a:ln w="12700">
            <a:solidFill>
              <a:schemeClr val="tx1"/>
            </a:solidFill>
            <a:miter lim="800000"/>
            <a:headEnd/>
            <a:tailEnd/>
          </a:ln>
        </p:spPr>
        <p:txBody>
          <a:bodyPr anchor="ctr" anchorCtr="0"/>
          <a:lstStyle/>
          <a:p>
            <a:pPr algn="ctr"/>
            <a:r>
              <a:rPr lang="en-US" sz="800" b="1">
                <a:solidFill>
                  <a:srgbClr val="000000"/>
                </a:solidFill>
                <a:ea typeface="ＭＳ Ｐゴシック" pitchFamily="34" charset="-128"/>
              </a:rPr>
              <a:t>Support Function</a:t>
            </a:r>
          </a:p>
        </p:txBody>
      </p:sp>
      <p:sp>
        <p:nvSpPr>
          <p:cNvPr id="158" name="Text Box 51"/>
          <p:cNvSpPr txBox="1">
            <a:spLocks noChangeArrowheads="1"/>
          </p:cNvSpPr>
          <p:nvPr/>
        </p:nvSpPr>
        <p:spPr bwMode="auto">
          <a:xfrm>
            <a:off x="3913344" y="6028101"/>
            <a:ext cx="456719" cy="230832"/>
          </a:xfrm>
          <a:prstGeom prst="rect">
            <a:avLst/>
          </a:prstGeom>
          <a:noFill/>
          <a:ln w="12700">
            <a:noFill/>
            <a:miter lim="800000"/>
            <a:headEnd/>
            <a:tailEnd/>
          </a:ln>
        </p:spPr>
        <p:txBody>
          <a:bodyPr wrap="none">
            <a:spAutoFit/>
          </a:bodyPr>
          <a:lstStyle/>
          <a:p>
            <a:r>
              <a:rPr lang="en-US" sz="900" b="1">
                <a:solidFill>
                  <a:srgbClr val="000000"/>
                </a:solidFill>
                <a:ea typeface="ＭＳ Ｐゴシック" pitchFamily="34" charset="-128"/>
              </a:rPr>
              <a:t>Key: </a:t>
            </a:r>
          </a:p>
        </p:txBody>
      </p:sp>
      <p:sp>
        <p:nvSpPr>
          <p:cNvPr id="161" name="Text Box 61"/>
          <p:cNvSpPr txBox="1">
            <a:spLocks noChangeArrowheads="1"/>
          </p:cNvSpPr>
          <p:nvPr/>
        </p:nvSpPr>
        <p:spPr bwMode="auto">
          <a:xfrm>
            <a:off x="6997105" y="6028101"/>
            <a:ext cx="1148573" cy="421689"/>
          </a:xfrm>
          <a:prstGeom prst="rect">
            <a:avLst/>
          </a:prstGeom>
          <a:solidFill>
            <a:srgbClr val="FFFF66"/>
          </a:solidFill>
          <a:ln w="12700">
            <a:solidFill>
              <a:schemeClr val="tx1"/>
            </a:solidFill>
            <a:miter lim="800000"/>
            <a:headEnd/>
            <a:tailEnd/>
          </a:ln>
        </p:spPr>
        <p:txBody>
          <a:bodyPr anchor="ctr" anchorCtr="0"/>
          <a:lstStyle/>
          <a:p>
            <a:pPr algn="ctr"/>
            <a:r>
              <a:rPr lang="en-US" sz="800" b="1">
                <a:solidFill>
                  <a:srgbClr val="000000"/>
                </a:solidFill>
                <a:ea typeface="ＭＳ Ｐゴシック" pitchFamily="34" charset="-128"/>
              </a:rPr>
              <a:t>National Organizations</a:t>
            </a:r>
          </a:p>
        </p:txBody>
      </p:sp>
      <p:sp>
        <p:nvSpPr>
          <p:cNvPr id="43" name="Text Box 3"/>
          <p:cNvSpPr txBox="1">
            <a:spLocks noChangeArrowheads="1"/>
          </p:cNvSpPr>
          <p:nvPr/>
        </p:nvSpPr>
        <p:spPr bwMode="auto">
          <a:xfrm>
            <a:off x="4682117" y="1901507"/>
            <a:ext cx="1820294" cy="225021"/>
          </a:xfrm>
          <a:prstGeom prst="rect">
            <a:avLst/>
          </a:prstGeom>
          <a:solidFill>
            <a:srgbClr val="00FF00"/>
          </a:solidFill>
          <a:ln w="19050" cmpd="thickThin">
            <a:solidFill>
              <a:schemeClr val="tx1"/>
            </a:solidFill>
            <a:miter lim="800000"/>
            <a:headEnd type="none" w="sm" len="sm"/>
            <a:tailEnd type="none" w="sm" len="sm"/>
          </a:ln>
        </p:spPr>
        <p:txBody>
          <a:bodyPr wrap="square" lIns="68570" tIns="34285" rIns="68570" bIns="34285" anchor="ctr" anchorCtr="0">
            <a:spAutoFit/>
          </a:bodyPr>
          <a:lstStyle/>
          <a:p>
            <a:pPr algn="ctr" eaLnBrk="0" hangingPunct="0"/>
            <a:r>
              <a:rPr lang="en-US" sz="900" b="1">
                <a:solidFill>
                  <a:srgbClr val="000000"/>
                </a:solidFill>
                <a:ea typeface="ＭＳ Ｐゴシック" pitchFamily="34" charset="-128"/>
              </a:rPr>
              <a:t>General &amp; Admin Staff</a:t>
            </a:r>
          </a:p>
        </p:txBody>
      </p:sp>
      <p:sp>
        <p:nvSpPr>
          <p:cNvPr id="44" name="Text Box 5"/>
          <p:cNvSpPr txBox="1">
            <a:spLocks noChangeArrowheads="1"/>
          </p:cNvSpPr>
          <p:nvPr/>
        </p:nvSpPr>
        <p:spPr bwMode="auto">
          <a:xfrm>
            <a:off x="5076254" y="1343537"/>
            <a:ext cx="994317" cy="225021"/>
          </a:xfrm>
          <a:prstGeom prst="rect">
            <a:avLst/>
          </a:prstGeom>
          <a:solidFill>
            <a:srgbClr val="DDDDDD"/>
          </a:solidFill>
          <a:ln w="19050" cmpd="thickThin">
            <a:solidFill>
              <a:srgbClr val="000000"/>
            </a:solidFill>
            <a:miter lim="800000"/>
            <a:headEnd type="none" w="sm" len="sm"/>
            <a:tailEnd type="none" w="sm" len="sm"/>
          </a:ln>
        </p:spPr>
        <p:txBody>
          <a:bodyPr wrap="none" lIns="68570" tIns="34285" rIns="68570" bIns="34285" anchor="ctr" anchorCtr="0">
            <a:spAutoFit/>
          </a:bodyPr>
          <a:lstStyle/>
          <a:p>
            <a:pPr algn="ctr" eaLnBrk="0" hangingPunct="0"/>
            <a:r>
              <a:rPr lang="en-US" sz="900" b="1">
                <a:solidFill>
                  <a:srgbClr val="000000"/>
                </a:solidFill>
                <a:ea typeface="ＭＳ Ｐゴシック" pitchFamily="34" charset="-128"/>
              </a:rPr>
              <a:t>Commander</a:t>
            </a:r>
          </a:p>
        </p:txBody>
      </p:sp>
      <p:sp>
        <p:nvSpPr>
          <p:cNvPr id="45" name="Text Box 6"/>
          <p:cNvSpPr txBox="1">
            <a:spLocks noChangeArrowheads="1"/>
          </p:cNvSpPr>
          <p:nvPr/>
        </p:nvSpPr>
        <p:spPr bwMode="auto">
          <a:xfrm>
            <a:off x="7390823" y="1901508"/>
            <a:ext cx="1023214" cy="225021"/>
          </a:xfrm>
          <a:prstGeom prst="rect">
            <a:avLst/>
          </a:prstGeom>
          <a:solidFill>
            <a:srgbClr val="FFFF00"/>
          </a:solidFill>
          <a:ln w="19050" cmpd="thickThin">
            <a:solidFill>
              <a:srgbClr val="000000"/>
            </a:solidFill>
            <a:miter lim="800000"/>
            <a:headEnd type="none" w="sm" len="sm"/>
            <a:tailEnd type="none" w="sm" len="sm"/>
          </a:ln>
        </p:spPr>
        <p:txBody>
          <a:bodyPr lIns="68570" tIns="34285" rIns="68570" bIns="34285" anchor="ctr" anchorCtr="0">
            <a:spAutoFit/>
          </a:bodyPr>
          <a:lstStyle/>
          <a:p>
            <a:pPr algn="ctr" eaLnBrk="0" hangingPunct="0"/>
            <a:r>
              <a:rPr lang="en-US" sz="900" b="1">
                <a:solidFill>
                  <a:srgbClr val="000000"/>
                </a:solidFill>
                <a:ea typeface="ＭＳ Ｐゴシック" pitchFamily="34" charset="-128"/>
              </a:rPr>
              <a:t>Counsel</a:t>
            </a:r>
          </a:p>
        </p:txBody>
      </p:sp>
      <p:sp>
        <p:nvSpPr>
          <p:cNvPr id="46" name="Line 8"/>
          <p:cNvSpPr>
            <a:spLocks noChangeShapeType="1"/>
          </p:cNvSpPr>
          <p:nvPr/>
        </p:nvSpPr>
        <p:spPr bwMode="auto">
          <a:xfrm>
            <a:off x="5572358" y="1574931"/>
            <a:ext cx="2502" cy="320169"/>
          </a:xfrm>
          <a:prstGeom prst="line">
            <a:avLst/>
          </a:prstGeom>
          <a:noFill/>
          <a:ln w="19050">
            <a:solidFill>
              <a:srgbClr val="000000"/>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48" name="Line 10"/>
          <p:cNvSpPr>
            <a:spLocks noChangeShapeType="1"/>
          </p:cNvSpPr>
          <p:nvPr/>
        </p:nvSpPr>
        <p:spPr bwMode="auto">
          <a:xfrm flipH="1">
            <a:off x="5525186" y="1774134"/>
            <a:ext cx="4491371" cy="0"/>
          </a:xfrm>
          <a:prstGeom prst="line">
            <a:avLst/>
          </a:prstGeom>
          <a:noFill/>
          <a:ln w="19050">
            <a:solidFill>
              <a:srgbClr val="000000"/>
            </a:solidFill>
            <a:prstDash val="dash"/>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49" name="Line 12"/>
          <p:cNvSpPr>
            <a:spLocks noChangeShapeType="1"/>
          </p:cNvSpPr>
          <p:nvPr/>
        </p:nvSpPr>
        <p:spPr bwMode="auto">
          <a:xfrm flipV="1">
            <a:off x="1614164" y="1771338"/>
            <a:ext cx="3960961" cy="20652"/>
          </a:xfrm>
          <a:prstGeom prst="line">
            <a:avLst/>
          </a:prstGeom>
          <a:noFill/>
          <a:ln w="19050">
            <a:solidFill>
              <a:schemeClr val="tx1"/>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50" name="Line 16"/>
          <p:cNvSpPr>
            <a:spLocks noChangeShapeType="1"/>
          </p:cNvSpPr>
          <p:nvPr/>
        </p:nvSpPr>
        <p:spPr bwMode="auto">
          <a:xfrm>
            <a:off x="4204525" y="3017379"/>
            <a:ext cx="0" cy="157422"/>
          </a:xfrm>
          <a:prstGeom prst="line">
            <a:avLst/>
          </a:prstGeom>
          <a:noFill/>
          <a:ln w="19050">
            <a:solidFill>
              <a:srgbClr val="000000"/>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51" name="Line 22"/>
          <p:cNvSpPr>
            <a:spLocks noChangeShapeType="1"/>
          </p:cNvSpPr>
          <p:nvPr/>
        </p:nvSpPr>
        <p:spPr bwMode="auto">
          <a:xfrm>
            <a:off x="5104759" y="3164291"/>
            <a:ext cx="5918" cy="2137322"/>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53" name="Text Box 37"/>
          <p:cNvSpPr txBox="1">
            <a:spLocks noChangeArrowheads="1"/>
          </p:cNvSpPr>
          <p:nvPr/>
        </p:nvSpPr>
        <p:spPr bwMode="auto">
          <a:xfrm>
            <a:off x="7367566" y="2471117"/>
            <a:ext cx="593753" cy="225021"/>
          </a:xfrm>
          <a:prstGeom prst="rect">
            <a:avLst/>
          </a:prstGeom>
          <a:solidFill>
            <a:srgbClr val="66FF33"/>
          </a:solidFill>
          <a:ln w="19050" cmpd="thickThin">
            <a:solidFill>
              <a:srgbClr val="000000"/>
            </a:solidFill>
            <a:miter lim="800000"/>
            <a:headEnd type="none" w="sm" len="sm"/>
            <a:tailEnd type="none" w="sm" len="sm"/>
          </a:ln>
        </p:spPr>
        <p:txBody>
          <a:bodyPr wrap="none" lIns="68570" tIns="34285" rIns="68570" bIns="34285" anchor="ctr" anchorCtr="0">
            <a:spAutoFit/>
          </a:bodyPr>
          <a:lstStyle/>
          <a:p>
            <a:pPr algn="ctr" eaLnBrk="0" hangingPunct="0"/>
            <a:r>
              <a:rPr lang="en-US" sz="900" b="1">
                <a:solidFill>
                  <a:srgbClr val="000000"/>
                </a:solidFill>
                <a:ea typeface="ＭＳ Ｐゴシック" pitchFamily="34" charset="-128"/>
              </a:rPr>
              <a:t>Safety</a:t>
            </a:r>
          </a:p>
        </p:txBody>
      </p:sp>
      <p:sp>
        <p:nvSpPr>
          <p:cNvPr id="54" name="Text Box 39"/>
          <p:cNvSpPr txBox="1">
            <a:spLocks noChangeArrowheads="1"/>
          </p:cNvSpPr>
          <p:nvPr/>
        </p:nvSpPr>
        <p:spPr bwMode="auto">
          <a:xfrm>
            <a:off x="9036870" y="2471117"/>
            <a:ext cx="790108" cy="225021"/>
          </a:xfrm>
          <a:prstGeom prst="rect">
            <a:avLst/>
          </a:prstGeom>
          <a:solidFill>
            <a:srgbClr val="FFFF00"/>
          </a:solidFill>
          <a:ln w="19050" cmpd="thickThin">
            <a:solidFill>
              <a:srgbClr val="000000"/>
            </a:solidFill>
            <a:miter lim="800000"/>
            <a:headEnd type="none" w="sm" len="sm"/>
            <a:tailEnd type="none" w="sm" len="sm"/>
          </a:ln>
        </p:spPr>
        <p:txBody>
          <a:bodyPr wrap="none" lIns="68570" tIns="34285" rIns="68570" bIns="34285" anchor="ctr" anchorCtr="0">
            <a:spAutoFit/>
          </a:bodyPr>
          <a:lstStyle/>
          <a:p>
            <a:pPr algn="ctr" eaLnBrk="0" hangingPunct="0"/>
            <a:r>
              <a:rPr lang="en-US" sz="900" b="1">
                <a:solidFill>
                  <a:srgbClr val="000000"/>
                </a:solidFill>
                <a:ea typeface="ＭＳ Ｐゴシック" pitchFamily="34" charset="-128"/>
              </a:rPr>
              <a:t>Logistics</a:t>
            </a:r>
          </a:p>
        </p:txBody>
      </p:sp>
      <p:sp>
        <p:nvSpPr>
          <p:cNvPr id="55" name="Text Box 40"/>
          <p:cNvSpPr txBox="1">
            <a:spLocks noChangeArrowheads="1"/>
          </p:cNvSpPr>
          <p:nvPr/>
        </p:nvSpPr>
        <p:spPr bwMode="auto">
          <a:xfrm>
            <a:off x="5827495" y="2479450"/>
            <a:ext cx="720901" cy="361654"/>
          </a:xfrm>
          <a:prstGeom prst="rect">
            <a:avLst/>
          </a:prstGeom>
          <a:solidFill>
            <a:srgbClr val="00FF00"/>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Internal </a:t>
            </a:r>
          </a:p>
          <a:p>
            <a:pPr algn="ctr" defTabSz="514325" eaLnBrk="0" hangingPunct="0">
              <a:lnSpc>
                <a:spcPct val="90000"/>
              </a:lnSpc>
            </a:pPr>
            <a:r>
              <a:rPr lang="en-US" sz="900" b="1">
                <a:solidFill>
                  <a:srgbClr val="000000"/>
                </a:solidFill>
                <a:ea typeface="ＭＳ Ｐゴシック" pitchFamily="34" charset="-128"/>
              </a:rPr>
              <a:t>Review</a:t>
            </a:r>
          </a:p>
        </p:txBody>
      </p:sp>
      <p:sp>
        <p:nvSpPr>
          <p:cNvPr id="56" name="Text Box 41"/>
          <p:cNvSpPr txBox="1">
            <a:spLocks noChangeArrowheads="1"/>
          </p:cNvSpPr>
          <p:nvPr/>
        </p:nvSpPr>
        <p:spPr bwMode="auto">
          <a:xfrm>
            <a:off x="10057923" y="2479758"/>
            <a:ext cx="619380" cy="207739"/>
          </a:xfrm>
          <a:prstGeom prst="rect">
            <a:avLst/>
          </a:prstGeom>
          <a:solidFill>
            <a:srgbClr val="FFFF00"/>
          </a:solidFill>
          <a:ln w="19050" cmpd="thickThin">
            <a:solidFill>
              <a:srgbClr val="000000"/>
            </a:solidFill>
            <a:miter lim="800000"/>
            <a:headEnd type="none" w="sm" len="sm"/>
            <a:tailEnd type="none" w="sm" len="sm"/>
          </a:ln>
        </p:spPr>
        <p:txBody>
          <a:bodyPr wrap="none" lIns="68570" tIns="34285" rIns="68570" bIns="34285" anchor="ctr" anchorCtr="0">
            <a:spAutoFit/>
          </a:bodyPr>
          <a:lstStyle/>
          <a:p>
            <a:pPr algn="ctr" eaLnBrk="0" hangingPunct="0"/>
            <a:r>
              <a:rPr lang="en-US" sz="900" b="1">
                <a:solidFill>
                  <a:srgbClr val="000000"/>
                </a:solidFill>
                <a:ea typeface="ＭＳ Ｐゴシック" pitchFamily="34" charset="-128"/>
              </a:rPr>
              <a:t>OCIO/G6</a:t>
            </a:r>
          </a:p>
        </p:txBody>
      </p:sp>
      <p:sp>
        <p:nvSpPr>
          <p:cNvPr id="57" name="Line 45"/>
          <p:cNvSpPr>
            <a:spLocks noChangeShapeType="1"/>
          </p:cNvSpPr>
          <p:nvPr/>
        </p:nvSpPr>
        <p:spPr bwMode="auto">
          <a:xfrm>
            <a:off x="8467276" y="2315171"/>
            <a:ext cx="1843030" cy="0"/>
          </a:xfrm>
          <a:prstGeom prst="line">
            <a:avLst/>
          </a:prstGeom>
          <a:noFill/>
          <a:ln w="19050">
            <a:solidFill>
              <a:schemeClr val="tx1"/>
            </a:solidFill>
            <a:prstDash val="dash"/>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58" name="Text Box 48"/>
          <p:cNvSpPr txBox="1">
            <a:spLocks noChangeArrowheads="1"/>
          </p:cNvSpPr>
          <p:nvPr/>
        </p:nvSpPr>
        <p:spPr bwMode="auto">
          <a:xfrm>
            <a:off x="6721603" y="2471117"/>
            <a:ext cx="468087" cy="225021"/>
          </a:xfrm>
          <a:prstGeom prst="rect">
            <a:avLst/>
          </a:prstGeom>
          <a:solidFill>
            <a:srgbClr val="00FF00"/>
          </a:solidFill>
          <a:ln w="19050" cmpd="thickThin">
            <a:solidFill>
              <a:srgbClr val="000000"/>
            </a:solidFill>
            <a:miter lim="800000"/>
            <a:headEnd type="none" w="sm" len="sm"/>
            <a:tailEnd type="none" w="sm" len="sm"/>
          </a:ln>
        </p:spPr>
        <p:txBody>
          <a:bodyPr wrap="none" lIns="68570" tIns="34285" rIns="68570" bIns="34285" anchor="ctr" anchorCtr="0">
            <a:spAutoFit/>
          </a:bodyPr>
          <a:lstStyle/>
          <a:p>
            <a:pPr algn="ctr" eaLnBrk="0" hangingPunct="0"/>
            <a:r>
              <a:rPr lang="en-US" sz="900" b="1">
                <a:solidFill>
                  <a:srgbClr val="000000"/>
                </a:solidFill>
                <a:ea typeface="ＭＳ Ｐゴシック" pitchFamily="34" charset="-128"/>
              </a:rPr>
              <a:t>EEO</a:t>
            </a:r>
          </a:p>
        </p:txBody>
      </p:sp>
      <p:sp>
        <p:nvSpPr>
          <p:cNvPr id="60" name="Line 55"/>
          <p:cNvSpPr>
            <a:spLocks noChangeShapeType="1"/>
          </p:cNvSpPr>
          <p:nvPr/>
        </p:nvSpPr>
        <p:spPr bwMode="auto">
          <a:xfrm flipH="1">
            <a:off x="6149630" y="2318969"/>
            <a:ext cx="1" cy="154108"/>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61" name="Line 56"/>
          <p:cNvSpPr>
            <a:spLocks noChangeShapeType="1"/>
          </p:cNvSpPr>
          <p:nvPr/>
        </p:nvSpPr>
        <p:spPr bwMode="auto">
          <a:xfrm>
            <a:off x="2191175" y="2314998"/>
            <a:ext cx="6286156" cy="0"/>
          </a:xfrm>
          <a:prstGeom prst="line">
            <a:avLst/>
          </a:prstGeom>
          <a:noFill/>
          <a:ln w="19050">
            <a:solidFill>
              <a:schemeClr val="tx1"/>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63" name="Line 62"/>
          <p:cNvSpPr>
            <a:spLocks noChangeShapeType="1"/>
          </p:cNvSpPr>
          <p:nvPr/>
        </p:nvSpPr>
        <p:spPr bwMode="auto">
          <a:xfrm flipH="1">
            <a:off x="5221341" y="2315655"/>
            <a:ext cx="0" cy="157422"/>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64" name="Line 78"/>
          <p:cNvSpPr>
            <a:spLocks noChangeShapeType="1"/>
          </p:cNvSpPr>
          <p:nvPr/>
        </p:nvSpPr>
        <p:spPr bwMode="auto">
          <a:xfrm flipV="1">
            <a:off x="9999913" y="1769856"/>
            <a:ext cx="0" cy="157422"/>
          </a:xfrm>
          <a:prstGeom prst="line">
            <a:avLst/>
          </a:prstGeom>
          <a:noFill/>
          <a:ln w="19050">
            <a:solidFill>
              <a:srgbClr val="000000"/>
            </a:solidFill>
            <a:prstDash val="dash"/>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65" name="Text Box 82"/>
          <p:cNvSpPr txBox="1">
            <a:spLocks noChangeArrowheads="1"/>
          </p:cNvSpPr>
          <p:nvPr/>
        </p:nvSpPr>
        <p:spPr bwMode="auto">
          <a:xfrm>
            <a:off x="1756430" y="2479450"/>
            <a:ext cx="851864" cy="361654"/>
          </a:xfrm>
          <a:prstGeom prst="rect">
            <a:avLst/>
          </a:prstGeom>
          <a:solidFill>
            <a:srgbClr val="00FF00"/>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Executive Office</a:t>
            </a:r>
          </a:p>
        </p:txBody>
      </p:sp>
      <p:sp>
        <p:nvSpPr>
          <p:cNvPr id="67" name="Line 93"/>
          <p:cNvSpPr>
            <a:spLocks noChangeShapeType="1"/>
          </p:cNvSpPr>
          <p:nvPr/>
        </p:nvSpPr>
        <p:spPr bwMode="auto">
          <a:xfrm flipV="1">
            <a:off x="7894191" y="1760769"/>
            <a:ext cx="2502" cy="140083"/>
          </a:xfrm>
          <a:prstGeom prst="line">
            <a:avLst/>
          </a:prstGeom>
          <a:noFill/>
          <a:ln w="19050">
            <a:solidFill>
              <a:srgbClr val="000000"/>
            </a:solidFill>
            <a:prstDash val="dash"/>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68" name="Text Box 19"/>
          <p:cNvSpPr txBox="1">
            <a:spLocks noChangeArrowheads="1"/>
          </p:cNvSpPr>
          <p:nvPr/>
        </p:nvSpPr>
        <p:spPr bwMode="auto">
          <a:xfrm>
            <a:off x="2443832" y="5112507"/>
            <a:ext cx="1201686" cy="375044"/>
          </a:xfrm>
          <a:prstGeom prst="rect">
            <a:avLst/>
          </a:prstGeom>
          <a:solidFill>
            <a:srgbClr val="CCECFF"/>
          </a:solidFill>
          <a:ln w="19050" cmpd="thickThin">
            <a:solidFill>
              <a:srgbClr val="000000"/>
            </a:solidFill>
            <a:miter lim="800000"/>
            <a:headEnd type="none" w="sm" len="sm"/>
            <a:tailEnd type="none" w="sm" len="sm"/>
          </a:ln>
        </p:spPr>
        <p:txBody>
          <a:bodyPr wrap="square" lIns="68570" tIns="34285" rIns="68570" bIns="34285" anchor="ctr" anchorCtr="0">
            <a:spAutoFit/>
          </a:bodyPr>
          <a:lstStyle/>
          <a:p>
            <a:pPr algn="ctr" eaLnBrk="0" hangingPunct="0"/>
            <a:r>
              <a:rPr lang="en-US" sz="900" b="1">
                <a:solidFill>
                  <a:srgbClr val="000000"/>
                </a:solidFill>
                <a:ea typeface="ＭＳ Ｐゴシック" pitchFamily="34" charset="-128"/>
              </a:rPr>
              <a:t>Programs &amp; Project Support</a:t>
            </a:r>
          </a:p>
        </p:txBody>
      </p:sp>
      <p:sp>
        <p:nvSpPr>
          <p:cNvPr id="70" name="Text Box 39"/>
          <p:cNvSpPr txBox="1">
            <a:spLocks noChangeArrowheads="1"/>
          </p:cNvSpPr>
          <p:nvPr/>
        </p:nvSpPr>
        <p:spPr bwMode="auto">
          <a:xfrm>
            <a:off x="8125049" y="2471117"/>
            <a:ext cx="727275" cy="225021"/>
          </a:xfrm>
          <a:prstGeom prst="rect">
            <a:avLst/>
          </a:prstGeom>
          <a:solidFill>
            <a:srgbClr val="66FF33"/>
          </a:solidFill>
          <a:ln w="19050" cmpd="thickThin">
            <a:solidFill>
              <a:srgbClr val="000000"/>
            </a:solidFill>
            <a:miter lim="800000"/>
            <a:headEnd type="none" w="sm" len="sm"/>
            <a:tailEnd type="none" w="sm" len="sm"/>
          </a:ln>
        </p:spPr>
        <p:txBody>
          <a:bodyPr wrap="none" lIns="68570" tIns="34285" rIns="68570" bIns="34285" anchor="ctr" anchorCtr="0">
            <a:spAutoFit/>
          </a:bodyPr>
          <a:lstStyle/>
          <a:p>
            <a:pPr algn="ctr" eaLnBrk="0" hangingPunct="0"/>
            <a:r>
              <a:rPr lang="en-US" sz="900" b="1">
                <a:solidFill>
                  <a:srgbClr val="000000"/>
                </a:solidFill>
                <a:ea typeface="ＭＳ Ｐゴシック" pitchFamily="34" charset="-128"/>
              </a:rPr>
              <a:t>Security</a:t>
            </a:r>
          </a:p>
        </p:txBody>
      </p:sp>
      <p:sp>
        <p:nvSpPr>
          <p:cNvPr id="71" name="Text Box 82"/>
          <p:cNvSpPr txBox="1">
            <a:spLocks noChangeArrowheads="1"/>
          </p:cNvSpPr>
          <p:nvPr/>
        </p:nvSpPr>
        <p:spPr bwMode="auto">
          <a:xfrm>
            <a:off x="3943731" y="2479450"/>
            <a:ext cx="708907" cy="361654"/>
          </a:xfrm>
          <a:prstGeom prst="rect">
            <a:avLst/>
          </a:prstGeom>
          <a:solidFill>
            <a:srgbClr val="00FF00"/>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Public Affairs</a:t>
            </a:r>
          </a:p>
        </p:txBody>
      </p:sp>
      <p:sp>
        <p:nvSpPr>
          <p:cNvPr id="72" name="Text Box 82"/>
          <p:cNvSpPr txBox="1">
            <a:spLocks noChangeArrowheads="1"/>
          </p:cNvSpPr>
          <p:nvPr/>
        </p:nvSpPr>
        <p:spPr bwMode="auto">
          <a:xfrm>
            <a:off x="4814134" y="2479450"/>
            <a:ext cx="851864" cy="361654"/>
          </a:xfrm>
          <a:prstGeom prst="rect">
            <a:avLst/>
          </a:prstGeom>
          <a:solidFill>
            <a:srgbClr val="00FF00"/>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Small Business</a:t>
            </a:r>
          </a:p>
        </p:txBody>
      </p:sp>
      <p:sp>
        <p:nvSpPr>
          <p:cNvPr id="73" name="Text Box 82"/>
          <p:cNvSpPr txBox="1">
            <a:spLocks noChangeArrowheads="1"/>
          </p:cNvSpPr>
          <p:nvPr/>
        </p:nvSpPr>
        <p:spPr bwMode="auto">
          <a:xfrm>
            <a:off x="2769791" y="2479450"/>
            <a:ext cx="1012444" cy="361654"/>
          </a:xfrm>
          <a:prstGeom prst="rect">
            <a:avLst/>
          </a:prstGeom>
          <a:solidFill>
            <a:srgbClr val="00FF00"/>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Resource Management</a:t>
            </a:r>
          </a:p>
        </p:txBody>
      </p:sp>
      <p:sp>
        <p:nvSpPr>
          <p:cNvPr id="74" name="Line 83"/>
          <p:cNvSpPr>
            <a:spLocks noChangeShapeType="1"/>
          </p:cNvSpPr>
          <p:nvPr/>
        </p:nvSpPr>
        <p:spPr bwMode="auto">
          <a:xfrm>
            <a:off x="9420779" y="2353689"/>
            <a:ext cx="0" cy="95931"/>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75" name="Line 83"/>
          <p:cNvSpPr>
            <a:spLocks noChangeShapeType="1"/>
          </p:cNvSpPr>
          <p:nvPr/>
        </p:nvSpPr>
        <p:spPr bwMode="auto">
          <a:xfrm>
            <a:off x="10317149" y="2331554"/>
            <a:ext cx="0" cy="118066"/>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78" name="Line 83"/>
          <p:cNvSpPr>
            <a:spLocks noChangeShapeType="1"/>
          </p:cNvSpPr>
          <p:nvPr/>
        </p:nvSpPr>
        <p:spPr bwMode="auto">
          <a:xfrm flipH="1">
            <a:off x="3280797" y="2314763"/>
            <a:ext cx="0" cy="164453"/>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79" name="Line 83"/>
          <p:cNvSpPr>
            <a:spLocks noChangeShapeType="1"/>
          </p:cNvSpPr>
          <p:nvPr/>
        </p:nvSpPr>
        <p:spPr bwMode="auto">
          <a:xfrm>
            <a:off x="2201933" y="2324925"/>
            <a:ext cx="0" cy="146183"/>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80" name="Text Box 82"/>
          <p:cNvSpPr txBox="1">
            <a:spLocks noChangeArrowheads="1"/>
          </p:cNvSpPr>
          <p:nvPr/>
        </p:nvSpPr>
        <p:spPr bwMode="auto">
          <a:xfrm>
            <a:off x="5063597" y="3175389"/>
            <a:ext cx="1114570" cy="371316"/>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Engineering Division</a:t>
            </a:r>
          </a:p>
        </p:txBody>
      </p:sp>
      <p:sp>
        <p:nvSpPr>
          <p:cNvPr id="81" name="Text Box 82"/>
          <p:cNvSpPr txBox="1">
            <a:spLocks noChangeArrowheads="1"/>
          </p:cNvSpPr>
          <p:nvPr/>
        </p:nvSpPr>
        <p:spPr bwMode="auto">
          <a:xfrm>
            <a:off x="6268939" y="3188824"/>
            <a:ext cx="975908" cy="314174"/>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Construction Division</a:t>
            </a:r>
          </a:p>
        </p:txBody>
      </p:sp>
      <p:sp>
        <p:nvSpPr>
          <p:cNvPr id="82" name="Text Box 82"/>
          <p:cNvSpPr txBox="1">
            <a:spLocks noChangeArrowheads="1"/>
          </p:cNvSpPr>
          <p:nvPr/>
        </p:nvSpPr>
        <p:spPr bwMode="auto">
          <a:xfrm>
            <a:off x="8558488" y="3175463"/>
            <a:ext cx="1065418" cy="323730"/>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Real Estate Division</a:t>
            </a:r>
          </a:p>
        </p:txBody>
      </p:sp>
      <p:sp>
        <p:nvSpPr>
          <p:cNvPr id="83" name="Text Box 82"/>
          <p:cNvSpPr txBox="1">
            <a:spLocks noChangeArrowheads="1"/>
          </p:cNvSpPr>
          <p:nvPr/>
        </p:nvSpPr>
        <p:spPr bwMode="auto">
          <a:xfrm>
            <a:off x="10103550" y="3209514"/>
            <a:ext cx="1082943" cy="323730"/>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Regulatory Division</a:t>
            </a:r>
          </a:p>
        </p:txBody>
      </p:sp>
      <p:sp>
        <p:nvSpPr>
          <p:cNvPr id="85" name="Line 56"/>
          <p:cNvSpPr>
            <a:spLocks noChangeShapeType="1"/>
          </p:cNvSpPr>
          <p:nvPr/>
        </p:nvSpPr>
        <p:spPr bwMode="auto">
          <a:xfrm>
            <a:off x="1614163" y="3006734"/>
            <a:ext cx="8953596" cy="26699"/>
          </a:xfrm>
          <a:prstGeom prst="line">
            <a:avLst/>
          </a:prstGeom>
          <a:noFill/>
          <a:ln w="19050">
            <a:solidFill>
              <a:schemeClr val="tx1"/>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86" name="Line 66"/>
          <p:cNvSpPr>
            <a:spLocks noChangeShapeType="1"/>
          </p:cNvSpPr>
          <p:nvPr/>
        </p:nvSpPr>
        <p:spPr bwMode="auto">
          <a:xfrm flipH="1">
            <a:off x="1619203" y="1790950"/>
            <a:ext cx="1411" cy="122546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87" name="Line 16"/>
          <p:cNvSpPr>
            <a:spLocks noChangeShapeType="1"/>
          </p:cNvSpPr>
          <p:nvPr/>
        </p:nvSpPr>
        <p:spPr bwMode="auto">
          <a:xfrm>
            <a:off x="5639440" y="3012135"/>
            <a:ext cx="0" cy="157422"/>
          </a:xfrm>
          <a:prstGeom prst="line">
            <a:avLst/>
          </a:prstGeom>
          <a:noFill/>
          <a:ln w="19050">
            <a:solidFill>
              <a:srgbClr val="000000"/>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89" name="Line 16"/>
          <p:cNvSpPr>
            <a:spLocks noChangeShapeType="1"/>
          </p:cNvSpPr>
          <p:nvPr/>
        </p:nvSpPr>
        <p:spPr bwMode="auto">
          <a:xfrm>
            <a:off x="8980253" y="3017379"/>
            <a:ext cx="1875" cy="152178"/>
          </a:xfrm>
          <a:prstGeom prst="line">
            <a:avLst/>
          </a:prstGeom>
          <a:noFill/>
          <a:ln w="19050">
            <a:solidFill>
              <a:srgbClr val="000000"/>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90" name="Line 16"/>
          <p:cNvSpPr>
            <a:spLocks noChangeShapeType="1"/>
          </p:cNvSpPr>
          <p:nvPr/>
        </p:nvSpPr>
        <p:spPr bwMode="auto">
          <a:xfrm flipH="1">
            <a:off x="10565884" y="3021969"/>
            <a:ext cx="1875" cy="187545"/>
          </a:xfrm>
          <a:prstGeom prst="line">
            <a:avLst/>
          </a:prstGeom>
          <a:noFill/>
          <a:ln w="19050">
            <a:solidFill>
              <a:srgbClr val="000000"/>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91" name="Text Box 82"/>
          <p:cNvSpPr txBox="1">
            <a:spLocks noChangeArrowheads="1"/>
          </p:cNvSpPr>
          <p:nvPr/>
        </p:nvSpPr>
        <p:spPr bwMode="auto">
          <a:xfrm>
            <a:off x="3847072" y="3688506"/>
            <a:ext cx="941945" cy="307159"/>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Water Resources</a:t>
            </a:r>
          </a:p>
        </p:txBody>
      </p:sp>
      <p:sp>
        <p:nvSpPr>
          <p:cNvPr id="93" name="Text Box 82"/>
          <p:cNvSpPr txBox="1">
            <a:spLocks noChangeArrowheads="1"/>
          </p:cNvSpPr>
          <p:nvPr/>
        </p:nvSpPr>
        <p:spPr bwMode="auto">
          <a:xfrm>
            <a:off x="5240265" y="3597626"/>
            <a:ext cx="945885" cy="206081"/>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Design - CW</a:t>
            </a:r>
          </a:p>
        </p:txBody>
      </p:sp>
      <p:sp>
        <p:nvSpPr>
          <p:cNvPr id="94" name="Text Box 82"/>
          <p:cNvSpPr txBox="1">
            <a:spLocks noChangeArrowheads="1"/>
          </p:cNvSpPr>
          <p:nvPr/>
        </p:nvSpPr>
        <p:spPr bwMode="auto">
          <a:xfrm>
            <a:off x="5232282" y="4131001"/>
            <a:ext cx="943036" cy="345314"/>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Hydrology &amp; Hydraulics</a:t>
            </a:r>
          </a:p>
        </p:txBody>
      </p:sp>
      <p:sp>
        <p:nvSpPr>
          <p:cNvPr id="95" name="Text Box 82"/>
          <p:cNvSpPr txBox="1">
            <a:spLocks noChangeArrowheads="1"/>
          </p:cNvSpPr>
          <p:nvPr/>
        </p:nvSpPr>
        <p:spPr bwMode="auto">
          <a:xfrm>
            <a:off x="5232282" y="4644203"/>
            <a:ext cx="987183" cy="307159"/>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Geotechnical Engineering</a:t>
            </a:r>
          </a:p>
        </p:txBody>
      </p:sp>
      <p:sp>
        <p:nvSpPr>
          <p:cNvPr id="96" name="Text Box 82"/>
          <p:cNvSpPr txBox="1">
            <a:spLocks noChangeArrowheads="1"/>
          </p:cNvSpPr>
          <p:nvPr/>
        </p:nvSpPr>
        <p:spPr bwMode="auto">
          <a:xfrm>
            <a:off x="3879922" y="4652972"/>
            <a:ext cx="1114570" cy="366347"/>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Environmental Engineering</a:t>
            </a:r>
          </a:p>
        </p:txBody>
      </p:sp>
      <p:sp>
        <p:nvSpPr>
          <p:cNvPr id="98" name="Text Box 82"/>
          <p:cNvSpPr txBox="1">
            <a:spLocks noChangeArrowheads="1"/>
          </p:cNvSpPr>
          <p:nvPr/>
        </p:nvSpPr>
        <p:spPr bwMode="auto">
          <a:xfrm>
            <a:off x="6432627" y="3654125"/>
            <a:ext cx="737422" cy="247280"/>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Support </a:t>
            </a:r>
          </a:p>
        </p:txBody>
      </p:sp>
      <p:sp>
        <p:nvSpPr>
          <p:cNvPr id="102" name="Text Box 82"/>
          <p:cNvSpPr txBox="1">
            <a:spLocks noChangeArrowheads="1"/>
          </p:cNvSpPr>
          <p:nvPr/>
        </p:nvSpPr>
        <p:spPr bwMode="auto">
          <a:xfrm>
            <a:off x="8694173" y="4515654"/>
            <a:ext cx="990780" cy="389878"/>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Southern Branch</a:t>
            </a:r>
          </a:p>
        </p:txBody>
      </p:sp>
      <p:sp>
        <p:nvSpPr>
          <p:cNvPr id="115" name="Line 22"/>
          <p:cNvSpPr>
            <a:spLocks noChangeShapeType="1"/>
          </p:cNvSpPr>
          <p:nvPr/>
        </p:nvSpPr>
        <p:spPr bwMode="auto">
          <a:xfrm flipH="1">
            <a:off x="3689178" y="3391685"/>
            <a:ext cx="0" cy="927733"/>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16" name="Line 22"/>
          <p:cNvSpPr>
            <a:spLocks noChangeShapeType="1"/>
          </p:cNvSpPr>
          <p:nvPr/>
        </p:nvSpPr>
        <p:spPr bwMode="auto">
          <a:xfrm flipH="1">
            <a:off x="7481212" y="3541238"/>
            <a:ext cx="19946" cy="1590739"/>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18" name="Text Box 82"/>
          <p:cNvSpPr txBox="1">
            <a:spLocks noChangeArrowheads="1"/>
          </p:cNvSpPr>
          <p:nvPr/>
        </p:nvSpPr>
        <p:spPr bwMode="auto">
          <a:xfrm>
            <a:off x="1961824" y="3192676"/>
            <a:ext cx="1208743" cy="507732"/>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Programs &amp; Project Management Division</a:t>
            </a:r>
          </a:p>
        </p:txBody>
      </p:sp>
      <p:sp>
        <p:nvSpPr>
          <p:cNvPr id="119" name="Line 22"/>
          <p:cNvSpPr>
            <a:spLocks noChangeShapeType="1"/>
          </p:cNvSpPr>
          <p:nvPr/>
        </p:nvSpPr>
        <p:spPr bwMode="auto">
          <a:xfrm>
            <a:off x="8619456" y="3494754"/>
            <a:ext cx="9732" cy="164971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20" name="Line 22"/>
          <p:cNvSpPr>
            <a:spLocks noChangeShapeType="1"/>
          </p:cNvSpPr>
          <p:nvPr/>
        </p:nvSpPr>
        <p:spPr bwMode="auto">
          <a:xfrm>
            <a:off x="11057445" y="3541239"/>
            <a:ext cx="13694" cy="2215975"/>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21" name="Line 23"/>
          <p:cNvSpPr>
            <a:spLocks noChangeShapeType="1"/>
          </p:cNvSpPr>
          <p:nvPr/>
        </p:nvSpPr>
        <p:spPr bwMode="auto">
          <a:xfrm flipH="1">
            <a:off x="2293130" y="3999574"/>
            <a:ext cx="191606"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23" name="Line 23"/>
          <p:cNvSpPr>
            <a:spLocks noChangeShapeType="1"/>
          </p:cNvSpPr>
          <p:nvPr/>
        </p:nvSpPr>
        <p:spPr bwMode="auto">
          <a:xfrm>
            <a:off x="3681196" y="3835029"/>
            <a:ext cx="164253" cy="112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24" name="Line 23"/>
          <p:cNvSpPr>
            <a:spLocks noChangeShapeType="1"/>
          </p:cNvSpPr>
          <p:nvPr/>
        </p:nvSpPr>
        <p:spPr bwMode="auto">
          <a:xfrm flipH="1" flipV="1">
            <a:off x="3689177" y="4317106"/>
            <a:ext cx="148548" cy="2311"/>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25" name="Line 23"/>
          <p:cNvSpPr>
            <a:spLocks noChangeShapeType="1"/>
          </p:cNvSpPr>
          <p:nvPr/>
        </p:nvSpPr>
        <p:spPr bwMode="auto">
          <a:xfrm flipH="1" flipV="1">
            <a:off x="5110677" y="3724995"/>
            <a:ext cx="132354" cy="212"/>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26" name="Line 23"/>
          <p:cNvSpPr>
            <a:spLocks noChangeShapeType="1"/>
          </p:cNvSpPr>
          <p:nvPr/>
        </p:nvSpPr>
        <p:spPr bwMode="auto">
          <a:xfrm flipH="1">
            <a:off x="5110677" y="4279822"/>
            <a:ext cx="124353"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27" name="Line 23"/>
          <p:cNvSpPr>
            <a:spLocks noChangeShapeType="1"/>
          </p:cNvSpPr>
          <p:nvPr/>
        </p:nvSpPr>
        <p:spPr bwMode="auto">
          <a:xfrm flipH="1">
            <a:off x="5106782" y="4807297"/>
            <a:ext cx="124353"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30" name="Line 23"/>
          <p:cNvSpPr>
            <a:spLocks noChangeShapeType="1"/>
          </p:cNvSpPr>
          <p:nvPr/>
        </p:nvSpPr>
        <p:spPr bwMode="auto">
          <a:xfrm flipH="1" flipV="1">
            <a:off x="7504498" y="3720067"/>
            <a:ext cx="88140" cy="4966"/>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31" name="Line 23"/>
          <p:cNvSpPr>
            <a:spLocks noChangeShapeType="1"/>
          </p:cNvSpPr>
          <p:nvPr/>
        </p:nvSpPr>
        <p:spPr bwMode="auto">
          <a:xfrm flipH="1" flipV="1">
            <a:off x="7490951" y="4059237"/>
            <a:ext cx="105061" cy="4965"/>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34" name="Line 23"/>
          <p:cNvSpPr>
            <a:spLocks noChangeShapeType="1"/>
          </p:cNvSpPr>
          <p:nvPr/>
        </p:nvSpPr>
        <p:spPr bwMode="auto">
          <a:xfrm flipH="1">
            <a:off x="8631135" y="4727317"/>
            <a:ext cx="57201"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35" name="Line 23"/>
          <p:cNvSpPr>
            <a:spLocks noChangeShapeType="1"/>
          </p:cNvSpPr>
          <p:nvPr/>
        </p:nvSpPr>
        <p:spPr bwMode="auto">
          <a:xfrm flipH="1">
            <a:off x="10981602" y="5344988"/>
            <a:ext cx="98995" cy="161"/>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36" name="Line 23"/>
          <p:cNvSpPr>
            <a:spLocks noChangeShapeType="1"/>
          </p:cNvSpPr>
          <p:nvPr/>
        </p:nvSpPr>
        <p:spPr bwMode="auto">
          <a:xfrm flipH="1">
            <a:off x="10978262" y="4986083"/>
            <a:ext cx="92320" cy="6887"/>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37" name="Line 23"/>
          <p:cNvSpPr>
            <a:spLocks noChangeShapeType="1"/>
          </p:cNvSpPr>
          <p:nvPr/>
        </p:nvSpPr>
        <p:spPr bwMode="auto">
          <a:xfrm flipH="1">
            <a:off x="10898101" y="4602793"/>
            <a:ext cx="160558"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38" name="Line 23"/>
          <p:cNvSpPr>
            <a:spLocks noChangeShapeType="1"/>
          </p:cNvSpPr>
          <p:nvPr/>
        </p:nvSpPr>
        <p:spPr bwMode="auto">
          <a:xfrm flipH="1">
            <a:off x="10886491" y="4171565"/>
            <a:ext cx="167612" cy="972"/>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39" name="Line 23"/>
          <p:cNvSpPr>
            <a:spLocks noChangeShapeType="1"/>
          </p:cNvSpPr>
          <p:nvPr/>
        </p:nvSpPr>
        <p:spPr bwMode="auto">
          <a:xfrm flipH="1">
            <a:off x="10871541" y="3778149"/>
            <a:ext cx="182563"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40" name="Text Box 19"/>
          <p:cNvSpPr txBox="1">
            <a:spLocks noChangeArrowheads="1"/>
          </p:cNvSpPr>
          <p:nvPr/>
        </p:nvSpPr>
        <p:spPr bwMode="auto">
          <a:xfrm>
            <a:off x="808614" y="4352965"/>
            <a:ext cx="1045443" cy="375044"/>
          </a:xfrm>
          <a:prstGeom prst="rect">
            <a:avLst/>
          </a:prstGeom>
          <a:solidFill>
            <a:srgbClr val="CCECFF"/>
          </a:solidFill>
          <a:ln w="19050" cmpd="thickThin">
            <a:solidFill>
              <a:srgbClr val="000000"/>
            </a:solidFill>
            <a:miter lim="800000"/>
            <a:headEnd type="none" w="sm" len="sm"/>
            <a:tailEnd type="none" w="sm" len="sm"/>
          </a:ln>
        </p:spPr>
        <p:txBody>
          <a:bodyPr wrap="square" lIns="68570" tIns="34285" rIns="68570" bIns="34285" anchor="ctr" anchorCtr="0">
            <a:spAutoFit/>
          </a:bodyPr>
          <a:lstStyle/>
          <a:p>
            <a:pPr algn="ctr" eaLnBrk="0" hangingPunct="0"/>
            <a:r>
              <a:rPr lang="en-US" sz="900" b="1">
                <a:solidFill>
                  <a:srgbClr val="000000"/>
                </a:solidFill>
                <a:ea typeface="ＭＳ Ｐゴシック" pitchFamily="34" charset="-128"/>
              </a:rPr>
              <a:t>Folsom Program</a:t>
            </a:r>
          </a:p>
        </p:txBody>
      </p:sp>
      <p:sp>
        <p:nvSpPr>
          <p:cNvPr id="142" name="Line 23"/>
          <p:cNvSpPr>
            <a:spLocks noChangeShapeType="1"/>
          </p:cNvSpPr>
          <p:nvPr/>
        </p:nvSpPr>
        <p:spPr bwMode="auto">
          <a:xfrm flipH="1">
            <a:off x="5002469" y="4805481"/>
            <a:ext cx="124007"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46" name="Line 23"/>
          <p:cNvSpPr>
            <a:spLocks noChangeShapeType="1"/>
          </p:cNvSpPr>
          <p:nvPr/>
        </p:nvSpPr>
        <p:spPr bwMode="auto">
          <a:xfrm flipH="1">
            <a:off x="2307081" y="4839434"/>
            <a:ext cx="180508"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47" name="Line 23"/>
          <p:cNvSpPr>
            <a:spLocks noChangeShapeType="1"/>
          </p:cNvSpPr>
          <p:nvPr/>
        </p:nvSpPr>
        <p:spPr bwMode="auto">
          <a:xfrm flipH="1">
            <a:off x="2299312" y="5297841"/>
            <a:ext cx="136605"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48" name="Line 22"/>
          <p:cNvSpPr>
            <a:spLocks noChangeShapeType="1"/>
          </p:cNvSpPr>
          <p:nvPr/>
        </p:nvSpPr>
        <p:spPr bwMode="auto">
          <a:xfrm flipH="1">
            <a:off x="2290828" y="3704981"/>
            <a:ext cx="8484" cy="2053205"/>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47" name="Text Box 9"/>
          <p:cNvSpPr txBox="1">
            <a:spLocks noChangeArrowheads="1"/>
          </p:cNvSpPr>
          <p:nvPr/>
        </p:nvSpPr>
        <p:spPr bwMode="auto">
          <a:xfrm>
            <a:off x="9488797" y="1901508"/>
            <a:ext cx="1219221" cy="225021"/>
          </a:xfrm>
          <a:prstGeom prst="rect">
            <a:avLst/>
          </a:prstGeom>
          <a:solidFill>
            <a:srgbClr val="FFFF00"/>
          </a:solidFill>
          <a:ln w="19050" cmpd="thickThin">
            <a:solidFill>
              <a:srgbClr val="000000"/>
            </a:solidFill>
            <a:miter lim="800000"/>
            <a:headEnd type="none" w="sm" len="sm"/>
            <a:tailEnd type="none" w="sm" len="sm"/>
          </a:ln>
        </p:spPr>
        <p:txBody>
          <a:bodyPr wrap="square" lIns="68570" tIns="34285" rIns="68570" bIns="34285" anchor="ctr" anchorCtr="0">
            <a:spAutoFit/>
          </a:bodyPr>
          <a:lstStyle/>
          <a:p>
            <a:pPr algn="ctr" eaLnBrk="0" hangingPunct="0"/>
            <a:r>
              <a:rPr lang="en-US" sz="900" b="1">
                <a:solidFill>
                  <a:srgbClr val="000000"/>
                </a:solidFill>
                <a:ea typeface="ＭＳ Ｐゴシック" pitchFamily="34" charset="-128"/>
              </a:rPr>
              <a:t>Contracting</a:t>
            </a:r>
          </a:p>
        </p:txBody>
      </p:sp>
      <p:sp>
        <p:nvSpPr>
          <p:cNvPr id="97" name="Text Box 82"/>
          <p:cNvSpPr txBox="1">
            <a:spLocks noChangeArrowheads="1"/>
          </p:cNvSpPr>
          <p:nvPr/>
        </p:nvSpPr>
        <p:spPr bwMode="auto">
          <a:xfrm>
            <a:off x="3879025" y="5114328"/>
            <a:ext cx="1114570" cy="371364"/>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Engineering Support</a:t>
            </a:r>
          </a:p>
        </p:txBody>
      </p:sp>
      <p:sp>
        <p:nvSpPr>
          <p:cNvPr id="162" name="Text Box 82"/>
          <p:cNvSpPr txBox="1">
            <a:spLocks noChangeArrowheads="1"/>
          </p:cNvSpPr>
          <p:nvPr/>
        </p:nvSpPr>
        <p:spPr bwMode="auto">
          <a:xfrm>
            <a:off x="5166001" y="5081387"/>
            <a:ext cx="1114570" cy="468733"/>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SPD Dam Safety Production Center </a:t>
            </a:r>
          </a:p>
        </p:txBody>
      </p:sp>
      <p:sp>
        <p:nvSpPr>
          <p:cNvPr id="164" name="Line 16"/>
          <p:cNvSpPr>
            <a:spLocks noChangeShapeType="1"/>
          </p:cNvSpPr>
          <p:nvPr/>
        </p:nvSpPr>
        <p:spPr bwMode="auto">
          <a:xfrm>
            <a:off x="2542576" y="3017378"/>
            <a:ext cx="0" cy="161889"/>
          </a:xfrm>
          <a:prstGeom prst="line">
            <a:avLst/>
          </a:prstGeom>
          <a:noFill/>
          <a:ln w="19050">
            <a:solidFill>
              <a:srgbClr val="000000"/>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167" name="Line 23"/>
          <p:cNvSpPr>
            <a:spLocks noChangeShapeType="1"/>
          </p:cNvSpPr>
          <p:nvPr/>
        </p:nvSpPr>
        <p:spPr bwMode="auto">
          <a:xfrm flipH="1">
            <a:off x="1844225" y="4527102"/>
            <a:ext cx="124352" cy="255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68" name="Line 23"/>
          <p:cNvSpPr>
            <a:spLocks noChangeShapeType="1"/>
          </p:cNvSpPr>
          <p:nvPr/>
        </p:nvSpPr>
        <p:spPr bwMode="auto">
          <a:xfrm flipH="1">
            <a:off x="1869881" y="4969652"/>
            <a:ext cx="96174" cy="255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69" name="Line 23"/>
          <p:cNvSpPr>
            <a:spLocks noChangeShapeType="1"/>
          </p:cNvSpPr>
          <p:nvPr/>
        </p:nvSpPr>
        <p:spPr bwMode="auto">
          <a:xfrm flipH="1" flipV="1">
            <a:off x="1832161" y="5466398"/>
            <a:ext cx="149071"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70" name="Line 22"/>
          <p:cNvSpPr>
            <a:spLocks noChangeShapeType="1"/>
          </p:cNvSpPr>
          <p:nvPr/>
        </p:nvSpPr>
        <p:spPr bwMode="auto">
          <a:xfrm flipH="1">
            <a:off x="1972200" y="4228884"/>
            <a:ext cx="2887" cy="1244756"/>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52" name="Text Box 59"/>
          <p:cNvSpPr txBox="1">
            <a:spLocks noChangeArrowheads="1"/>
          </p:cNvSpPr>
          <p:nvPr/>
        </p:nvSpPr>
        <p:spPr bwMode="auto">
          <a:xfrm>
            <a:off x="2418672" y="5600648"/>
            <a:ext cx="1210112" cy="346239"/>
          </a:xfrm>
          <a:prstGeom prst="rect">
            <a:avLst/>
          </a:prstGeom>
          <a:solidFill>
            <a:srgbClr val="CCECFF"/>
          </a:solidFill>
          <a:ln w="19050" cmpd="thickThin">
            <a:solidFill>
              <a:srgbClr val="000000"/>
            </a:solidFill>
            <a:miter lim="800000"/>
            <a:headEnd type="none" w="sm" len="sm"/>
            <a:tailEnd type="none" w="sm" len="sm"/>
          </a:ln>
        </p:spPr>
        <p:txBody>
          <a:bodyPr wrap="square" lIns="68570" tIns="34285" rIns="68570" bIns="34285" anchor="ctr" anchorCtr="0">
            <a:spAutoFit/>
          </a:bodyPr>
          <a:lstStyle/>
          <a:p>
            <a:pPr algn="ctr" eaLnBrk="0" hangingPunct="0"/>
            <a:r>
              <a:rPr lang="en-US" sz="900" b="1">
                <a:solidFill>
                  <a:srgbClr val="000000"/>
                </a:solidFill>
                <a:ea typeface="ＭＳ Ｐゴシック" pitchFamily="34" charset="-128"/>
              </a:rPr>
              <a:t>Department of Veterans Affairs</a:t>
            </a:r>
          </a:p>
        </p:txBody>
      </p:sp>
      <p:sp>
        <p:nvSpPr>
          <p:cNvPr id="141" name="Text Box 82"/>
          <p:cNvSpPr txBox="1">
            <a:spLocks noChangeArrowheads="1"/>
          </p:cNvSpPr>
          <p:nvPr/>
        </p:nvSpPr>
        <p:spPr bwMode="auto">
          <a:xfrm>
            <a:off x="1062257" y="3834231"/>
            <a:ext cx="1128322" cy="387403"/>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Sacramento Basin Project Center</a:t>
            </a:r>
          </a:p>
        </p:txBody>
      </p:sp>
      <p:sp>
        <p:nvSpPr>
          <p:cNvPr id="84" name="Text Box 82"/>
          <p:cNvSpPr txBox="1">
            <a:spLocks noChangeArrowheads="1"/>
          </p:cNvSpPr>
          <p:nvPr/>
        </p:nvSpPr>
        <p:spPr bwMode="auto">
          <a:xfrm>
            <a:off x="3622156" y="3179268"/>
            <a:ext cx="1120541" cy="323730"/>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Planning</a:t>
            </a:r>
          </a:p>
          <a:p>
            <a:pPr algn="ctr" defTabSz="514325" eaLnBrk="0" hangingPunct="0">
              <a:lnSpc>
                <a:spcPct val="90000"/>
              </a:lnSpc>
            </a:pPr>
            <a:r>
              <a:rPr lang="en-US" sz="900" b="1">
                <a:solidFill>
                  <a:srgbClr val="000000"/>
                </a:solidFill>
                <a:ea typeface="ＭＳ Ｐゴシック" pitchFamily="34" charset="-128"/>
              </a:rPr>
              <a:t>Division</a:t>
            </a:r>
          </a:p>
        </p:txBody>
      </p:sp>
      <p:sp>
        <p:nvSpPr>
          <p:cNvPr id="92" name="Text Box 82"/>
          <p:cNvSpPr txBox="1">
            <a:spLocks noChangeArrowheads="1"/>
          </p:cNvSpPr>
          <p:nvPr/>
        </p:nvSpPr>
        <p:spPr bwMode="auto">
          <a:xfrm>
            <a:off x="3814366" y="4126223"/>
            <a:ext cx="1108153" cy="346772"/>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Environmental Resources</a:t>
            </a:r>
          </a:p>
        </p:txBody>
      </p:sp>
      <p:sp>
        <p:nvSpPr>
          <p:cNvPr id="163" name="Text Box 19"/>
          <p:cNvSpPr txBox="1">
            <a:spLocks noChangeArrowheads="1"/>
          </p:cNvSpPr>
          <p:nvPr/>
        </p:nvSpPr>
        <p:spPr bwMode="auto">
          <a:xfrm>
            <a:off x="785014" y="5201888"/>
            <a:ext cx="1045123" cy="484738"/>
          </a:xfrm>
          <a:prstGeom prst="rect">
            <a:avLst/>
          </a:prstGeom>
          <a:solidFill>
            <a:srgbClr val="CCECFF"/>
          </a:solidFill>
          <a:ln w="19050" cmpd="thickThin">
            <a:solidFill>
              <a:srgbClr val="000000"/>
            </a:solidFill>
            <a:miter lim="800000"/>
            <a:headEnd type="none" w="sm" len="sm"/>
            <a:tailEnd type="none" w="sm" len="sm"/>
          </a:ln>
        </p:spPr>
        <p:txBody>
          <a:bodyPr wrap="square" lIns="68570" tIns="34285" rIns="68570" bIns="34285" anchor="ctr" anchorCtr="0">
            <a:spAutoFit/>
          </a:bodyPr>
          <a:lstStyle/>
          <a:p>
            <a:pPr algn="ctr" eaLnBrk="0" hangingPunct="0"/>
            <a:r>
              <a:rPr lang="en-US" sz="900" b="1">
                <a:solidFill>
                  <a:srgbClr val="000000"/>
                </a:solidFill>
                <a:ea typeface="ＭＳ Ｐゴシック" pitchFamily="34" charset="-128"/>
              </a:rPr>
              <a:t>American River Common Features 2016</a:t>
            </a:r>
          </a:p>
        </p:txBody>
      </p:sp>
      <p:sp>
        <p:nvSpPr>
          <p:cNvPr id="69" name="Text Box 59"/>
          <p:cNvSpPr txBox="1">
            <a:spLocks noChangeArrowheads="1"/>
          </p:cNvSpPr>
          <p:nvPr/>
        </p:nvSpPr>
        <p:spPr bwMode="auto">
          <a:xfrm>
            <a:off x="2487589" y="4655535"/>
            <a:ext cx="930195" cy="346239"/>
          </a:xfrm>
          <a:prstGeom prst="rect">
            <a:avLst/>
          </a:prstGeom>
          <a:solidFill>
            <a:srgbClr val="CCECFF"/>
          </a:solidFill>
          <a:ln w="19050" cmpd="thickThin">
            <a:solidFill>
              <a:srgbClr val="000000"/>
            </a:solidFill>
            <a:miter lim="800000"/>
            <a:headEnd type="none" w="sm" len="sm"/>
            <a:tailEnd type="none" w="sm" len="sm"/>
          </a:ln>
        </p:spPr>
        <p:txBody>
          <a:bodyPr lIns="68570" tIns="34285" rIns="68570" bIns="34285" anchor="ctr" anchorCtr="0">
            <a:spAutoFit/>
          </a:bodyPr>
          <a:lstStyle/>
          <a:p>
            <a:pPr algn="ctr" eaLnBrk="0" hangingPunct="0"/>
            <a:r>
              <a:rPr lang="en-US" sz="900" b="1">
                <a:solidFill>
                  <a:srgbClr val="000000"/>
                </a:solidFill>
                <a:ea typeface="ＭＳ Ｐゴシック" pitchFamily="34" charset="-128"/>
              </a:rPr>
              <a:t>Army/ HTRW/IIS</a:t>
            </a:r>
          </a:p>
        </p:txBody>
      </p:sp>
      <p:sp>
        <p:nvSpPr>
          <p:cNvPr id="117" name="Text Box 59"/>
          <p:cNvSpPr txBox="1">
            <a:spLocks noChangeArrowheads="1"/>
          </p:cNvSpPr>
          <p:nvPr/>
        </p:nvSpPr>
        <p:spPr bwMode="auto">
          <a:xfrm>
            <a:off x="2453562" y="3872043"/>
            <a:ext cx="930195" cy="225021"/>
          </a:xfrm>
          <a:prstGeom prst="rect">
            <a:avLst/>
          </a:prstGeom>
          <a:solidFill>
            <a:srgbClr val="CCECFF"/>
          </a:solidFill>
          <a:ln w="19050" cmpd="thickThin">
            <a:solidFill>
              <a:srgbClr val="000000"/>
            </a:solidFill>
            <a:miter lim="800000"/>
            <a:headEnd type="none" w="sm" len="sm"/>
            <a:tailEnd type="none" w="sm" len="sm"/>
          </a:ln>
        </p:spPr>
        <p:txBody>
          <a:bodyPr lIns="68570" tIns="34285" rIns="68570" bIns="34285" anchor="ctr" anchorCtr="0">
            <a:spAutoFit/>
          </a:bodyPr>
          <a:lstStyle/>
          <a:p>
            <a:pPr algn="ctr" eaLnBrk="0" hangingPunct="0"/>
            <a:r>
              <a:rPr lang="en-US" sz="900" b="1">
                <a:solidFill>
                  <a:srgbClr val="000000"/>
                </a:solidFill>
                <a:ea typeface="ＭＳ Ｐゴシック" pitchFamily="34" charset="-128"/>
              </a:rPr>
              <a:t>Civil Works</a:t>
            </a:r>
          </a:p>
        </p:txBody>
      </p:sp>
      <p:sp>
        <p:nvSpPr>
          <p:cNvPr id="101" name="Text Box 82"/>
          <p:cNvSpPr txBox="1">
            <a:spLocks noChangeArrowheads="1"/>
          </p:cNvSpPr>
          <p:nvPr/>
        </p:nvSpPr>
        <p:spPr bwMode="auto">
          <a:xfrm>
            <a:off x="8708673" y="4955028"/>
            <a:ext cx="992586" cy="502155"/>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rPr>
              <a:t>Regional Appraisal Center</a:t>
            </a:r>
          </a:p>
        </p:txBody>
      </p:sp>
      <p:sp>
        <p:nvSpPr>
          <p:cNvPr id="100" name="Text Box 82"/>
          <p:cNvSpPr txBox="1">
            <a:spLocks noChangeArrowheads="1"/>
          </p:cNvSpPr>
          <p:nvPr/>
        </p:nvSpPr>
        <p:spPr bwMode="auto">
          <a:xfrm>
            <a:off x="8705993" y="3603221"/>
            <a:ext cx="975239" cy="358395"/>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Leasing Branch</a:t>
            </a:r>
          </a:p>
        </p:txBody>
      </p:sp>
      <p:sp>
        <p:nvSpPr>
          <p:cNvPr id="104" name="Text Box 82"/>
          <p:cNvSpPr txBox="1">
            <a:spLocks noChangeArrowheads="1"/>
          </p:cNvSpPr>
          <p:nvPr/>
        </p:nvSpPr>
        <p:spPr bwMode="auto">
          <a:xfrm>
            <a:off x="9802379" y="3673635"/>
            <a:ext cx="1194566" cy="199454"/>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California Delta</a:t>
            </a:r>
          </a:p>
        </p:txBody>
      </p:sp>
      <p:sp>
        <p:nvSpPr>
          <p:cNvPr id="110" name="Text Box 82"/>
          <p:cNvSpPr txBox="1">
            <a:spLocks noChangeArrowheads="1"/>
          </p:cNvSpPr>
          <p:nvPr/>
        </p:nvSpPr>
        <p:spPr bwMode="auto">
          <a:xfrm>
            <a:off x="9802379" y="4069285"/>
            <a:ext cx="1194566" cy="199454"/>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California North</a:t>
            </a:r>
          </a:p>
        </p:txBody>
      </p:sp>
      <p:sp>
        <p:nvSpPr>
          <p:cNvPr id="112" name="Text Box 82"/>
          <p:cNvSpPr txBox="1">
            <a:spLocks noChangeArrowheads="1"/>
          </p:cNvSpPr>
          <p:nvPr/>
        </p:nvSpPr>
        <p:spPr bwMode="auto">
          <a:xfrm>
            <a:off x="9802379" y="4464935"/>
            <a:ext cx="1194567" cy="278193"/>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California South</a:t>
            </a:r>
          </a:p>
        </p:txBody>
      </p:sp>
      <p:sp>
        <p:nvSpPr>
          <p:cNvPr id="113" name="Text Box 82"/>
          <p:cNvSpPr txBox="1">
            <a:spLocks noChangeArrowheads="1"/>
          </p:cNvSpPr>
          <p:nvPr/>
        </p:nvSpPr>
        <p:spPr bwMode="auto">
          <a:xfrm>
            <a:off x="9777825" y="4889800"/>
            <a:ext cx="1194566" cy="199454"/>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Nevada</a:t>
            </a:r>
          </a:p>
        </p:txBody>
      </p:sp>
      <p:sp>
        <p:nvSpPr>
          <p:cNvPr id="122" name="Line 23"/>
          <p:cNvSpPr>
            <a:spLocks noChangeShapeType="1"/>
          </p:cNvSpPr>
          <p:nvPr/>
        </p:nvSpPr>
        <p:spPr bwMode="auto">
          <a:xfrm flipH="1">
            <a:off x="8626216" y="4200525"/>
            <a:ext cx="67957"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45" name="Line 23"/>
          <p:cNvSpPr>
            <a:spLocks noChangeShapeType="1"/>
          </p:cNvSpPr>
          <p:nvPr/>
        </p:nvSpPr>
        <p:spPr bwMode="auto">
          <a:xfrm flipH="1" flipV="1">
            <a:off x="8630135" y="3773362"/>
            <a:ext cx="71562"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49" name="Text Box 82"/>
          <p:cNvSpPr txBox="1">
            <a:spLocks noChangeArrowheads="1"/>
          </p:cNvSpPr>
          <p:nvPr/>
        </p:nvSpPr>
        <p:spPr bwMode="auto">
          <a:xfrm>
            <a:off x="7393772" y="3227064"/>
            <a:ext cx="975908" cy="314174"/>
          </a:xfrm>
          <a:prstGeom prst="rect">
            <a:avLst/>
          </a:prstGeom>
          <a:solidFill>
            <a:srgbClr val="CCECFF"/>
          </a:solidFill>
          <a:ln w="19050" cmpd="thickThin">
            <a:solidFill>
              <a:srgbClr val="000000"/>
            </a:solidFill>
            <a:miter lim="800000"/>
            <a:headEnd type="none" w="sm" len="sm"/>
            <a:tailEnd type="none" w="sm" len="sm"/>
          </a:ln>
          <a:effectLst>
            <a:outerShdw blurRad="50800" dist="38100" dir="2700000" algn="tl" rotWithShape="0">
              <a:prstClr val="black">
                <a:alpha val="0"/>
              </a:prstClr>
            </a:outerShdw>
          </a:effectLst>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Operations Division</a:t>
            </a:r>
          </a:p>
        </p:txBody>
      </p:sp>
      <p:sp>
        <p:nvSpPr>
          <p:cNvPr id="153" name="Text Box 82"/>
          <p:cNvSpPr txBox="1">
            <a:spLocks noChangeArrowheads="1"/>
          </p:cNvSpPr>
          <p:nvPr/>
        </p:nvSpPr>
        <p:spPr bwMode="auto">
          <a:xfrm>
            <a:off x="6454463" y="4004986"/>
            <a:ext cx="742630" cy="247280"/>
          </a:xfrm>
          <a:prstGeom prst="rect">
            <a:avLst/>
          </a:prstGeom>
          <a:solidFill>
            <a:srgbClr val="CCECFF"/>
          </a:solidFill>
          <a:ln w="19050" cmpd="thickThin">
            <a:solidFill>
              <a:srgbClr val="000000"/>
            </a:solidFill>
            <a:miter lim="800000"/>
            <a:headEnd type="none" w="sm" len="sm"/>
            <a:tailEnd type="none" w="sm" len="sm"/>
          </a:ln>
          <a:effectLst>
            <a:outerShdw blurRad="50800" dist="38100" dir="2700000" algn="tl" rotWithShape="0">
              <a:prstClr val="black">
                <a:alpha val="0"/>
              </a:prstClr>
            </a:outerShdw>
          </a:effectLst>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Military  </a:t>
            </a:r>
          </a:p>
        </p:txBody>
      </p:sp>
      <p:sp>
        <p:nvSpPr>
          <p:cNvPr id="165" name="Text Box 82"/>
          <p:cNvSpPr txBox="1">
            <a:spLocks noChangeArrowheads="1"/>
          </p:cNvSpPr>
          <p:nvPr/>
        </p:nvSpPr>
        <p:spPr bwMode="auto">
          <a:xfrm>
            <a:off x="6448850" y="4317106"/>
            <a:ext cx="749897" cy="275373"/>
          </a:xfrm>
          <a:prstGeom prst="rect">
            <a:avLst/>
          </a:prstGeom>
          <a:solidFill>
            <a:srgbClr val="CCECFF"/>
          </a:solidFill>
          <a:ln w="19050" cmpd="thickThin">
            <a:solidFill>
              <a:srgbClr val="000000"/>
            </a:solidFill>
            <a:miter lim="800000"/>
            <a:headEnd type="none" w="sm" len="sm"/>
            <a:tailEnd type="none" w="sm" len="sm"/>
          </a:ln>
          <a:effectLst>
            <a:outerShdw blurRad="50800" dist="38100" dir="2700000" algn="tl" rotWithShape="0">
              <a:prstClr val="black">
                <a:alpha val="0"/>
              </a:prstClr>
            </a:outerShdw>
          </a:effectLst>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Civil Works</a:t>
            </a:r>
          </a:p>
        </p:txBody>
      </p:sp>
      <p:sp>
        <p:nvSpPr>
          <p:cNvPr id="166" name="Text Box 82"/>
          <p:cNvSpPr txBox="1">
            <a:spLocks noChangeArrowheads="1"/>
          </p:cNvSpPr>
          <p:nvPr/>
        </p:nvSpPr>
        <p:spPr bwMode="auto">
          <a:xfrm>
            <a:off x="6435814" y="4661799"/>
            <a:ext cx="756073" cy="247280"/>
          </a:xfrm>
          <a:prstGeom prst="rect">
            <a:avLst/>
          </a:prstGeom>
          <a:solidFill>
            <a:srgbClr val="CCECFF"/>
          </a:solidFill>
          <a:ln w="19050" cmpd="thickThin">
            <a:solidFill>
              <a:srgbClr val="000000"/>
            </a:solidFill>
            <a:miter lim="800000"/>
            <a:headEnd type="none" w="sm" len="sm"/>
            <a:tailEnd type="none" w="sm" len="sm"/>
          </a:ln>
          <a:effectLst>
            <a:outerShdw blurRad="50800" dist="38100" dir="2700000" algn="tl" rotWithShape="0">
              <a:prstClr val="black">
                <a:alpha val="0"/>
              </a:prstClr>
            </a:outerShdw>
          </a:effectLst>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DVA </a:t>
            </a:r>
          </a:p>
        </p:txBody>
      </p:sp>
      <p:sp>
        <p:nvSpPr>
          <p:cNvPr id="171" name="Line 22"/>
          <p:cNvSpPr>
            <a:spLocks noChangeShapeType="1"/>
          </p:cNvSpPr>
          <p:nvPr/>
        </p:nvSpPr>
        <p:spPr bwMode="auto">
          <a:xfrm flipH="1">
            <a:off x="6357668" y="3502998"/>
            <a:ext cx="11242" cy="1288611"/>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72" name="Line 23"/>
          <p:cNvSpPr>
            <a:spLocks noChangeShapeType="1"/>
          </p:cNvSpPr>
          <p:nvPr/>
        </p:nvSpPr>
        <p:spPr bwMode="auto">
          <a:xfrm flipH="1" flipV="1">
            <a:off x="6373143" y="4126223"/>
            <a:ext cx="71562"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73" name="Line 23"/>
          <p:cNvSpPr>
            <a:spLocks noChangeShapeType="1"/>
          </p:cNvSpPr>
          <p:nvPr/>
        </p:nvSpPr>
        <p:spPr bwMode="auto">
          <a:xfrm flipH="1" flipV="1">
            <a:off x="6361065" y="3803707"/>
            <a:ext cx="71562"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74" name="Line 23"/>
          <p:cNvSpPr>
            <a:spLocks noChangeShapeType="1"/>
          </p:cNvSpPr>
          <p:nvPr/>
        </p:nvSpPr>
        <p:spPr bwMode="auto">
          <a:xfrm flipH="1" flipV="1">
            <a:off x="6352754" y="4791608"/>
            <a:ext cx="83061"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75" name="Line 23"/>
          <p:cNvSpPr>
            <a:spLocks noChangeShapeType="1"/>
          </p:cNvSpPr>
          <p:nvPr/>
        </p:nvSpPr>
        <p:spPr bwMode="auto">
          <a:xfrm flipH="1" flipV="1">
            <a:off x="6373143" y="4440746"/>
            <a:ext cx="71562"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76" name="Text Box 82"/>
          <p:cNvSpPr txBox="1">
            <a:spLocks noChangeArrowheads="1"/>
          </p:cNvSpPr>
          <p:nvPr/>
        </p:nvSpPr>
        <p:spPr bwMode="auto">
          <a:xfrm>
            <a:off x="7594464" y="3589696"/>
            <a:ext cx="893643" cy="247280"/>
          </a:xfrm>
          <a:prstGeom prst="rect">
            <a:avLst/>
          </a:prstGeom>
          <a:solidFill>
            <a:srgbClr val="CCECFF"/>
          </a:solidFill>
          <a:ln w="19050" cmpd="thickThin">
            <a:solidFill>
              <a:srgbClr val="000000"/>
            </a:solidFill>
            <a:miter lim="800000"/>
            <a:headEnd type="none" w="sm" len="sm"/>
            <a:tailEnd type="none" w="sm" len="sm"/>
          </a:ln>
          <a:effectLst>
            <a:outerShdw blurRad="50800" dist="38100" dir="2700000" algn="tl" rotWithShape="0">
              <a:prstClr val="black">
                <a:alpha val="0"/>
              </a:prstClr>
            </a:outerShdw>
          </a:effectLst>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Support </a:t>
            </a:r>
          </a:p>
        </p:txBody>
      </p:sp>
      <p:sp>
        <p:nvSpPr>
          <p:cNvPr id="177" name="Text Box 82"/>
          <p:cNvSpPr txBox="1">
            <a:spLocks noChangeArrowheads="1"/>
          </p:cNvSpPr>
          <p:nvPr/>
        </p:nvSpPr>
        <p:spPr bwMode="auto">
          <a:xfrm>
            <a:off x="7606550" y="3917478"/>
            <a:ext cx="876519" cy="283047"/>
          </a:xfrm>
          <a:prstGeom prst="rect">
            <a:avLst/>
          </a:prstGeom>
          <a:solidFill>
            <a:srgbClr val="CCECFF"/>
          </a:solidFill>
          <a:ln w="19050" cmpd="thickThin">
            <a:solidFill>
              <a:srgbClr val="000000"/>
            </a:solidFill>
            <a:miter lim="800000"/>
            <a:headEnd type="none" w="sm" len="sm"/>
            <a:tailEnd type="none" w="sm" len="sm"/>
          </a:ln>
          <a:effectLst>
            <a:outerShdw blurRad="50800" dist="38100" dir="2700000" algn="tl" rotWithShape="0">
              <a:prstClr val="black">
                <a:alpha val="0"/>
              </a:prstClr>
            </a:outerShdw>
          </a:effectLst>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Levees &amp; Channels </a:t>
            </a:r>
          </a:p>
        </p:txBody>
      </p:sp>
      <p:sp>
        <p:nvSpPr>
          <p:cNvPr id="178" name="Text Box 82"/>
          <p:cNvSpPr txBox="1">
            <a:spLocks noChangeArrowheads="1"/>
          </p:cNvSpPr>
          <p:nvPr/>
        </p:nvSpPr>
        <p:spPr bwMode="auto">
          <a:xfrm>
            <a:off x="7589498" y="4279822"/>
            <a:ext cx="887722" cy="247280"/>
          </a:xfrm>
          <a:prstGeom prst="rect">
            <a:avLst/>
          </a:prstGeom>
          <a:solidFill>
            <a:srgbClr val="CCECFF"/>
          </a:solidFill>
          <a:ln w="19050" cmpd="thickThin">
            <a:solidFill>
              <a:srgbClr val="000000"/>
            </a:solidFill>
            <a:miter lim="800000"/>
            <a:headEnd type="none" w="sm" len="sm"/>
            <a:tailEnd type="none" w="sm" len="sm"/>
          </a:ln>
          <a:effectLst>
            <a:outerShdw blurRad="50800" dist="38100" dir="2700000" algn="tl" rotWithShape="0">
              <a:prstClr val="black">
                <a:alpha val="0"/>
              </a:prstClr>
            </a:outerShdw>
          </a:effectLst>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Readiness </a:t>
            </a:r>
          </a:p>
        </p:txBody>
      </p:sp>
      <p:sp>
        <p:nvSpPr>
          <p:cNvPr id="179" name="Text Box 82"/>
          <p:cNvSpPr txBox="1">
            <a:spLocks noChangeArrowheads="1"/>
          </p:cNvSpPr>
          <p:nvPr/>
        </p:nvSpPr>
        <p:spPr bwMode="auto">
          <a:xfrm>
            <a:off x="7587597" y="4604918"/>
            <a:ext cx="887185" cy="284090"/>
          </a:xfrm>
          <a:prstGeom prst="rect">
            <a:avLst/>
          </a:prstGeom>
          <a:solidFill>
            <a:srgbClr val="CCECFF"/>
          </a:solidFill>
          <a:ln w="19050" cmpd="thickThin">
            <a:solidFill>
              <a:srgbClr val="000000"/>
            </a:solidFill>
            <a:miter lim="800000"/>
            <a:headEnd type="none" w="sm" len="sm"/>
            <a:tailEnd type="none" w="sm" len="sm"/>
          </a:ln>
          <a:effectLst>
            <a:outerShdw blurRad="50800" dist="38100" dir="2700000" algn="tl" rotWithShape="0">
              <a:prstClr val="black">
                <a:alpha val="0"/>
              </a:prstClr>
            </a:outerShdw>
          </a:effectLst>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Northern Operations </a:t>
            </a:r>
          </a:p>
        </p:txBody>
      </p:sp>
      <p:sp>
        <p:nvSpPr>
          <p:cNvPr id="180" name="Text Box 82"/>
          <p:cNvSpPr txBox="1">
            <a:spLocks noChangeArrowheads="1"/>
          </p:cNvSpPr>
          <p:nvPr/>
        </p:nvSpPr>
        <p:spPr bwMode="auto">
          <a:xfrm>
            <a:off x="7587599" y="4970927"/>
            <a:ext cx="887184" cy="295414"/>
          </a:xfrm>
          <a:prstGeom prst="rect">
            <a:avLst/>
          </a:prstGeom>
          <a:solidFill>
            <a:srgbClr val="CCECFF"/>
          </a:solidFill>
          <a:ln w="19050" cmpd="thickThin">
            <a:solidFill>
              <a:srgbClr val="000000"/>
            </a:solidFill>
            <a:miter lim="800000"/>
            <a:headEnd type="none" w="sm" len="sm"/>
            <a:tailEnd type="none" w="sm" len="sm"/>
          </a:ln>
          <a:effectLst>
            <a:outerShdw blurRad="50800" dist="38100" dir="2700000" algn="tl" rotWithShape="0">
              <a:prstClr val="black">
                <a:alpha val="0"/>
              </a:prstClr>
            </a:outerShdw>
          </a:effectLst>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Southern Operations </a:t>
            </a:r>
          </a:p>
        </p:txBody>
      </p:sp>
      <p:sp>
        <p:nvSpPr>
          <p:cNvPr id="182" name="Line 23"/>
          <p:cNvSpPr>
            <a:spLocks noChangeShapeType="1"/>
          </p:cNvSpPr>
          <p:nvPr/>
        </p:nvSpPr>
        <p:spPr bwMode="auto">
          <a:xfrm flipH="1">
            <a:off x="7476564" y="4728009"/>
            <a:ext cx="99471"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83" name="Line 23"/>
          <p:cNvSpPr>
            <a:spLocks noChangeShapeType="1"/>
          </p:cNvSpPr>
          <p:nvPr/>
        </p:nvSpPr>
        <p:spPr bwMode="auto">
          <a:xfrm flipH="1" flipV="1">
            <a:off x="7490512" y="5120643"/>
            <a:ext cx="85524" cy="3396"/>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84" name="Line 83"/>
          <p:cNvSpPr>
            <a:spLocks noChangeShapeType="1"/>
          </p:cNvSpPr>
          <p:nvPr/>
        </p:nvSpPr>
        <p:spPr bwMode="auto">
          <a:xfrm flipH="1">
            <a:off x="4284713" y="2312380"/>
            <a:ext cx="0" cy="164453"/>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85" name="Line 83"/>
          <p:cNvSpPr>
            <a:spLocks noChangeShapeType="1"/>
          </p:cNvSpPr>
          <p:nvPr/>
        </p:nvSpPr>
        <p:spPr bwMode="auto">
          <a:xfrm flipH="1">
            <a:off x="6916902" y="2318969"/>
            <a:ext cx="0" cy="152139"/>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86" name="Line 83"/>
          <p:cNvSpPr>
            <a:spLocks noChangeShapeType="1"/>
          </p:cNvSpPr>
          <p:nvPr/>
        </p:nvSpPr>
        <p:spPr bwMode="auto">
          <a:xfrm flipH="1">
            <a:off x="7674017" y="2312380"/>
            <a:ext cx="0" cy="164453"/>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87" name="Line 83"/>
          <p:cNvSpPr>
            <a:spLocks noChangeShapeType="1"/>
          </p:cNvSpPr>
          <p:nvPr/>
        </p:nvSpPr>
        <p:spPr bwMode="auto">
          <a:xfrm flipH="1">
            <a:off x="8501514" y="2325768"/>
            <a:ext cx="0" cy="139929"/>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89" name="Line 83"/>
          <p:cNvSpPr>
            <a:spLocks noChangeShapeType="1"/>
          </p:cNvSpPr>
          <p:nvPr/>
        </p:nvSpPr>
        <p:spPr bwMode="auto">
          <a:xfrm flipH="1">
            <a:off x="5572358" y="2131099"/>
            <a:ext cx="2608" cy="18787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90" name="Line 23"/>
          <p:cNvSpPr>
            <a:spLocks noChangeShapeType="1"/>
          </p:cNvSpPr>
          <p:nvPr/>
        </p:nvSpPr>
        <p:spPr bwMode="auto">
          <a:xfrm flipH="1" flipV="1">
            <a:off x="5001704" y="5298397"/>
            <a:ext cx="167254" cy="3182"/>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91" name="Line 23"/>
          <p:cNvSpPr>
            <a:spLocks noChangeShapeType="1"/>
          </p:cNvSpPr>
          <p:nvPr/>
        </p:nvSpPr>
        <p:spPr bwMode="auto">
          <a:xfrm flipH="1">
            <a:off x="7496512" y="4401097"/>
            <a:ext cx="79524"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43" name="Text Box 82"/>
          <p:cNvSpPr txBox="1">
            <a:spLocks noChangeArrowheads="1"/>
          </p:cNvSpPr>
          <p:nvPr/>
        </p:nvSpPr>
        <p:spPr bwMode="auto">
          <a:xfrm>
            <a:off x="5234971" y="3877761"/>
            <a:ext cx="945885" cy="206081"/>
          </a:xfrm>
          <a:prstGeom prst="rect">
            <a:avLst/>
          </a:prstGeom>
          <a:solidFill>
            <a:srgbClr val="CCECFF"/>
          </a:solidFill>
          <a:ln w="19050" cmpd="thickThin">
            <a:solidFill>
              <a:srgbClr val="000000"/>
            </a:solidFill>
            <a:miter lim="800000"/>
            <a:headEnd type="none" w="sm" len="sm"/>
            <a:tailEnd type="none" w="sm" len="sm"/>
          </a:ln>
          <a:effectLst>
            <a:outerShdw blurRad="50800" dist="38100" dir="2700000" algn="tl" rotWithShape="0">
              <a:prstClr val="black">
                <a:alpha val="0"/>
              </a:prstClr>
            </a:outerShdw>
          </a:effectLst>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Design - MIL</a:t>
            </a:r>
          </a:p>
        </p:txBody>
      </p:sp>
      <p:sp>
        <p:nvSpPr>
          <p:cNvPr id="192" name="Line 23"/>
          <p:cNvSpPr>
            <a:spLocks noChangeShapeType="1"/>
          </p:cNvSpPr>
          <p:nvPr/>
        </p:nvSpPr>
        <p:spPr bwMode="auto">
          <a:xfrm flipH="1">
            <a:off x="5103825" y="3986749"/>
            <a:ext cx="124352"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93" name="Text Box 82"/>
          <p:cNvSpPr txBox="1">
            <a:spLocks noChangeArrowheads="1"/>
          </p:cNvSpPr>
          <p:nvPr/>
        </p:nvSpPr>
        <p:spPr bwMode="auto">
          <a:xfrm>
            <a:off x="8705993" y="4006310"/>
            <a:ext cx="990780" cy="389878"/>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rPr>
              <a:t>Northern Branch</a:t>
            </a:r>
          </a:p>
        </p:txBody>
      </p:sp>
      <p:sp>
        <p:nvSpPr>
          <p:cNvPr id="194" name="Line 23"/>
          <p:cNvSpPr>
            <a:spLocks noChangeShapeType="1"/>
          </p:cNvSpPr>
          <p:nvPr/>
        </p:nvSpPr>
        <p:spPr bwMode="auto">
          <a:xfrm flipH="1">
            <a:off x="8622607" y="5138479"/>
            <a:ext cx="82423" cy="4283"/>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97" name="Line 23">
            <a:extLst>
              <a:ext uri="{FF2B5EF4-FFF2-40B4-BE49-F238E27FC236}">
                <a16:creationId xmlns:a16="http://schemas.microsoft.com/office/drawing/2014/main" id="{05EC76CE-CBFE-45DA-8D5A-E5DD093E4561}"/>
              </a:ext>
            </a:extLst>
          </p:cNvPr>
          <p:cNvSpPr>
            <a:spLocks noChangeShapeType="1"/>
          </p:cNvSpPr>
          <p:nvPr/>
        </p:nvSpPr>
        <p:spPr bwMode="auto">
          <a:xfrm flipH="1" flipV="1">
            <a:off x="2289350" y="5749452"/>
            <a:ext cx="128596" cy="1"/>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98" name="Text Box 59">
            <a:extLst>
              <a:ext uri="{FF2B5EF4-FFF2-40B4-BE49-F238E27FC236}">
                <a16:creationId xmlns:a16="http://schemas.microsoft.com/office/drawing/2014/main" id="{AA1A6426-BB8E-44DD-8665-C1668F639DB8}"/>
              </a:ext>
            </a:extLst>
          </p:cNvPr>
          <p:cNvSpPr txBox="1">
            <a:spLocks noChangeArrowheads="1"/>
          </p:cNvSpPr>
          <p:nvPr/>
        </p:nvSpPr>
        <p:spPr bwMode="auto">
          <a:xfrm>
            <a:off x="936199" y="4856525"/>
            <a:ext cx="930195" cy="207739"/>
          </a:xfrm>
          <a:prstGeom prst="rect">
            <a:avLst/>
          </a:prstGeom>
          <a:solidFill>
            <a:srgbClr val="CCECFF"/>
          </a:solidFill>
          <a:ln w="19050" cmpd="thickThin">
            <a:solidFill>
              <a:srgbClr val="000000"/>
            </a:solidFill>
            <a:miter lim="800000"/>
            <a:headEnd type="none" w="sm" len="sm"/>
            <a:tailEnd type="none" w="sm" len="sm"/>
          </a:ln>
        </p:spPr>
        <p:txBody>
          <a:bodyPr lIns="68570" tIns="34285" rIns="68570" bIns="34285" anchor="ctr" anchorCtr="0">
            <a:spAutoFit/>
          </a:bodyPr>
          <a:lstStyle/>
          <a:p>
            <a:pPr algn="ctr" eaLnBrk="0" hangingPunct="0"/>
            <a:r>
              <a:rPr lang="en-US" sz="900" b="1">
                <a:solidFill>
                  <a:srgbClr val="000000"/>
                </a:solidFill>
                <a:ea typeface="ＭＳ Ｐゴシック" pitchFamily="34" charset="-128"/>
              </a:rPr>
              <a:t>Natomas</a:t>
            </a:r>
          </a:p>
        </p:txBody>
      </p:sp>
      <p:sp>
        <p:nvSpPr>
          <p:cNvPr id="159" name="Line 23">
            <a:extLst>
              <a:ext uri="{FF2B5EF4-FFF2-40B4-BE49-F238E27FC236}">
                <a16:creationId xmlns:a16="http://schemas.microsoft.com/office/drawing/2014/main" id="{6E40D509-3780-45E5-81CC-7E2D722A19EC}"/>
              </a:ext>
            </a:extLst>
          </p:cNvPr>
          <p:cNvSpPr>
            <a:spLocks noChangeShapeType="1"/>
          </p:cNvSpPr>
          <p:nvPr/>
        </p:nvSpPr>
        <p:spPr bwMode="auto">
          <a:xfrm flipH="1">
            <a:off x="2293130" y="4351293"/>
            <a:ext cx="187434"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60" name="Text Box 59">
            <a:extLst>
              <a:ext uri="{FF2B5EF4-FFF2-40B4-BE49-F238E27FC236}">
                <a16:creationId xmlns:a16="http://schemas.microsoft.com/office/drawing/2014/main" id="{CAE8779B-7996-4079-921C-F576F3862F2A}"/>
              </a:ext>
            </a:extLst>
          </p:cNvPr>
          <p:cNvSpPr txBox="1">
            <a:spLocks noChangeArrowheads="1"/>
          </p:cNvSpPr>
          <p:nvPr/>
        </p:nvSpPr>
        <p:spPr bwMode="auto">
          <a:xfrm>
            <a:off x="2480564" y="4236644"/>
            <a:ext cx="930195" cy="207739"/>
          </a:xfrm>
          <a:prstGeom prst="rect">
            <a:avLst/>
          </a:prstGeom>
          <a:solidFill>
            <a:srgbClr val="CCECFF"/>
          </a:solidFill>
          <a:ln w="19050" cmpd="thickThin">
            <a:solidFill>
              <a:srgbClr val="000000"/>
            </a:solidFill>
            <a:miter lim="800000"/>
            <a:headEnd type="none" w="sm" len="sm"/>
            <a:tailEnd type="none" w="sm" len="sm"/>
          </a:ln>
        </p:spPr>
        <p:txBody>
          <a:bodyPr lIns="68570" tIns="34285" rIns="68570" bIns="34285" anchor="ctr" anchorCtr="0">
            <a:spAutoFit/>
          </a:bodyPr>
          <a:lstStyle/>
          <a:p>
            <a:pPr algn="ctr" eaLnBrk="0" hangingPunct="0"/>
            <a:r>
              <a:rPr lang="en-US" sz="900" b="1">
                <a:solidFill>
                  <a:srgbClr val="000000"/>
                </a:solidFill>
                <a:ea typeface="ＭＳ Ｐゴシック" pitchFamily="34" charset="-128"/>
              </a:rPr>
              <a:t>Air Force</a:t>
            </a:r>
          </a:p>
        </p:txBody>
      </p:sp>
      <p:sp>
        <p:nvSpPr>
          <p:cNvPr id="196" name="Line 23">
            <a:extLst>
              <a:ext uri="{FF2B5EF4-FFF2-40B4-BE49-F238E27FC236}">
                <a16:creationId xmlns:a16="http://schemas.microsoft.com/office/drawing/2014/main" id="{02608877-BA4F-436E-9C3F-130AD7A39601}"/>
              </a:ext>
            </a:extLst>
          </p:cNvPr>
          <p:cNvSpPr>
            <a:spLocks noChangeShapeType="1"/>
          </p:cNvSpPr>
          <p:nvPr/>
        </p:nvSpPr>
        <p:spPr bwMode="auto">
          <a:xfrm flipH="1" flipV="1">
            <a:off x="2190579" y="4001568"/>
            <a:ext cx="133370" cy="0"/>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199" name="Line 16">
            <a:extLst>
              <a:ext uri="{FF2B5EF4-FFF2-40B4-BE49-F238E27FC236}">
                <a16:creationId xmlns:a16="http://schemas.microsoft.com/office/drawing/2014/main" id="{07AA55B9-660F-47A1-BF73-80434834CF23}"/>
              </a:ext>
            </a:extLst>
          </p:cNvPr>
          <p:cNvSpPr>
            <a:spLocks noChangeShapeType="1"/>
          </p:cNvSpPr>
          <p:nvPr/>
        </p:nvSpPr>
        <p:spPr bwMode="auto">
          <a:xfrm>
            <a:off x="6714623" y="3021846"/>
            <a:ext cx="0" cy="157422"/>
          </a:xfrm>
          <a:prstGeom prst="line">
            <a:avLst/>
          </a:prstGeom>
          <a:noFill/>
          <a:ln w="19050">
            <a:solidFill>
              <a:srgbClr val="000000"/>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200" name="Line 16">
            <a:extLst>
              <a:ext uri="{FF2B5EF4-FFF2-40B4-BE49-F238E27FC236}">
                <a16:creationId xmlns:a16="http://schemas.microsoft.com/office/drawing/2014/main" id="{F84886A5-1E7A-4C7F-BAF2-E8CF98436B3F}"/>
              </a:ext>
            </a:extLst>
          </p:cNvPr>
          <p:cNvSpPr>
            <a:spLocks noChangeShapeType="1"/>
          </p:cNvSpPr>
          <p:nvPr/>
        </p:nvSpPr>
        <p:spPr bwMode="auto">
          <a:xfrm>
            <a:off x="7862559" y="3021846"/>
            <a:ext cx="0" cy="197379"/>
          </a:xfrm>
          <a:prstGeom prst="line">
            <a:avLst/>
          </a:prstGeom>
          <a:noFill/>
          <a:ln w="19050">
            <a:solidFill>
              <a:srgbClr val="000000"/>
            </a:solidFill>
            <a:round/>
            <a:headEnd type="none" w="sm" len="sm"/>
            <a:tailEnd type="none" w="sm" len="sm"/>
          </a:ln>
        </p:spPr>
        <p:txBody>
          <a:bodyPr anchor="ctr" anchorCtr="0"/>
          <a:lstStyle/>
          <a:p>
            <a:endParaRPr lang="en-US" sz="3200">
              <a:solidFill>
                <a:srgbClr val="000000"/>
              </a:solidFill>
              <a:ea typeface="ＭＳ Ｐゴシック" pitchFamily="34" charset="-128"/>
            </a:endParaRPr>
          </a:p>
        </p:txBody>
      </p:sp>
      <p:sp>
        <p:nvSpPr>
          <p:cNvPr id="2" name="Content Placeholder 1">
            <a:extLst>
              <a:ext uri="{FF2B5EF4-FFF2-40B4-BE49-F238E27FC236}">
                <a16:creationId xmlns:a16="http://schemas.microsoft.com/office/drawing/2014/main" id="{DB828B8C-04D6-F344-890D-E79AFBA0FF8D}"/>
              </a:ext>
            </a:extLst>
          </p:cNvPr>
          <p:cNvSpPr>
            <a:spLocks noGrp="1"/>
          </p:cNvSpPr>
          <p:nvPr>
            <p:ph sz="quarter" idx="10"/>
          </p:nvPr>
        </p:nvSpPr>
        <p:spPr/>
        <p:txBody>
          <a:bodyPr/>
          <a:lstStyle/>
          <a:p>
            <a:endParaRPr lang="en-US"/>
          </a:p>
        </p:txBody>
      </p:sp>
      <p:sp>
        <p:nvSpPr>
          <p:cNvPr id="154" name="Title 1">
            <a:extLst>
              <a:ext uri="{FF2B5EF4-FFF2-40B4-BE49-F238E27FC236}">
                <a16:creationId xmlns:a16="http://schemas.microsoft.com/office/drawing/2014/main" id="{AC2A9C59-0B89-48F8-B833-6EE4B71F553D}"/>
              </a:ext>
            </a:extLst>
          </p:cNvPr>
          <p:cNvSpPr>
            <a:spLocks noGrp="1"/>
          </p:cNvSpPr>
          <p:nvPr>
            <p:ph type="title"/>
          </p:nvPr>
        </p:nvSpPr>
        <p:spPr/>
        <p:txBody>
          <a:bodyPr/>
          <a:lstStyle/>
          <a:p>
            <a:pPr algn="ctr"/>
            <a:r>
              <a:rPr lang="en-US" b="1">
                <a:latin typeface="Arial" panose="020B0604020202020204" pitchFamily="34" charset="0"/>
                <a:cs typeface="Arial" panose="020B0604020202020204" pitchFamily="34" charset="0"/>
              </a:rPr>
              <a:t>SACRAMENTO DISTRICT STRUCTURE</a:t>
            </a:r>
          </a:p>
        </p:txBody>
      </p:sp>
      <p:sp>
        <p:nvSpPr>
          <p:cNvPr id="3" name="Line 23">
            <a:extLst>
              <a:ext uri="{FF2B5EF4-FFF2-40B4-BE49-F238E27FC236}">
                <a16:creationId xmlns:a16="http://schemas.microsoft.com/office/drawing/2014/main" id="{DD178885-BC3A-35A4-73B0-A2AA1E198B46}"/>
              </a:ext>
            </a:extLst>
          </p:cNvPr>
          <p:cNvSpPr>
            <a:spLocks noChangeShapeType="1"/>
          </p:cNvSpPr>
          <p:nvPr/>
        </p:nvSpPr>
        <p:spPr bwMode="auto">
          <a:xfrm flipH="1">
            <a:off x="11007943" y="5765209"/>
            <a:ext cx="92320" cy="6887"/>
          </a:xfrm>
          <a:prstGeom prst="line">
            <a:avLst/>
          </a:prstGeom>
          <a:noFill/>
          <a:ln w="19050">
            <a:solidFill>
              <a:srgbClr val="000000"/>
            </a:solidFill>
            <a:round/>
            <a:headEnd/>
            <a:tailEnd/>
          </a:ln>
        </p:spPr>
        <p:txBody>
          <a:bodyPr anchor="ctr" anchorCtr="0"/>
          <a:lstStyle/>
          <a:p>
            <a:endParaRPr lang="en-US" sz="3200">
              <a:solidFill>
                <a:srgbClr val="000000"/>
              </a:solidFill>
              <a:ea typeface="ＭＳ Ｐゴシック" pitchFamily="34" charset="-128"/>
            </a:endParaRPr>
          </a:p>
        </p:txBody>
      </p:sp>
      <p:sp>
        <p:nvSpPr>
          <p:cNvPr id="4" name="Text Box 82">
            <a:extLst>
              <a:ext uri="{FF2B5EF4-FFF2-40B4-BE49-F238E27FC236}">
                <a16:creationId xmlns:a16="http://schemas.microsoft.com/office/drawing/2014/main" id="{D77F384A-91E5-4CB9-FDD5-4A6BDAC06C2A}"/>
              </a:ext>
            </a:extLst>
          </p:cNvPr>
          <p:cNvSpPr txBox="1">
            <a:spLocks noChangeArrowheads="1"/>
          </p:cNvSpPr>
          <p:nvPr/>
        </p:nvSpPr>
        <p:spPr bwMode="auto">
          <a:xfrm>
            <a:off x="9786313" y="5255644"/>
            <a:ext cx="1194566" cy="199454"/>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Utah</a:t>
            </a:r>
          </a:p>
        </p:txBody>
      </p:sp>
      <p:sp>
        <p:nvSpPr>
          <p:cNvPr id="5" name="Text Box 82">
            <a:extLst>
              <a:ext uri="{FF2B5EF4-FFF2-40B4-BE49-F238E27FC236}">
                <a16:creationId xmlns:a16="http://schemas.microsoft.com/office/drawing/2014/main" id="{1F2143F9-FB30-5833-64DE-00E0B26401CE}"/>
              </a:ext>
            </a:extLst>
          </p:cNvPr>
          <p:cNvSpPr txBox="1">
            <a:spLocks noChangeArrowheads="1"/>
          </p:cNvSpPr>
          <p:nvPr/>
        </p:nvSpPr>
        <p:spPr bwMode="auto">
          <a:xfrm>
            <a:off x="9797105" y="5664348"/>
            <a:ext cx="1194566" cy="199454"/>
          </a:xfrm>
          <a:prstGeom prst="rect">
            <a:avLst/>
          </a:prstGeom>
          <a:solidFill>
            <a:srgbClr val="CCECFF"/>
          </a:solidFill>
          <a:ln w="19050" cmpd="thickThin">
            <a:solidFill>
              <a:srgbClr val="000000"/>
            </a:solidFill>
            <a:miter lim="800000"/>
            <a:headEnd type="none" w="sm" len="sm"/>
            <a:tailEnd type="none" w="sm" len="sm"/>
          </a:ln>
        </p:spPr>
        <p:txBody>
          <a:bodyPr lIns="51483" tIns="25742" rIns="51483" bIns="25742" anchor="ctr" anchorCtr="0"/>
          <a:lstStyle/>
          <a:p>
            <a:pPr algn="ctr" defTabSz="514325" eaLnBrk="0" hangingPunct="0">
              <a:lnSpc>
                <a:spcPct val="90000"/>
              </a:lnSpc>
            </a:pPr>
            <a:r>
              <a:rPr lang="en-US" sz="900" b="1">
                <a:solidFill>
                  <a:srgbClr val="000000"/>
                </a:solidFill>
                <a:ea typeface="ＭＳ Ｐゴシック" pitchFamily="34" charset="-128"/>
              </a:rPr>
              <a:t>Special Projects</a:t>
            </a:r>
          </a:p>
        </p:txBody>
      </p:sp>
    </p:spTree>
    <p:extLst>
      <p:ext uri="{BB962C8B-B14F-4D97-AF65-F5344CB8AC3E}">
        <p14:creationId xmlns:p14="http://schemas.microsoft.com/office/powerpoint/2010/main" val="98937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 Box 3"/>
          <p:cNvSpPr txBox="1">
            <a:spLocks noChangeArrowheads="1"/>
          </p:cNvSpPr>
          <p:nvPr/>
        </p:nvSpPr>
        <p:spPr bwMode="auto">
          <a:xfrm>
            <a:off x="5695381" y="1128266"/>
            <a:ext cx="6323548" cy="5316840"/>
          </a:xfrm>
          <a:prstGeom prst="rect">
            <a:avLst/>
          </a:prstGeom>
          <a:noFill/>
          <a:ln w="9525">
            <a:noFill/>
            <a:miter lim="800000"/>
            <a:headEnd/>
            <a:tailEnd/>
          </a:ln>
          <a:effectLst/>
        </p:spPr>
        <p:txBody>
          <a:bodyPr wrap="square" lIns="91440" tIns="45720" rIns="91440" bIns="45720" anchor="t">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Over 1,100 Team members serving a population of 11 million people</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4 OCONUS Deployed Employees</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27 Construction Offices</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4 Regulatory Offices</a:t>
            </a:r>
          </a:p>
          <a:p>
            <a:pPr>
              <a:spcBef>
                <a:spcPct val="50000"/>
              </a:spcBef>
              <a:buFont typeface="Arial"/>
              <a:buChar char="•"/>
              <a:defRPr/>
            </a:pPr>
            <a:r>
              <a:rPr lang="en-US" sz="1600" b="1">
                <a:solidFill>
                  <a:srgbClr val="000000"/>
                </a:solidFill>
                <a:latin typeface="Calibri"/>
                <a:cs typeface="Calibri"/>
              </a:rPr>
              <a:t> </a:t>
            </a:r>
            <a:r>
              <a:rPr lang="en-US" sz="1700" b="1">
                <a:solidFill>
                  <a:srgbClr val="000000"/>
                </a:solidFill>
                <a:latin typeface="Calibri"/>
                <a:cs typeface="Calibri"/>
              </a:rPr>
              <a:t>3</a:t>
            </a:r>
            <a:r>
              <a:rPr kumimoji="0" lang="en-US" sz="1700" b="1" i="0" u="none" strike="noStrike" kern="1200" cap="none" spc="0" normalizeH="0" baseline="0" noProof="0">
                <a:ln>
                  <a:noFill/>
                </a:ln>
                <a:solidFill>
                  <a:srgbClr val="000000"/>
                </a:solidFill>
                <a:effectLst/>
                <a:uLnTx/>
                <a:uFillTx/>
                <a:latin typeface="Calibri"/>
                <a:cs typeface="Calibri"/>
              </a:rPr>
              <a:t> MEGA Projects – American River Common Features (ARCF 2016</a:t>
            </a:r>
            <a:r>
              <a:rPr lang="en-US" sz="1700" b="1">
                <a:solidFill>
                  <a:srgbClr val="000000"/>
                </a:solidFill>
                <a:latin typeface="Calibri"/>
                <a:cs typeface="Calibri"/>
              </a:rPr>
              <a:t>),  DVA Alameda CBOC &amp; National Cemetery</a:t>
            </a:r>
            <a:r>
              <a:rPr kumimoji="0" lang="en-US" sz="1700" b="1" i="0" u="none" strike="noStrike" kern="1200" cap="none" spc="0" normalizeH="0" baseline="0" noProof="0">
                <a:ln>
                  <a:noFill/>
                </a:ln>
                <a:solidFill>
                  <a:srgbClr val="000000"/>
                </a:solidFill>
                <a:effectLst/>
                <a:uLnTx/>
                <a:uFillTx/>
                <a:latin typeface="Calibri"/>
                <a:cs typeface="Calibri"/>
              </a:rPr>
              <a:t>, </a:t>
            </a:r>
            <a:r>
              <a:rPr lang="en-US" sz="1700" b="1">
                <a:solidFill>
                  <a:srgbClr val="000000"/>
                </a:solidFill>
                <a:latin typeface="Calibri"/>
                <a:cs typeface="Calibri"/>
              </a:rPr>
              <a:t>DVA Livermore Campus (Realignment &amp; Closure)</a:t>
            </a:r>
            <a:endParaRPr lang="en-US" sz="1700" b="1" i="0" u="none" strike="noStrike" kern="1200" cap="none" spc="0" normalizeH="0" baseline="0" noProof="0">
              <a:ln>
                <a:noFill/>
              </a:ln>
              <a:solidFill>
                <a:srgbClr val="000000"/>
              </a:solidFill>
              <a:effectLst/>
              <a:uLnTx/>
              <a:uFillTx/>
              <a:latin typeface="Calibri" pitchFamily="34" charset="0"/>
              <a:cs typeface="Calibri"/>
            </a:endParaRP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Manage Recreation Facilities at 10 Projects; 2.35 Million Visits Annually  </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Operate &amp; Maintain 17 Dams and Reservoirs</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19 Army &amp; Air Force Programs/Installations</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Significant </a:t>
            </a:r>
            <a:r>
              <a:rPr kumimoji="0" lang="en-CA" sz="1600" b="1" i="0" u="none" strike="noStrike" kern="1200" cap="none" spc="0" normalizeH="0" baseline="0" noProof="0">
                <a:ln>
                  <a:noFill/>
                </a:ln>
                <a:solidFill>
                  <a:srgbClr val="000000"/>
                </a:solidFill>
                <a:effectLst/>
                <a:uLnTx/>
                <a:uFillTx/>
                <a:latin typeface="Calibri" pitchFamily="34" charset="0"/>
                <a:ea typeface="+mn-ea"/>
                <a:cs typeface="+mn-cs"/>
              </a:rPr>
              <a:t>Hazardous, Toxic and Radioactive Waste (HTRW) Program</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CA" sz="1600" b="1" i="0" u="none" strike="noStrike" kern="1200" cap="none" spc="0" normalizeH="0" baseline="0" noProof="0">
                <a:ln>
                  <a:noFill/>
                </a:ln>
                <a:solidFill>
                  <a:srgbClr val="000000"/>
                </a:solidFill>
                <a:effectLst/>
                <a:uLnTx/>
                <a:uFillTx/>
                <a:latin typeface="Calibri" pitchFamily="34" charset="0"/>
                <a:ea typeface="+mn-ea"/>
                <a:cs typeface="+mn-cs"/>
              </a:rPr>
              <a:t> South Pacific Division Dam Safety Production Center </a:t>
            </a:r>
            <a:endParaRPr kumimoji="0" lang="en-US" sz="1600" b="1" i="0" u="none" strike="noStrike" kern="1200" cap="none" spc="0" normalizeH="0" baseline="0" noProof="0">
              <a:ln>
                <a:noFill/>
              </a:ln>
              <a:solidFill>
                <a:srgbClr val="000000"/>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Serving 8 States (Primarily CA, NV, UT, CO)</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90 Federally-recognized Tribes</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1600" b="1" i="0" u="none" strike="noStrike" kern="1200" cap="none" spc="0" normalizeH="0" baseline="0" noProof="0">
                <a:ln>
                  <a:noFill/>
                </a:ln>
                <a:solidFill>
                  <a:srgbClr val="000000"/>
                </a:solidFill>
                <a:effectLst/>
                <a:uLnTx/>
                <a:uFillTx/>
                <a:latin typeface="Calibri" pitchFamily="34" charset="0"/>
                <a:ea typeface="+mn-ea"/>
                <a:cs typeface="+mn-cs"/>
              </a:rPr>
              <a:t> 46 Members of Congress</a:t>
            </a:r>
          </a:p>
        </p:txBody>
      </p:sp>
      <p:grpSp>
        <p:nvGrpSpPr>
          <p:cNvPr id="279" name="Group 96"/>
          <p:cNvGrpSpPr>
            <a:grpSpLocks/>
          </p:cNvGrpSpPr>
          <p:nvPr/>
        </p:nvGrpSpPr>
        <p:grpSpPr bwMode="auto">
          <a:xfrm>
            <a:off x="691858" y="4951968"/>
            <a:ext cx="3278796" cy="1768881"/>
            <a:chOff x="3855" y="2010"/>
            <a:chExt cx="2154" cy="1252"/>
          </a:xfrm>
        </p:grpSpPr>
        <p:sp>
          <p:nvSpPr>
            <p:cNvPr id="280" name="Rectangle 97"/>
            <p:cNvSpPr>
              <a:spLocks noChangeArrowheads="1"/>
            </p:cNvSpPr>
            <p:nvPr/>
          </p:nvSpPr>
          <p:spPr bwMode="auto">
            <a:xfrm>
              <a:off x="3855" y="2010"/>
              <a:ext cx="2154" cy="1252"/>
            </a:xfrm>
            <a:prstGeom prst="rect">
              <a:avLst/>
            </a:prstGeom>
            <a:solidFill>
              <a:srgbClr val="FFFF66"/>
            </a:solidFill>
            <a:ln w="38100">
              <a:solidFill>
                <a:schemeClr val="tx2"/>
              </a:solidFill>
              <a:miter lim="800000"/>
              <a:headEnd/>
              <a:tailEnd/>
            </a:ln>
            <a:effectLst>
              <a:outerShdw blurRad="50800" dist="38100" dir="2700000" algn="tl" rotWithShape="0">
                <a:prstClr val="black">
                  <a:alpha val="40000"/>
                </a:prstClr>
              </a:outerShdw>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1" name="Text Box 98"/>
            <p:cNvSpPr txBox="1">
              <a:spLocks noChangeArrowheads="1"/>
            </p:cNvSpPr>
            <p:nvPr/>
          </p:nvSpPr>
          <p:spPr bwMode="auto">
            <a:xfrm>
              <a:off x="4121" y="2040"/>
              <a:ext cx="1570" cy="1220"/>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99"/>
                  </a:solidFill>
                  <a:effectLst/>
                  <a:uLnTx/>
                  <a:uFillTx/>
                  <a:latin typeface="Tahoma" pitchFamily="34" charset="0"/>
                  <a:ea typeface="+mn-ea"/>
                  <a:cs typeface="+mn-cs"/>
                </a:rPr>
                <a:t>     </a:t>
              </a:r>
              <a:r>
                <a:rPr kumimoji="0" lang="en-US" sz="1200" b="1" i="0" u="sng" strike="noStrike" kern="1200" cap="none" spc="0" normalizeH="0" baseline="0" noProof="0">
                  <a:ln>
                    <a:noFill/>
                  </a:ln>
                  <a:solidFill>
                    <a:srgbClr val="000099"/>
                  </a:solidFill>
                  <a:effectLst/>
                  <a:uLnTx/>
                  <a:uFillTx/>
                  <a:latin typeface="Tahoma" pitchFamily="34" charset="0"/>
                  <a:ea typeface="+mn-ea"/>
                  <a:cs typeface="+mn-cs"/>
                </a:rPr>
                <a:t>Program Boundaries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00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t>Civil Works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t>Military Construction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00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t>Regulatory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solidFill>
                  <a:srgbClr val="00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t>SPN Boundary (SPK MIL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srgbClr val="00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t>SPL Boundary (SPK MIL Design)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srgbClr val="000000"/>
                </a:solidFill>
                <a:effectLst/>
                <a:uLnTx/>
                <a:uFillTx/>
                <a:latin typeface="Tahom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pitchFamily="34" charset="0"/>
                  <a:ea typeface="+mn-ea"/>
                  <a:cs typeface="+mn-cs"/>
                </a:rPr>
                <a:t>SPA Boundary</a:t>
              </a:r>
            </a:p>
          </p:txBody>
        </p:sp>
        <p:sp>
          <p:nvSpPr>
            <p:cNvPr id="282" name="Rectangle 99"/>
            <p:cNvSpPr>
              <a:spLocks noChangeArrowheads="1"/>
            </p:cNvSpPr>
            <p:nvPr/>
          </p:nvSpPr>
          <p:spPr bwMode="auto">
            <a:xfrm>
              <a:off x="3963" y="2269"/>
              <a:ext cx="165" cy="91"/>
            </a:xfrm>
            <a:prstGeom prst="rect">
              <a:avLst/>
            </a:prstGeom>
            <a:solidFill>
              <a:srgbClr val="6699FF"/>
            </a:solid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3" name="Rectangle 100"/>
            <p:cNvSpPr>
              <a:spLocks noChangeArrowheads="1"/>
            </p:cNvSpPr>
            <p:nvPr/>
          </p:nvSpPr>
          <p:spPr bwMode="auto">
            <a:xfrm>
              <a:off x="3963" y="2447"/>
              <a:ext cx="166" cy="91"/>
            </a:xfrm>
            <a:prstGeom prst="rect">
              <a:avLst/>
            </a:prstGeom>
            <a:solidFill>
              <a:srgbClr val="33CC33">
                <a:alpha val="30000"/>
              </a:srgbClr>
            </a:solidFill>
            <a:ln w="19050">
              <a:solidFill>
                <a:srgbClr val="33CC33"/>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84" name="Rectangle 101" descr="Wide upward diagonal"/>
            <p:cNvSpPr>
              <a:spLocks noChangeArrowheads="1"/>
            </p:cNvSpPr>
            <p:nvPr/>
          </p:nvSpPr>
          <p:spPr bwMode="auto">
            <a:xfrm>
              <a:off x="3963" y="2631"/>
              <a:ext cx="166" cy="91"/>
            </a:xfrm>
            <a:prstGeom prst="rect">
              <a:avLst/>
            </a:prstGeom>
            <a:pattFill prst="wdUpDiag">
              <a:fgClr>
                <a:schemeClr val="tx1">
                  <a:alpha val="60001"/>
                </a:schemeClr>
              </a:fgClr>
              <a:bgClr>
                <a:schemeClr val="bg1">
                  <a:alpha val="60001"/>
                </a:schemeClr>
              </a:bgClr>
            </a:patt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 name="Content Placeholder 1">
            <a:extLst>
              <a:ext uri="{FF2B5EF4-FFF2-40B4-BE49-F238E27FC236}">
                <a16:creationId xmlns:a16="http://schemas.microsoft.com/office/drawing/2014/main" id="{9F4F2ACE-F89E-BCFB-90EE-E4F80D31BFEB}"/>
              </a:ext>
            </a:extLst>
          </p:cNvPr>
          <p:cNvSpPr>
            <a:spLocks noGrp="1"/>
          </p:cNvSpPr>
          <p:nvPr>
            <p:ph sz="quarter" idx="10"/>
          </p:nvPr>
        </p:nvSpPr>
        <p:spPr/>
        <p:txBody>
          <a:bodyPr/>
          <a:lstStyle/>
          <a:p>
            <a:endParaRPr lang="en-US"/>
          </a:p>
        </p:txBody>
      </p:sp>
      <p:sp>
        <p:nvSpPr>
          <p:cNvPr id="99" name="Title 1"/>
          <p:cNvSpPr>
            <a:spLocks noGrp="1"/>
          </p:cNvSpPr>
          <p:nvPr>
            <p:ph type="title"/>
          </p:nvPr>
        </p:nvSpPr>
        <p:spPr/>
        <p:txBody>
          <a:bodyPr/>
          <a:lstStyle/>
          <a:p>
            <a:r>
              <a:rPr lang="en-US">
                <a:solidFill>
                  <a:schemeClr val="tx1"/>
                </a:solidFill>
              </a:rPr>
              <a:t>Sacramento District Overview</a:t>
            </a:r>
          </a:p>
        </p:txBody>
      </p:sp>
      <p:grpSp>
        <p:nvGrpSpPr>
          <p:cNvPr id="97" name="Group 3"/>
          <p:cNvGrpSpPr>
            <a:grpSpLocks noChangeAspect="1"/>
          </p:cNvGrpSpPr>
          <p:nvPr/>
        </p:nvGrpSpPr>
        <p:grpSpPr bwMode="auto">
          <a:xfrm>
            <a:off x="1265978" y="900214"/>
            <a:ext cx="4284797" cy="4561690"/>
            <a:chOff x="1536" y="932"/>
            <a:chExt cx="3396" cy="3214"/>
          </a:xfrm>
          <a:effectLst>
            <a:outerShdw blurRad="50800" dist="38100" dir="2700000" algn="tl" rotWithShape="0">
              <a:prstClr val="black">
                <a:alpha val="40000"/>
              </a:prstClr>
            </a:outerShdw>
          </a:effectLst>
        </p:grpSpPr>
        <p:sp>
          <p:nvSpPr>
            <p:cNvPr id="98" name="Freeform 4"/>
            <p:cNvSpPr>
              <a:spLocks noChangeAspect="1"/>
            </p:cNvSpPr>
            <p:nvPr/>
          </p:nvSpPr>
          <p:spPr bwMode="auto">
            <a:xfrm>
              <a:off x="1547" y="1731"/>
              <a:ext cx="1015" cy="1513"/>
            </a:xfrm>
            <a:custGeom>
              <a:avLst/>
              <a:gdLst/>
              <a:ahLst/>
              <a:cxnLst>
                <a:cxn ang="0">
                  <a:pos x="55" y="0"/>
                </a:cxn>
                <a:cxn ang="0">
                  <a:pos x="69" y="97"/>
                </a:cxn>
                <a:cxn ang="0">
                  <a:pos x="28" y="159"/>
                </a:cxn>
                <a:cxn ang="0">
                  <a:pos x="28" y="228"/>
                </a:cxn>
                <a:cxn ang="0">
                  <a:pos x="0" y="283"/>
                </a:cxn>
                <a:cxn ang="0">
                  <a:pos x="14" y="325"/>
                </a:cxn>
                <a:cxn ang="0">
                  <a:pos x="35" y="359"/>
                </a:cxn>
                <a:cxn ang="0">
                  <a:pos x="28" y="401"/>
                </a:cxn>
                <a:cxn ang="0">
                  <a:pos x="49" y="428"/>
                </a:cxn>
                <a:cxn ang="0">
                  <a:pos x="49" y="484"/>
                </a:cxn>
                <a:cxn ang="0">
                  <a:pos x="41" y="525"/>
                </a:cxn>
                <a:cxn ang="0">
                  <a:pos x="55" y="553"/>
                </a:cxn>
                <a:cxn ang="0">
                  <a:pos x="83" y="574"/>
                </a:cxn>
                <a:cxn ang="0">
                  <a:pos x="90" y="636"/>
                </a:cxn>
                <a:cxn ang="0">
                  <a:pos x="276" y="632"/>
                </a:cxn>
                <a:cxn ang="0">
                  <a:pos x="220" y="686"/>
                </a:cxn>
                <a:cxn ang="0">
                  <a:pos x="214" y="705"/>
                </a:cxn>
                <a:cxn ang="0">
                  <a:pos x="201" y="746"/>
                </a:cxn>
                <a:cxn ang="0">
                  <a:pos x="221" y="753"/>
                </a:cxn>
                <a:cxn ang="0">
                  <a:pos x="228" y="829"/>
                </a:cxn>
                <a:cxn ang="0">
                  <a:pos x="180" y="767"/>
                </a:cxn>
                <a:cxn ang="0">
                  <a:pos x="166" y="829"/>
                </a:cxn>
                <a:cxn ang="0">
                  <a:pos x="187" y="857"/>
                </a:cxn>
                <a:cxn ang="0">
                  <a:pos x="208" y="891"/>
                </a:cxn>
                <a:cxn ang="0">
                  <a:pos x="208" y="926"/>
                </a:cxn>
                <a:cxn ang="0">
                  <a:pos x="214" y="981"/>
                </a:cxn>
                <a:cxn ang="0">
                  <a:pos x="270" y="1071"/>
                </a:cxn>
                <a:cxn ang="0">
                  <a:pos x="284" y="1140"/>
                </a:cxn>
                <a:cxn ang="0">
                  <a:pos x="339" y="1209"/>
                </a:cxn>
                <a:cxn ang="0">
                  <a:pos x="346" y="1299"/>
                </a:cxn>
                <a:cxn ang="0">
                  <a:pos x="374" y="1327"/>
                </a:cxn>
                <a:cxn ang="0">
                  <a:pos x="415" y="1347"/>
                </a:cxn>
                <a:cxn ang="0">
                  <a:pos x="449" y="1340"/>
                </a:cxn>
                <a:cxn ang="0">
                  <a:pos x="491" y="1355"/>
                </a:cxn>
                <a:cxn ang="0">
                  <a:pos x="512" y="1403"/>
                </a:cxn>
                <a:cxn ang="0">
                  <a:pos x="539" y="1410"/>
                </a:cxn>
                <a:cxn ang="0">
                  <a:pos x="595" y="1451"/>
                </a:cxn>
                <a:cxn ang="0">
                  <a:pos x="629" y="1451"/>
                </a:cxn>
                <a:cxn ang="0">
                  <a:pos x="657" y="1465"/>
                </a:cxn>
                <a:cxn ang="0">
                  <a:pos x="678" y="1513"/>
                </a:cxn>
                <a:cxn ang="0">
                  <a:pos x="719" y="1520"/>
                </a:cxn>
                <a:cxn ang="0">
                  <a:pos x="726" y="1596"/>
                </a:cxn>
                <a:cxn ang="0">
                  <a:pos x="761" y="1631"/>
                </a:cxn>
                <a:cxn ang="0">
                  <a:pos x="775" y="1665"/>
                </a:cxn>
                <a:cxn ang="0">
                  <a:pos x="1058" y="1700"/>
                </a:cxn>
                <a:cxn ang="0">
                  <a:pos x="1079" y="1672"/>
                </a:cxn>
                <a:cxn ang="0">
                  <a:pos x="1079" y="1645"/>
                </a:cxn>
                <a:cxn ang="0">
                  <a:pos x="1106" y="1624"/>
                </a:cxn>
                <a:cxn ang="0">
                  <a:pos x="1106" y="1582"/>
                </a:cxn>
                <a:cxn ang="0">
                  <a:pos x="1086" y="1548"/>
                </a:cxn>
                <a:cxn ang="0">
                  <a:pos x="1113" y="1513"/>
                </a:cxn>
                <a:cxn ang="0">
                  <a:pos x="1113" y="1465"/>
                </a:cxn>
                <a:cxn ang="0">
                  <a:pos x="1141" y="1423"/>
                </a:cxn>
                <a:cxn ang="0">
                  <a:pos x="1141" y="1368"/>
                </a:cxn>
                <a:cxn ang="0">
                  <a:pos x="1127" y="1340"/>
                </a:cxn>
                <a:cxn ang="0">
                  <a:pos x="1106" y="1320"/>
                </a:cxn>
                <a:cxn ang="0">
                  <a:pos x="477" y="580"/>
                </a:cxn>
                <a:cxn ang="0">
                  <a:pos x="546" y="97"/>
                </a:cxn>
                <a:cxn ang="0">
                  <a:pos x="63" y="0"/>
                </a:cxn>
                <a:cxn ang="0">
                  <a:pos x="55" y="0"/>
                </a:cxn>
              </a:cxnLst>
              <a:rect l="0" t="0" r="r" b="b"/>
              <a:pathLst>
                <a:path w="1141" h="1700">
                  <a:moveTo>
                    <a:pt x="55" y="0"/>
                  </a:moveTo>
                  <a:lnTo>
                    <a:pt x="69" y="97"/>
                  </a:lnTo>
                  <a:lnTo>
                    <a:pt x="28" y="159"/>
                  </a:lnTo>
                  <a:lnTo>
                    <a:pt x="28" y="228"/>
                  </a:lnTo>
                  <a:lnTo>
                    <a:pt x="0" y="283"/>
                  </a:lnTo>
                  <a:lnTo>
                    <a:pt x="14" y="325"/>
                  </a:lnTo>
                  <a:lnTo>
                    <a:pt x="35" y="359"/>
                  </a:lnTo>
                  <a:lnTo>
                    <a:pt x="28" y="401"/>
                  </a:lnTo>
                  <a:lnTo>
                    <a:pt x="49" y="428"/>
                  </a:lnTo>
                  <a:lnTo>
                    <a:pt x="49" y="484"/>
                  </a:lnTo>
                  <a:lnTo>
                    <a:pt x="41" y="525"/>
                  </a:lnTo>
                  <a:lnTo>
                    <a:pt x="55" y="553"/>
                  </a:lnTo>
                  <a:lnTo>
                    <a:pt x="83" y="574"/>
                  </a:lnTo>
                  <a:lnTo>
                    <a:pt x="90" y="636"/>
                  </a:lnTo>
                  <a:lnTo>
                    <a:pt x="276" y="632"/>
                  </a:lnTo>
                  <a:lnTo>
                    <a:pt x="220" y="686"/>
                  </a:lnTo>
                  <a:lnTo>
                    <a:pt x="214" y="705"/>
                  </a:lnTo>
                  <a:lnTo>
                    <a:pt x="201" y="746"/>
                  </a:lnTo>
                  <a:lnTo>
                    <a:pt x="221" y="753"/>
                  </a:lnTo>
                  <a:lnTo>
                    <a:pt x="228" y="829"/>
                  </a:lnTo>
                  <a:lnTo>
                    <a:pt x="180" y="767"/>
                  </a:lnTo>
                  <a:lnTo>
                    <a:pt x="166" y="829"/>
                  </a:lnTo>
                  <a:lnTo>
                    <a:pt x="187" y="857"/>
                  </a:lnTo>
                  <a:lnTo>
                    <a:pt x="208" y="891"/>
                  </a:lnTo>
                  <a:lnTo>
                    <a:pt x="208" y="926"/>
                  </a:lnTo>
                  <a:lnTo>
                    <a:pt x="214" y="981"/>
                  </a:lnTo>
                  <a:lnTo>
                    <a:pt x="270" y="1071"/>
                  </a:lnTo>
                  <a:lnTo>
                    <a:pt x="284" y="1140"/>
                  </a:lnTo>
                  <a:lnTo>
                    <a:pt x="339" y="1209"/>
                  </a:lnTo>
                  <a:lnTo>
                    <a:pt x="346" y="1299"/>
                  </a:lnTo>
                  <a:lnTo>
                    <a:pt x="374" y="1327"/>
                  </a:lnTo>
                  <a:lnTo>
                    <a:pt x="415" y="1347"/>
                  </a:lnTo>
                  <a:lnTo>
                    <a:pt x="449" y="1340"/>
                  </a:lnTo>
                  <a:lnTo>
                    <a:pt x="491" y="1355"/>
                  </a:lnTo>
                  <a:lnTo>
                    <a:pt x="512" y="1403"/>
                  </a:lnTo>
                  <a:lnTo>
                    <a:pt x="539" y="1410"/>
                  </a:lnTo>
                  <a:lnTo>
                    <a:pt x="595" y="1451"/>
                  </a:lnTo>
                  <a:lnTo>
                    <a:pt x="629" y="1451"/>
                  </a:lnTo>
                  <a:lnTo>
                    <a:pt x="657" y="1465"/>
                  </a:lnTo>
                  <a:lnTo>
                    <a:pt x="678" y="1513"/>
                  </a:lnTo>
                  <a:lnTo>
                    <a:pt x="719" y="1520"/>
                  </a:lnTo>
                  <a:lnTo>
                    <a:pt x="726" y="1596"/>
                  </a:lnTo>
                  <a:lnTo>
                    <a:pt x="761" y="1631"/>
                  </a:lnTo>
                  <a:lnTo>
                    <a:pt x="775" y="1665"/>
                  </a:lnTo>
                  <a:lnTo>
                    <a:pt x="1058" y="1700"/>
                  </a:lnTo>
                  <a:lnTo>
                    <a:pt x="1079" y="1672"/>
                  </a:lnTo>
                  <a:lnTo>
                    <a:pt x="1079" y="1645"/>
                  </a:lnTo>
                  <a:lnTo>
                    <a:pt x="1106" y="1624"/>
                  </a:lnTo>
                  <a:lnTo>
                    <a:pt x="1106" y="1582"/>
                  </a:lnTo>
                  <a:lnTo>
                    <a:pt x="1086" y="1548"/>
                  </a:lnTo>
                  <a:lnTo>
                    <a:pt x="1113" y="1513"/>
                  </a:lnTo>
                  <a:lnTo>
                    <a:pt x="1113" y="1465"/>
                  </a:lnTo>
                  <a:lnTo>
                    <a:pt x="1141" y="1423"/>
                  </a:lnTo>
                  <a:lnTo>
                    <a:pt x="1141" y="1368"/>
                  </a:lnTo>
                  <a:lnTo>
                    <a:pt x="1127" y="1340"/>
                  </a:lnTo>
                  <a:lnTo>
                    <a:pt x="1106" y="1320"/>
                  </a:lnTo>
                  <a:lnTo>
                    <a:pt x="477" y="580"/>
                  </a:lnTo>
                  <a:lnTo>
                    <a:pt x="546" y="97"/>
                  </a:lnTo>
                  <a:lnTo>
                    <a:pt x="63" y="0"/>
                  </a:lnTo>
                  <a:lnTo>
                    <a:pt x="55" y="0"/>
                  </a:lnTo>
                  <a:close/>
                </a:path>
              </a:pathLst>
            </a:custGeom>
            <a:solidFill>
              <a:srgbClr val="FFE67D"/>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0" name="Freeform 5"/>
            <p:cNvSpPr>
              <a:spLocks noChangeAspect="1"/>
            </p:cNvSpPr>
            <p:nvPr/>
          </p:nvSpPr>
          <p:spPr bwMode="auto">
            <a:xfrm>
              <a:off x="1547" y="1731"/>
              <a:ext cx="1015" cy="1513"/>
            </a:xfrm>
            <a:custGeom>
              <a:avLst/>
              <a:gdLst/>
              <a:ahLst/>
              <a:cxnLst>
                <a:cxn ang="0">
                  <a:pos x="155" y="0"/>
                </a:cxn>
                <a:cxn ang="0">
                  <a:pos x="194" y="272"/>
                </a:cxn>
                <a:cxn ang="0">
                  <a:pos x="79" y="445"/>
                </a:cxn>
                <a:cxn ang="0">
                  <a:pos x="79" y="639"/>
                </a:cxn>
                <a:cxn ang="0">
                  <a:pos x="0" y="793"/>
                </a:cxn>
                <a:cxn ang="0">
                  <a:pos x="39" y="910"/>
                </a:cxn>
                <a:cxn ang="0">
                  <a:pos x="97" y="1005"/>
                </a:cxn>
                <a:cxn ang="0">
                  <a:pos x="79" y="1122"/>
                </a:cxn>
                <a:cxn ang="0">
                  <a:pos x="137" y="1199"/>
                </a:cxn>
                <a:cxn ang="0">
                  <a:pos x="137" y="1355"/>
                </a:cxn>
                <a:cxn ang="0">
                  <a:pos x="116" y="1469"/>
                </a:cxn>
                <a:cxn ang="0">
                  <a:pos x="155" y="1547"/>
                </a:cxn>
                <a:cxn ang="0">
                  <a:pos x="232" y="1606"/>
                </a:cxn>
                <a:cxn ang="0">
                  <a:pos x="252" y="1780"/>
                </a:cxn>
                <a:cxn ang="0">
                  <a:pos x="387" y="1838"/>
                </a:cxn>
                <a:cxn ang="0">
                  <a:pos x="504" y="2012"/>
                </a:cxn>
                <a:cxn ang="0">
                  <a:pos x="600" y="1973"/>
                </a:cxn>
                <a:cxn ang="0">
                  <a:pos x="562" y="2088"/>
                </a:cxn>
                <a:cxn ang="0">
                  <a:pos x="620" y="2109"/>
                </a:cxn>
                <a:cxn ang="0">
                  <a:pos x="639" y="2321"/>
                </a:cxn>
                <a:cxn ang="0">
                  <a:pos x="504" y="2147"/>
                </a:cxn>
                <a:cxn ang="0">
                  <a:pos x="464" y="2321"/>
                </a:cxn>
                <a:cxn ang="0">
                  <a:pos x="523" y="2400"/>
                </a:cxn>
                <a:cxn ang="0">
                  <a:pos x="581" y="2495"/>
                </a:cxn>
                <a:cxn ang="0">
                  <a:pos x="581" y="2592"/>
                </a:cxn>
                <a:cxn ang="0">
                  <a:pos x="600" y="2747"/>
                </a:cxn>
                <a:cxn ang="0">
                  <a:pos x="755" y="2999"/>
                </a:cxn>
                <a:cxn ang="0">
                  <a:pos x="794" y="3192"/>
                </a:cxn>
                <a:cxn ang="0">
                  <a:pos x="950" y="3386"/>
                </a:cxn>
                <a:cxn ang="0">
                  <a:pos x="968" y="3636"/>
                </a:cxn>
                <a:cxn ang="0">
                  <a:pos x="1046" y="3716"/>
                </a:cxn>
                <a:cxn ang="0">
                  <a:pos x="1162" y="3772"/>
                </a:cxn>
                <a:cxn ang="0">
                  <a:pos x="1258" y="3753"/>
                </a:cxn>
                <a:cxn ang="0">
                  <a:pos x="1375" y="3793"/>
                </a:cxn>
                <a:cxn ang="0">
                  <a:pos x="1432" y="3928"/>
                </a:cxn>
                <a:cxn ang="0">
                  <a:pos x="1510" y="3948"/>
                </a:cxn>
                <a:cxn ang="0">
                  <a:pos x="1665" y="4064"/>
                </a:cxn>
                <a:cxn ang="0">
                  <a:pos x="1762" y="4064"/>
                </a:cxn>
                <a:cxn ang="0">
                  <a:pos x="1840" y="4101"/>
                </a:cxn>
                <a:cxn ang="0">
                  <a:pos x="1898" y="4237"/>
                </a:cxn>
                <a:cxn ang="0">
                  <a:pos x="2013" y="4256"/>
                </a:cxn>
                <a:cxn ang="0">
                  <a:pos x="2033" y="4470"/>
                </a:cxn>
                <a:cxn ang="0">
                  <a:pos x="2130" y="4566"/>
                </a:cxn>
                <a:cxn ang="0">
                  <a:pos x="2169" y="4662"/>
                </a:cxn>
                <a:cxn ang="0">
                  <a:pos x="2961" y="4760"/>
                </a:cxn>
                <a:cxn ang="0">
                  <a:pos x="3020" y="4682"/>
                </a:cxn>
                <a:cxn ang="0">
                  <a:pos x="3020" y="4605"/>
                </a:cxn>
                <a:cxn ang="0">
                  <a:pos x="3096" y="4547"/>
                </a:cxn>
                <a:cxn ang="0">
                  <a:pos x="3096" y="4430"/>
                </a:cxn>
                <a:cxn ang="0">
                  <a:pos x="3039" y="4334"/>
                </a:cxn>
                <a:cxn ang="0">
                  <a:pos x="3117" y="4237"/>
                </a:cxn>
                <a:cxn ang="0">
                  <a:pos x="3117" y="4101"/>
                </a:cxn>
                <a:cxn ang="0">
                  <a:pos x="3194" y="3985"/>
                </a:cxn>
                <a:cxn ang="0">
                  <a:pos x="3194" y="3831"/>
                </a:cxn>
                <a:cxn ang="0">
                  <a:pos x="3155" y="3753"/>
                </a:cxn>
                <a:cxn ang="0">
                  <a:pos x="3096" y="3695"/>
                </a:cxn>
                <a:cxn ang="0">
                  <a:pos x="1336" y="1625"/>
                </a:cxn>
                <a:cxn ang="0">
                  <a:pos x="1529" y="272"/>
                </a:cxn>
                <a:cxn ang="0">
                  <a:pos x="175" y="0"/>
                </a:cxn>
                <a:cxn ang="0">
                  <a:pos x="155" y="0"/>
                </a:cxn>
                <a:cxn ang="0">
                  <a:pos x="155" y="0"/>
                </a:cxn>
              </a:cxnLst>
              <a:rect l="0" t="0" r="r" b="b"/>
              <a:pathLst>
                <a:path w="3194" h="4760">
                  <a:moveTo>
                    <a:pt x="155" y="0"/>
                  </a:moveTo>
                  <a:lnTo>
                    <a:pt x="194" y="272"/>
                  </a:lnTo>
                  <a:lnTo>
                    <a:pt x="79" y="445"/>
                  </a:lnTo>
                  <a:lnTo>
                    <a:pt x="79" y="639"/>
                  </a:lnTo>
                  <a:lnTo>
                    <a:pt x="0" y="793"/>
                  </a:lnTo>
                  <a:lnTo>
                    <a:pt x="39" y="910"/>
                  </a:lnTo>
                  <a:lnTo>
                    <a:pt x="97" y="1005"/>
                  </a:lnTo>
                  <a:lnTo>
                    <a:pt x="79" y="1122"/>
                  </a:lnTo>
                  <a:lnTo>
                    <a:pt x="137" y="1199"/>
                  </a:lnTo>
                  <a:lnTo>
                    <a:pt x="137" y="1355"/>
                  </a:lnTo>
                  <a:lnTo>
                    <a:pt x="116" y="1469"/>
                  </a:lnTo>
                  <a:lnTo>
                    <a:pt x="155" y="1547"/>
                  </a:lnTo>
                  <a:lnTo>
                    <a:pt x="232" y="1606"/>
                  </a:lnTo>
                  <a:lnTo>
                    <a:pt x="252" y="1780"/>
                  </a:lnTo>
                  <a:lnTo>
                    <a:pt x="387" y="1838"/>
                  </a:lnTo>
                  <a:lnTo>
                    <a:pt x="504" y="2012"/>
                  </a:lnTo>
                  <a:lnTo>
                    <a:pt x="600" y="1973"/>
                  </a:lnTo>
                  <a:lnTo>
                    <a:pt x="562" y="2088"/>
                  </a:lnTo>
                  <a:lnTo>
                    <a:pt x="620" y="2109"/>
                  </a:lnTo>
                  <a:lnTo>
                    <a:pt x="639" y="2321"/>
                  </a:lnTo>
                  <a:lnTo>
                    <a:pt x="504" y="2147"/>
                  </a:lnTo>
                  <a:lnTo>
                    <a:pt x="464" y="2321"/>
                  </a:lnTo>
                  <a:lnTo>
                    <a:pt x="523" y="2400"/>
                  </a:lnTo>
                  <a:lnTo>
                    <a:pt x="581" y="2495"/>
                  </a:lnTo>
                  <a:lnTo>
                    <a:pt x="581" y="2592"/>
                  </a:lnTo>
                  <a:lnTo>
                    <a:pt x="600" y="2747"/>
                  </a:lnTo>
                  <a:lnTo>
                    <a:pt x="755" y="2999"/>
                  </a:lnTo>
                  <a:lnTo>
                    <a:pt x="794" y="3192"/>
                  </a:lnTo>
                  <a:lnTo>
                    <a:pt x="950" y="3386"/>
                  </a:lnTo>
                  <a:lnTo>
                    <a:pt x="968" y="3636"/>
                  </a:lnTo>
                  <a:lnTo>
                    <a:pt x="1046" y="3716"/>
                  </a:lnTo>
                  <a:lnTo>
                    <a:pt x="1162" y="3772"/>
                  </a:lnTo>
                  <a:lnTo>
                    <a:pt x="1258" y="3753"/>
                  </a:lnTo>
                  <a:lnTo>
                    <a:pt x="1375" y="3793"/>
                  </a:lnTo>
                  <a:lnTo>
                    <a:pt x="1432" y="3928"/>
                  </a:lnTo>
                  <a:lnTo>
                    <a:pt x="1510" y="3948"/>
                  </a:lnTo>
                  <a:lnTo>
                    <a:pt x="1665" y="4064"/>
                  </a:lnTo>
                  <a:lnTo>
                    <a:pt x="1762" y="4064"/>
                  </a:lnTo>
                  <a:lnTo>
                    <a:pt x="1840" y="4101"/>
                  </a:lnTo>
                  <a:lnTo>
                    <a:pt x="1898" y="4237"/>
                  </a:lnTo>
                  <a:lnTo>
                    <a:pt x="2013" y="4256"/>
                  </a:lnTo>
                  <a:lnTo>
                    <a:pt x="2033" y="4470"/>
                  </a:lnTo>
                  <a:lnTo>
                    <a:pt x="2130" y="4566"/>
                  </a:lnTo>
                  <a:lnTo>
                    <a:pt x="2169" y="4662"/>
                  </a:lnTo>
                  <a:lnTo>
                    <a:pt x="2961" y="4760"/>
                  </a:lnTo>
                  <a:lnTo>
                    <a:pt x="3020" y="4682"/>
                  </a:lnTo>
                  <a:lnTo>
                    <a:pt x="3020" y="4605"/>
                  </a:lnTo>
                  <a:lnTo>
                    <a:pt x="3096" y="4547"/>
                  </a:lnTo>
                  <a:lnTo>
                    <a:pt x="3096" y="4430"/>
                  </a:lnTo>
                  <a:lnTo>
                    <a:pt x="3039" y="4334"/>
                  </a:lnTo>
                  <a:lnTo>
                    <a:pt x="3117" y="4237"/>
                  </a:lnTo>
                  <a:lnTo>
                    <a:pt x="3117" y="4101"/>
                  </a:lnTo>
                  <a:lnTo>
                    <a:pt x="3194" y="3985"/>
                  </a:lnTo>
                  <a:lnTo>
                    <a:pt x="3194" y="3831"/>
                  </a:lnTo>
                  <a:lnTo>
                    <a:pt x="3155" y="3753"/>
                  </a:lnTo>
                  <a:lnTo>
                    <a:pt x="3096" y="3695"/>
                  </a:lnTo>
                  <a:lnTo>
                    <a:pt x="1336" y="1625"/>
                  </a:lnTo>
                  <a:lnTo>
                    <a:pt x="1529" y="272"/>
                  </a:lnTo>
                  <a:lnTo>
                    <a:pt x="175" y="0"/>
                  </a:lnTo>
                  <a:lnTo>
                    <a:pt x="155" y="0"/>
                  </a:lnTo>
                  <a:lnTo>
                    <a:pt x="155" y="0"/>
                  </a:lnTo>
                </a:path>
              </a:pathLst>
            </a:custGeom>
            <a:noFill/>
            <a:ln w="0">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1" name="Freeform 6"/>
            <p:cNvSpPr>
              <a:spLocks noChangeAspect="1"/>
            </p:cNvSpPr>
            <p:nvPr/>
          </p:nvSpPr>
          <p:spPr bwMode="auto">
            <a:xfrm>
              <a:off x="3181" y="2068"/>
              <a:ext cx="713" cy="558"/>
            </a:xfrm>
            <a:custGeom>
              <a:avLst/>
              <a:gdLst/>
              <a:ahLst/>
              <a:cxnLst>
                <a:cxn ang="0">
                  <a:pos x="801" y="627"/>
                </a:cxn>
                <a:cxn ang="0">
                  <a:pos x="5" y="621"/>
                </a:cxn>
                <a:cxn ang="0">
                  <a:pos x="0" y="0"/>
                </a:cxn>
                <a:cxn ang="0">
                  <a:pos x="800" y="0"/>
                </a:cxn>
                <a:cxn ang="0">
                  <a:pos x="801" y="627"/>
                </a:cxn>
              </a:cxnLst>
              <a:rect l="0" t="0" r="r" b="b"/>
              <a:pathLst>
                <a:path w="801" h="627">
                  <a:moveTo>
                    <a:pt x="801" y="627"/>
                  </a:moveTo>
                  <a:lnTo>
                    <a:pt x="5" y="621"/>
                  </a:lnTo>
                  <a:lnTo>
                    <a:pt x="0" y="0"/>
                  </a:lnTo>
                  <a:lnTo>
                    <a:pt x="800" y="0"/>
                  </a:lnTo>
                  <a:lnTo>
                    <a:pt x="801" y="627"/>
                  </a:lnTo>
                  <a:close/>
                </a:path>
              </a:pathLst>
            </a:custGeom>
            <a:solidFill>
              <a:srgbClr val="FFFFC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2" name="Freeform 7"/>
            <p:cNvSpPr>
              <a:spLocks noChangeAspect="1"/>
            </p:cNvSpPr>
            <p:nvPr/>
          </p:nvSpPr>
          <p:spPr bwMode="auto">
            <a:xfrm>
              <a:off x="2487" y="2629"/>
              <a:ext cx="696" cy="805"/>
            </a:xfrm>
            <a:custGeom>
              <a:avLst/>
              <a:gdLst/>
              <a:ahLst/>
              <a:cxnLst>
                <a:cxn ang="0">
                  <a:pos x="426" y="0"/>
                </a:cxn>
                <a:cxn ang="0">
                  <a:pos x="2189" y="0"/>
                </a:cxn>
                <a:cxn ang="0">
                  <a:pos x="2189" y="2537"/>
                </a:cxn>
                <a:cxn ang="0">
                  <a:pos x="1316" y="2537"/>
                </a:cxn>
                <a:cxn ang="0">
                  <a:pos x="0" y="1918"/>
                </a:cxn>
                <a:cxn ang="0">
                  <a:pos x="0" y="1899"/>
                </a:cxn>
                <a:cxn ang="0">
                  <a:pos x="39" y="1860"/>
                </a:cxn>
                <a:cxn ang="0">
                  <a:pos x="59" y="1763"/>
                </a:cxn>
                <a:cxn ang="0">
                  <a:pos x="116" y="1725"/>
                </a:cxn>
                <a:cxn ang="0">
                  <a:pos x="116" y="1608"/>
                </a:cxn>
                <a:cxn ang="0">
                  <a:pos x="59" y="1512"/>
                </a:cxn>
                <a:cxn ang="0">
                  <a:pos x="98" y="1473"/>
                </a:cxn>
                <a:cxn ang="0">
                  <a:pos x="135" y="1434"/>
                </a:cxn>
                <a:cxn ang="0">
                  <a:pos x="156" y="1260"/>
                </a:cxn>
                <a:cxn ang="0">
                  <a:pos x="233" y="1163"/>
                </a:cxn>
                <a:cxn ang="0">
                  <a:pos x="214" y="1009"/>
                </a:cxn>
                <a:cxn ang="0">
                  <a:pos x="156" y="894"/>
                </a:cxn>
                <a:cxn ang="0">
                  <a:pos x="135" y="814"/>
                </a:cxn>
                <a:cxn ang="0">
                  <a:pos x="194" y="623"/>
                </a:cxn>
                <a:cxn ang="0">
                  <a:pos x="156" y="485"/>
                </a:cxn>
                <a:cxn ang="0">
                  <a:pos x="156" y="332"/>
                </a:cxn>
                <a:cxn ang="0">
                  <a:pos x="233" y="273"/>
                </a:cxn>
                <a:cxn ang="0">
                  <a:pos x="233" y="138"/>
                </a:cxn>
                <a:cxn ang="0">
                  <a:pos x="368" y="41"/>
                </a:cxn>
                <a:cxn ang="0">
                  <a:pos x="368" y="22"/>
                </a:cxn>
                <a:cxn ang="0">
                  <a:pos x="426" y="0"/>
                </a:cxn>
              </a:cxnLst>
              <a:rect l="0" t="0" r="r" b="b"/>
              <a:pathLst>
                <a:path w="2189" h="2537">
                  <a:moveTo>
                    <a:pt x="426" y="0"/>
                  </a:moveTo>
                  <a:lnTo>
                    <a:pt x="2189" y="0"/>
                  </a:lnTo>
                  <a:lnTo>
                    <a:pt x="2189" y="2537"/>
                  </a:lnTo>
                  <a:lnTo>
                    <a:pt x="1316" y="2537"/>
                  </a:lnTo>
                  <a:lnTo>
                    <a:pt x="0" y="1918"/>
                  </a:lnTo>
                  <a:lnTo>
                    <a:pt x="0" y="1899"/>
                  </a:lnTo>
                  <a:lnTo>
                    <a:pt x="39" y="1860"/>
                  </a:lnTo>
                  <a:lnTo>
                    <a:pt x="59" y="1763"/>
                  </a:lnTo>
                  <a:lnTo>
                    <a:pt x="116" y="1725"/>
                  </a:lnTo>
                  <a:lnTo>
                    <a:pt x="116" y="1608"/>
                  </a:lnTo>
                  <a:lnTo>
                    <a:pt x="59" y="1512"/>
                  </a:lnTo>
                  <a:lnTo>
                    <a:pt x="98" y="1473"/>
                  </a:lnTo>
                  <a:lnTo>
                    <a:pt x="135" y="1434"/>
                  </a:lnTo>
                  <a:lnTo>
                    <a:pt x="156" y="1260"/>
                  </a:lnTo>
                  <a:lnTo>
                    <a:pt x="233" y="1163"/>
                  </a:lnTo>
                  <a:lnTo>
                    <a:pt x="214" y="1009"/>
                  </a:lnTo>
                  <a:lnTo>
                    <a:pt x="156" y="894"/>
                  </a:lnTo>
                  <a:lnTo>
                    <a:pt x="135" y="814"/>
                  </a:lnTo>
                  <a:lnTo>
                    <a:pt x="194" y="623"/>
                  </a:lnTo>
                  <a:lnTo>
                    <a:pt x="156" y="485"/>
                  </a:lnTo>
                  <a:lnTo>
                    <a:pt x="156" y="332"/>
                  </a:lnTo>
                  <a:lnTo>
                    <a:pt x="233" y="273"/>
                  </a:lnTo>
                  <a:lnTo>
                    <a:pt x="233" y="138"/>
                  </a:lnTo>
                  <a:lnTo>
                    <a:pt x="368" y="41"/>
                  </a:lnTo>
                  <a:lnTo>
                    <a:pt x="368" y="22"/>
                  </a:lnTo>
                  <a:lnTo>
                    <a:pt x="426" y="0"/>
                  </a:lnTo>
                  <a:close/>
                </a:path>
              </a:pathLst>
            </a:custGeom>
            <a:solidFill>
              <a:srgbClr val="FFFFC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0" name="Freeform 8"/>
            <p:cNvSpPr>
              <a:spLocks noChangeAspect="1"/>
            </p:cNvSpPr>
            <p:nvPr/>
          </p:nvSpPr>
          <p:spPr bwMode="auto">
            <a:xfrm>
              <a:off x="2487" y="2629"/>
              <a:ext cx="696" cy="805"/>
            </a:xfrm>
            <a:custGeom>
              <a:avLst/>
              <a:gdLst/>
              <a:ahLst/>
              <a:cxnLst>
                <a:cxn ang="0">
                  <a:pos x="426" y="0"/>
                </a:cxn>
                <a:cxn ang="0">
                  <a:pos x="2189" y="0"/>
                </a:cxn>
                <a:cxn ang="0">
                  <a:pos x="2189" y="2537"/>
                </a:cxn>
                <a:cxn ang="0">
                  <a:pos x="1316" y="2537"/>
                </a:cxn>
                <a:cxn ang="0">
                  <a:pos x="0" y="1918"/>
                </a:cxn>
                <a:cxn ang="0">
                  <a:pos x="0" y="1899"/>
                </a:cxn>
                <a:cxn ang="0">
                  <a:pos x="39" y="1860"/>
                </a:cxn>
                <a:cxn ang="0">
                  <a:pos x="59" y="1763"/>
                </a:cxn>
                <a:cxn ang="0">
                  <a:pos x="116" y="1725"/>
                </a:cxn>
                <a:cxn ang="0">
                  <a:pos x="116" y="1608"/>
                </a:cxn>
                <a:cxn ang="0">
                  <a:pos x="59" y="1512"/>
                </a:cxn>
                <a:cxn ang="0">
                  <a:pos x="98" y="1473"/>
                </a:cxn>
                <a:cxn ang="0">
                  <a:pos x="135" y="1434"/>
                </a:cxn>
                <a:cxn ang="0">
                  <a:pos x="156" y="1260"/>
                </a:cxn>
                <a:cxn ang="0">
                  <a:pos x="233" y="1163"/>
                </a:cxn>
                <a:cxn ang="0">
                  <a:pos x="214" y="1009"/>
                </a:cxn>
                <a:cxn ang="0">
                  <a:pos x="156" y="894"/>
                </a:cxn>
                <a:cxn ang="0">
                  <a:pos x="135" y="814"/>
                </a:cxn>
                <a:cxn ang="0">
                  <a:pos x="194" y="623"/>
                </a:cxn>
                <a:cxn ang="0">
                  <a:pos x="156" y="485"/>
                </a:cxn>
                <a:cxn ang="0">
                  <a:pos x="156" y="332"/>
                </a:cxn>
                <a:cxn ang="0">
                  <a:pos x="233" y="273"/>
                </a:cxn>
                <a:cxn ang="0">
                  <a:pos x="233" y="138"/>
                </a:cxn>
                <a:cxn ang="0">
                  <a:pos x="368" y="41"/>
                </a:cxn>
                <a:cxn ang="0">
                  <a:pos x="368" y="22"/>
                </a:cxn>
                <a:cxn ang="0">
                  <a:pos x="426" y="0"/>
                </a:cxn>
                <a:cxn ang="0">
                  <a:pos x="426" y="0"/>
                </a:cxn>
              </a:cxnLst>
              <a:rect l="0" t="0" r="r" b="b"/>
              <a:pathLst>
                <a:path w="2189" h="2537">
                  <a:moveTo>
                    <a:pt x="426" y="0"/>
                  </a:moveTo>
                  <a:lnTo>
                    <a:pt x="2189" y="0"/>
                  </a:lnTo>
                  <a:lnTo>
                    <a:pt x="2189" y="2537"/>
                  </a:lnTo>
                  <a:lnTo>
                    <a:pt x="1316" y="2537"/>
                  </a:lnTo>
                  <a:lnTo>
                    <a:pt x="0" y="1918"/>
                  </a:lnTo>
                  <a:lnTo>
                    <a:pt x="0" y="1899"/>
                  </a:lnTo>
                  <a:lnTo>
                    <a:pt x="39" y="1860"/>
                  </a:lnTo>
                  <a:lnTo>
                    <a:pt x="59" y="1763"/>
                  </a:lnTo>
                  <a:lnTo>
                    <a:pt x="116" y="1725"/>
                  </a:lnTo>
                  <a:lnTo>
                    <a:pt x="116" y="1608"/>
                  </a:lnTo>
                  <a:lnTo>
                    <a:pt x="59" y="1512"/>
                  </a:lnTo>
                  <a:lnTo>
                    <a:pt x="98" y="1473"/>
                  </a:lnTo>
                  <a:lnTo>
                    <a:pt x="135" y="1434"/>
                  </a:lnTo>
                  <a:lnTo>
                    <a:pt x="156" y="1260"/>
                  </a:lnTo>
                  <a:lnTo>
                    <a:pt x="233" y="1163"/>
                  </a:lnTo>
                  <a:lnTo>
                    <a:pt x="214" y="1009"/>
                  </a:lnTo>
                  <a:lnTo>
                    <a:pt x="156" y="894"/>
                  </a:lnTo>
                  <a:lnTo>
                    <a:pt x="135" y="814"/>
                  </a:lnTo>
                  <a:lnTo>
                    <a:pt x="194" y="623"/>
                  </a:lnTo>
                  <a:lnTo>
                    <a:pt x="156" y="485"/>
                  </a:lnTo>
                  <a:lnTo>
                    <a:pt x="156" y="332"/>
                  </a:lnTo>
                  <a:lnTo>
                    <a:pt x="233" y="273"/>
                  </a:lnTo>
                  <a:lnTo>
                    <a:pt x="233" y="138"/>
                  </a:lnTo>
                  <a:lnTo>
                    <a:pt x="368" y="41"/>
                  </a:lnTo>
                  <a:lnTo>
                    <a:pt x="368" y="22"/>
                  </a:lnTo>
                  <a:lnTo>
                    <a:pt x="426" y="0"/>
                  </a:lnTo>
                  <a:lnTo>
                    <a:pt x="426" y="0"/>
                  </a:lnTo>
                </a:path>
              </a:pathLst>
            </a:custGeom>
            <a:no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1" name="Freeform 9"/>
            <p:cNvSpPr>
              <a:spLocks noChangeAspect="1"/>
            </p:cNvSpPr>
            <p:nvPr/>
          </p:nvSpPr>
          <p:spPr bwMode="auto">
            <a:xfrm>
              <a:off x="2371" y="932"/>
              <a:ext cx="633" cy="979"/>
            </a:xfrm>
            <a:custGeom>
              <a:avLst/>
              <a:gdLst/>
              <a:ahLst/>
              <a:cxnLst>
                <a:cxn ang="0">
                  <a:pos x="697" y="1062"/>
                </a:cxn>
                <a:cxn ang="0">
                  <a:pos x="265" y="1059"/>
                </a:cxn>
                <a:cxn ang="0">
                  <a:pos x="0" y="1037"/>
                </a:cxn>
                <a:cxn ang="0">
                  <a:pos x="0" y="982"/>
                </a:cxn>
                <a:cxn ang="0">
                  <a:pos x="0" y="913"/>
                </a:cxn>
                <a:cxn ang="0">
                  <a:pos x="14" y="864"/>
                </a:cxn>
                <a:cxn ang="0">
                  <a:pos x="21" y="795"/>
                </a:cxn>
                <a:cxn ang="0">
                  <a:pos x="34" y="761"/>
                </a:cxn>
                <a:cxn ang="0">
                  <a:pos x="34" y="727"/>
                </a:cxn>
                <a:cxn ang="0">
                  <a:pos x="14" y="692"/>
                </a:cxn>
                <a:cxn ang="0">
                  <a:pos x="49" y="629"/>
                </a:cxn>
                <a:cxn ang="0">
                  <a:pos x="49" y="595"/>
                </a:cxn>
                <a:cxn ang="0">
                  <a:pos x="76" y="561"/>
                </a:cxn>
                <a:cxn ang="0">
                  <a:pos x="62" y="498"/>
                </a:cxn>
                <a:cxn ang="0">
                  <a:pos x="83" y="464"/>
                </a:cxn>
                <a:cxn ang="0">
                  <a:pos x="69" y="395"/>
                </a:cxn>
                <a:cxn ang="0">
                  <a:pos x="131" y="0"/>
                </a:cxn>
                <a:cxn ang="0">
                  <a:pos x="262" y="21"/>
                </a:cxn>
                <a:cxn ang="0">
                  <a:pos x="248" y="194"/>
                </a:cxn>
                <a:cxn ang="0">
                  <a:pos x="283" y="236"/>
                </a:cxn>
                <a:cxn ang="0">
                  <a:pos x="297" y="284"/>
                </a:cxn>
                <a:cxn ang="0">
                  <a:pos x="297" y="339"/>
                </a:cxn>
                <a:cxn ang="0">
                  <a:pos x="338" y="374"/>
                </a:cxn>
                <a:cxn ang="0">
                  <a:pos x="366" y="408"/>
                </a:cxn>
                <a:cxn ang="0">
                  <a:pos x="352" y="477"/>
                </a:cxn>
                <a:cxn ang="0">
                  <a:pos x="373" y="505"/>
                </a:cxn>
                <a:cxn ang="0">
                  <a:pos x="407" y="511"/>
                </a:cxn>
                <a:cxn ang="0">
                  <a:pos x="428" y="553"/>
                </a:cxn>
                <a:cxn ang="0">
                  <a:pos x="448" y="602"/>
                </a:cxn>
                <a:cxn ang="0">
                  <a:pos x="442" y="644"/>
                </a:cxn>
                <a:cxn ang="0">
                  <a:pos x="469" y="664"/>
                </a:cxn>
                <a:cxn ang="0">
                  <a:pos x="497" y="657"/>
                </a:cxn>
                <a:cxn ang="0">
                  <a:pos x="531" y="671"/>
                </a:cxn>
                <a:cxn ang="0">
                  <a:pos x="559" y="671"/>
                </a:cxn>
                <a:cxn ang="0">
                  <a:pos x="587" y="685"/>
                </a:cxn>
                <a:cxn ang="0">
                  <a:pos x="642" y="685"/>
                </a:cxn>
                <a:cxn ang="0">
                  <a:pos x="663" y="664"/>
                </a:cxn>
                <a:cxn ang="0">
                  <a:pos x="711" y="706"/>
                </a:cxn>
                <a:cxn ang="0">
                  <a:pos x="711" y="795"/>
                </a:cxn>
                <a:cxn ang="0">
                  <a:pos x="704" y="1100"/>
                </a:cxn>
                <a:cxn ang="0">
                  <a:pos x="697" y="1062"/>
                </a:cxn>
              </a:cxnLst>
              <a:rect l="0" t="0" r="r" b="b"/>
              <a:pathLst>
                <a:path w="711" h="1100">
                  <a:moveTo>
                    <a:pt x="697" y="1062"/>
                  </a:moveTo>
                  <a:lnTo>
                    <a:pt x="265" y="1059"/>
                  </a:lnTo>
                  <a:lnTo>
                    <a:pt x="0" y="1037"/>
                  </a:lnTo>
                  <a:lnTo>
                    <a:pt x="0" y="982"/>
                  </a:lnTo>
                  <a:lnTo>
                    <a:pt x="0" y="913"/>
                  </a:lnTo>
                  <a:lnTo>
                    <a:pt x="14" y="864"/>
                  </a:lnTo>
                  <a:lnTo>
                    <a:pt x="21" y="795"/>
                  </a:lnTo>
                  <a:lnTo>
                    <a:pt x="34" y="761"/>
                  </a:lnTo>
                  <a:lnTo>
                    <a:pt x="34" y="727"/>
                  </a:lnTo>
                  <a:lnTo>
                    <a:pt x="14" y="692"/>
                  </a:lnTo>
                  <a:lnTo>
                    <a:pt x="49" y="629"/>
                  </a:lnTo>
                  <a:lnTo>
                    <a:pt x="49" y="595"/>
                  </a:lnTo>
                  <a:lnTo>
                    <a:pt x="76" y="561"/>
                  </a:lnTo>
                  <a:lnTo>
                    <a:pt x="62" y="498"/>
                  </a:lnTo>
                  <a:lnTo>
                    <a:pt x="83" y="464"/>
                  </a:lnTo>
                  <a:lnTo>
                    <a:pt x="69" y="395"/>
                  </a:lnTo>
                  <a:lnTo>
                    <a:pt x="131" y="0"/>
                  </a:lnTo>
                  <a:lnTo>
                    <a:pt x="262" y="21"/>
                  </a:lnTo>
                  <a:lnTo>
                    <a:pt x="248" y="194"/>
                  </a:lnTo>
                  <a:lnTo>
                    <a:pt x="283" y="236"/>
                  </a:lnTo>
                  <a:lnTo>
                    <a:pt x="297" y="284"/>
                  </a:lnTo>
                  <a:lnTo>
                    <a:pt x="297" y="339"/>
                  </a:lnTo>
                  <a:lnTo>
                    <a:pt x="338" y="374"/>
                  </a:lnTo>
                  <a:lnTo>
                    <a:pt x="366" y="408"/>
                  </a:lnTo>
                  <a:lnTo>
                    <a:pt x="352" y="477"/>
                  </a:lnTo>
                  <a:lnTo>
                    <a:pt x="373" y="505"/>
                  </a:lnTo>
                  <a:lnTo>
                    <a:pt x="407" y="511"/>
                  </a:lnTo>
                  <a:lnTo>
                    <a:pt x="428" y="553"/>
                  </a:lnTo>
                  <a:lnTo>
                    <a:pt x="448" y="602"/>
                  </a:lnTo>
                  <a:lnTo>
                    <a:pt x="442" y="644"/>
                  </a:lnTo>
                  <a:lnTo>
                    <a:pt x="469" y="664"/>
                  </a:lnTo>
                  <a:lnTo>
                    <a:pt x="497" y="657"/>
                  </a:lnTo>
                  <a:lnTo>
                    <a:pt x="531" y="671"/>
                  </a:lnTo>
                  <a:lnTo>
                    <a:pt x="559" y="671"/>
                  </a:lnTo>
                  <a:lnTo>
                    <a:pt x="587" y="685"/>
                  </a:lnTo>
                  <a:lnTo>
                    <a:pt x="642" y="685"/>
                  </a:lnTo>
                  <a:lnTo>
                    <a:pt x="663" y="664"/>
                  </a:lnTo>
                  <a:lnTo>
                    <a:pt x="711" y="706"/>
                  </a:lnTo>
                  <a:lnTo>
                    <a:pt x="711" y="795"/>
                  </a:lnTo>
                  <a:lnTo>
                    <a:pt x="704" y="1100"/>
                  </a:lnTo>
                  <a:lnTo>
                    <a:pt x="697" y="1062"/>
                  </a:lnTo>
                  <a:close/>
                </a:path>
              </a:pathLst>
            </a:custGeom>
            <a:solidFill>
              <a:srgbClr val="FFFFC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2" name="Freeform 10"/>
            <p:cNvSpPr>
              <a:spLocks noChangeAspect="1"/>
            </p:cNvSpPr>
            <p:nvPr/>
          </p:nvSpPr>
          <p:spPr bwMode="auto">
            <a:xfrm>
              <a:off x="2414" y="932"/>
              <a:ext cx="590" cy="628"/>
            </a:xfrm>
            <a:custGeom>
              <a:avLst/>
              <a:gdLst/>
              <a:ahLst/>
              <a:cxnLst>
                <a:cxn ang="0">
                  <a:pos x="0" y="629"/>
                </a:cxn>
                <a:cxn ang="0">
                  <a:pos x="0" y="595"/>
                </a:cxn>
                <a:cxn ang="0">
                  <a:pos x="27" y="561"/>
                </a:cxn>
                <a:cxn ang="0">
                  <a:pos x="13" y="498"/>
                </a:cxn>
                <a:cxn ang="0">
                  <a:pos x="34" y="464"/>
                </a:cxn>
                <a:cxn ang="0">
                  <a:pos x="20" y="395"/>
                </a:cxn>
                <a:cxn ang="0">
                  <a:pos x="82" y="0"/>
                </a:cxn>
                <a:cxn ang="0">
                  <a:pos x="213" y="21"/>
                </a:cxn>
                <a:cxn ang="0">
                  <a:pos x="199" y="194"/>
                </a:cxn>
                <a:cxn ang="0">
                  <a:pos x="234" y="236"/>
                </a:cxn>
                <a:cxn ang="0">
                  <a:pos x="248" y="284"/>
                </a:cxn>
                <a:cxn ang="0">
                  <a:pos x="248" y="339"/>
                </a:cxn>
                <a:cxn ang="0">
                  <a:pos x="289" y="374"/>
                </a:cxn>
                <a:cxn ang="0">
                  <a:pos x="317" y="408"/>
                </a:cxn>
                <a:cxn ang="0">
                  <a:pos x="303" y="477"/>
                </a:cxn>
                <a:cxn ang="0">
                  <a:pos x="324" y="505"/>
                </a:cxn>
                <a:cxn ang="0">
                  <a:pos x="358" y="511"/>
                </a:cxn>
                <a:cxn ang="0">
                  <a:pos x="379" y="553"/>
                </a:cxn>
                <a:cxn ang="0">
                  <a:pos x="399" y="602"/>
                </a:cxn>
                <a:cxn ang="0">
                  <a:pos x="393" y="644"/>
                </a:cxn>
                <a:cxn ang="0">
                  <a:pos x="420" y="664"/>
                </a:cxn>
                <a:cxn ang="0">
                  <a:pos x="448" y="657"/>
                </a:cxn>
                <a:cxn ang="0">
                  <a:pos x="482" y="671"/>
                </a:cxn>
                <a:cxn ang="0">
                  <a:pos x="510" y="671"/>
                </a:cxn>
                <a:cxn ang="0">
                  <a:pos x="538" y="685"/>
                </a:cxn>
                <a:cxn ang="0">
                  <a:pos x="593" y="685"/>
                </a:cxn>
                <a:cxn ang="0">
                  <a:pos x="614" y="664"/>
                </a:cxn>
                <a:cxn ang="0">
                  <a:pos x="662" y="706"/>
                </a:cxn>
              </a:cxnLst>
              <a:rect l="0" t="0" r="r" b="b"/>
              <a:pathLst>
                <a:path w="662" h="706">
                  <a:moveTo>
                    <a:pt x="0" y="629"/>
                  </a:moveTo>
                  <a:lnTo>
                    <a:pt x="0" y="595"/>
                  </a:lnTo>
                  <a:lnTo>
                    <a:pt x="27" y="561"/>
                  </a:lnTo>
                  <a:lnTo>
                    <a:pt x="13" y="498"/>
                  </a:lnTo>
                  <a:lnTo>
                    <a:pt x="34" y="464"/>
                  </a:lnTo>
                  <a:lnTo>
                    <a:pt x="20" y="395"/>
                  </a:lnTo>
                  <a:lnTo>
                    <a:pt x="82" y="0"/>
                  </a:lnTo>
                  <a:lnTo>
                    <a:pt x="213" y="21"/>
                  </a:lnTo>
                  <a:lnTo>
                    <a:pt x="199" y="194"/>
                  </a:lnTo>
                  <a:lnTo>
                    <a:pt x="234" y="236"/>
                  </a:lnTo>
                  <a:lnTo>
                    <a:pt x="248" y="284"/>
                  </a:lnTo>
                  <a:lnTo>
                    <a:pt x="248" y="339"/>
                  </a:lnTo>
                  <a:lnTo>
                    <a:pt x="289" y="374"/>
                  </a:lnTo>
                  <a:lnTo>
                    <a:pt x="317" y="408"/>
                  </a:lnTo>
                  <a:lnTo>
                    <a:pt x="303" y="477"/>
                  </a:lnTo>
                  <a:lnTo>
                    <a:pt x="324" y="505"/>
                  </a:lnTo>
                  <a:lnTo>
                    <a:pt x="358" y="511"/>
                  </a:lnTo>
                  <a:lnTo>
                    <a:pt x="379" y="553"/>
                  </a:lnTo>
                  <a:lnTo>
                    <a:pt x="399" y="602"/>
                  </a:lnTo>
                  <a:lnTo>
                    <a:pt x="393" y="644"/>
                  </a:lnTo>
                  <a:lnTo>
                    <a:pt x="420" y="664"/>
                  </a:lnTo>
                  <a:lnTo>
                    <a:pt x="448" y="657"/>
                  </a:lnTo>
                  <a:lnTo>
                    <a:pt x="482" y="671"/>
                  </a:lnTo>
                  <a:lnTo>
                    <a:pt x="510" y="671"/>
                  </a:lnTo>
                  <a:lnTo>
                    <a:pt x="538" y="685"/>
                  </a:lnTo>
                  <a:lnTo>
                    <a:pt x="593" y="685"/>
                  </a:lnTo>
                  <a:lnTo>
                    <a:pt x="614" y="664"/>
                  </a:lnTo>
                  <a:lnTo>
                    <a:pt x="662" y="706"/>
                  </a:lnTo>
                </a:path>
              </a:pathLst>
            </a:custGeom>
            <a:no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3" name="Freeform 11"/>
            <p:cNvSpPr>
              <a:spLocks noChangeAspect="1"/>
            </p:cNvSpPr>
            <p:nvPr/>
          </p:nvSpPr>
          <p:spPr bwMode="auto">
            <a:xfrm>
              <a:off x="1597" y="1135"/>
              <a:ext cx="848" cy="721"/>
            </a:xfrm>
            <a:custGeom>
              <a:avLst/>
              <a:gdLst/>
              <a:ahLst/>
              <a:cxnLst>
                <a:cxn ang="0">
                  <a:pos x="2439" y="2264"/>
                </a:cxn>
                <a:cxn ang="0">
                  <a:pos x="1374" y="2168"/>
                </a:cxn>
                <a:cxn ang="0">
                  <a:pos x="0" y="1897"/>
                </a:cxn>
                <a:cxn ang="0">
                  <a:pos x="0" y="1799"/>
                </a:cxn>
                <a:cxn ang="0">
                  <a:pos x="39" y="1722"/>
                </a:cxn>
                <a:cxn ang="0">
                  <a:pos x="39" y="1548"/>
                </a:cxn>
                <a:cxn ang="0">
                  <a:pos x="137" y="1374"/>
                </a:cxn>
                <a:cxn ang="0">
                  <a:pos x="174" y="1257"/>
                </a:cxn>
                <a:cxn ang="0">
                  <a:pos x="194" y="1200"/>
                </a:cxn>
                <a:cxn ang="0">
                  <a:pos x="194" y="1084"/>
                </a:cxn>
                <a:cxn ang="0">
                  <a:pos x="290" y="986"/>
                </a:cxn>
                <a:cxn ang="0">
                  <a:pos x="330" y="948"/>
                </a:cxn>
                <a:cxn ang="0">
                  <a:pos x="349" y="677"/>
                </a:cxn>
                <a:cxn ang="0">
                  <a:pos x="445" y="542"/>
                </a:cxn>
                <a:cxn ang="0">
                  <a:pos x="465" y="349"/>
                </a:cxn>
                <a:cxn ang="0">
                  <a:pos x="523" y="271"/>
                </a:cxn>
                <a:cxn ang="0">
                  <a:pos x="523" y="59"/>
                </a:cxn>
                <a:cxn ang="0">
                  <a:pos x="600" y="0"/>
                </a:cxn>
                <a:cxn ang="0">
                  <a:pos x="678" y="40"/>
                </a:cxn>
                <a:cxn ang="0">
                  <a:pos x="736" y="155"/>
                </a:cxn>
                <a:cxn ang="0">
                  <a:pos x="736" y="232"/>
                </a:cxn>
                <a:cxn ang="0">
                  <a:pos x="832" y="271"/>
                </a:cxn>
                <a:cxn ang="0">
                  <a:pos x="832" y="309"/>
                </a:cxn>
                <a:cxn ang="0">
                  <a:pos x="2633" y="465"/>
                </a:cxn>
                <a:cxn ang="0">
                  <a:pos x="2671" y="582"/>
                </a:cxn>
                <a:cxn ang="0">
                  <a:pos x="2671" y="677"/>
                </a:cxn>
                <a:cxn ang="0">
                  <a:pos x="2633" y="754"/>
                </a:cxn>
                <a:cxn ang="0">
                  <a:pos x="2651" y="813"/>
                </a:cxn>
                <a:cxn ang="0">
                  <a:pos x="2671" y="890"/>
                </a:cxn>
                <a:cxn ang="0">
                  <a:pos x="2651" y="948"/>
                </a:cxn>
                <a:cxn ang="0">
                  <a:pos x="2575" y="1025"/>
                </a:cxn>
                <a:cxn ang="0">
                  <a:pos x="2593" y="1122"/>
                </a:cxn>
                <a:cxn ang="0">
                  <a:pos x="2575" y="1180"/>
                </a:cxn>
                <a:cxn ang="0">
                  <a:pos x="2517" y="1278"/>
                </a:cxn>
                <a:cxn ang="0">
                  <a:pos x="2556" y="1413"/>
                </a:cxn>
                <a:cxn ang="0">
                  <a:pos x="2535" y="1510"/>
                </a:cxn>
                <a:cxn ang="0">
                  <a:pos x="2535" y="1607"/>
                </a:cxn>
                <a:cxn ang="0">
                  <a:pos x="2517" y="1838"/>
                </a:cxn>
                <a:cxn ang="0">
                  <a:pos x="2478" y="1916"/>
                </a:cxn>
                <a:cxn ang="0">
                  <a:pos x="2459" y="1974"/>
                </a:cxn>
                <a:cxn ang="0">
                  <a:pos x="2459" y="2264"/>
                </a:cxn>
                <a:cxn ang="0">
                  <a:pos x="2439" y="2264"/>
                </a:cxn>
              </a:cxnLst>
              <a:rect l="0" t="0" r="r" b="b"/>
              <a:pathLst>
                <a:path w="2671" h="2264">
                  <a:moveTo>
                    <a:pt x="2439" y="2264"/>
                  </a:moveTo>
                  <a:lnTo>
                    <a:pt x="1374" y="2168"/>
                  </a:lnTo>
                  <a:lnTo>
                    <a:pt x="0" y="1897"/>
                  </a:lnTo>
                  <a:lnTo>
                    <a:pt x="0" y="1799"/>
                  </a:lnTo>
                  <a:lnTo>
                    <a:pt x="39" y="1722"/>
                  </a:lnTo>
                  <a:lnTo>
                    <a:pt x="39" y="1548"/>
                  </a:lnTo>
                  <a:lnTo>
                    <a:pt x="137" y="1374"/>
                  </a:lnTo>
                  <a:lnTo>
                    <a:pt x="174" y="1257"/>
                  </a:lnTo>
                  <a:lnTo>
                    <a:pt x="194" y="1200"/>
                  </a:lnTo>
                  <a:lnTo>
                    <a:pt x="194" y="1084"/>
                  </a:lnTo>
                  <a:lnTo>
                    <a:pt x="290" y="986"/>
                  </a:lnTo>
                  <a:lnTo>
                    <a:pt x="330" y="948"/>
                  </a:lnTo>
                  <a:lnTo>
                    <a:pt x="349" y="677"/>
                  </a:lnTo>
                  <a:lnTo>
                    <a:pt x="445" y="542"/>
                  </a:lnTo>
                  <a:lnTo>
                    <a:pt x="465" y="349"/>
                  </a:lnTo>
                  <a:lnTo>
                    <a:pt x="523" y="271"/>
                  </a:lnTo>
                  <a:lnTo>
                    <a:pt x="523" y="59"/>
                  </a:lnTo>
                  <a:lnTo>
                    <a:pt x="600" y="0"/>
                  </a:lnTo>
                  <a:lnTo>
                    <a:pt x="678" y="40"/>
                  </a:lnTo>
                  <a:lnTo>
                    <a:pt x="736" y="155"/>
                  </a:lnTo>
                  <a:lnTo>
                    <a:pt x="736" y="232"/>
                  </a:lnTo>
                  <a:lnTo>
                    <a:pt x="832" y="271"/>
                  </a:lnTo>
                  <a:lnTo>
                    <a:pt x="832" y="309"/>
                  </a:lnTo>
                  <a:lnTo>
                    <a:pt x="2633" y="465"/>
                  </a:lnTo>
                  <a:lnTo>
                    <a:pt x="2671" y="582"/>
                  </a:lnTo>
                  <a:lnTo>
                    <a:pt x="2671" y="677"/>
                  </a:lnTo>
                  <a:lnTo>
                    <a:pt x="2633" y="754"/>
                  </a:lnTo>
                  <a:lnTo>
                    <a:pt x="2651" y="813"/>
                  </a:lnTo>
                  <a:lnTo>
                    <a:pt x="2671" y="890"/>
                  </a:lnTo>
                  <a:lnTo>
                    <a:pt x="2651" y="948"/>
                  </a:lnTo>
                  <a:lnTo>
                    <a:pt x="2575" y="1025"/>
                  </a:lnTo>
                  <a:lnTo>
                    <a:pt x="2593" y="1122"/>
                  </a:lnTo>
                  <a:lnTo>
                    <a:pt x="2575" y="1180"/>
                  </a:lnTo>
                  <a:lnTo>
                    <a:pt x="2517" y="1278"/>
                  </a:lnTo>
                  <a:lnTo>
                    <a:pt x="2556" y="1413"/>
                  </a:lnTo>
                  <a:lnTo>
                    <a:pt x="2535" y="1510"/>
                  </a:lnTo>
                  <a:lnTo>
                    <a:pt x="2535" y="1607"/>
                  </a:lnTo>
                  <a:lnTo>
                    <a:pt x="2517" y="1838"/>
                  </a:lnTo>
                  <a:lnTo>
                    <a:pt x="2478" y="1916"/>
                  </a:lnTo>
                  <a:lnTo>
                    <a:pt x="2459" y="1974"/>
                  </a:lnTo>
                  <a:lnTo>
                    <a:pt x="2459" y="2264"/>
                  </a:lnTo>
                  <a:lnTo>
                    <a:pt x="2439" y="2264"/>
                  </a:lnTo>
                  <a:close/>
                </a:path>
              </a:pathLst>
            </a:custGeom>
            <a:solidFill>
              <a:srgbClr val="FFFFC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4" name="Freeform 12"/>
            <p:cNvSpPr>
              <a:spLocks noChangeAspect="1"/>
            </p:cNvSpPr>
            <p:nvPr/>
          </p:nvSpPr>
          <p:spPr bwMode="auto">
            <a:xfrm>
              <a:off x="1597" y="1135"/>
              <a:ext cx="848" cy="721"/>
            </a:xfrm>
            <a:custGeom>
              <a:avLst/>
              <a:gdLst/>
              <a:ahLst/>
              <a:cxnLst>
                <a:cxn ang="0">
                  <a:pos x="2439" y="2264"/>
                </a:cxn>
                <a:cxn ang="0">
                  <a:pos x="1374" y="2168"/>
                </a:cxn>
                <a:cxn ang="0">
                  <a:pos x="0" y="1897"/>
                </a:cxn>
                <a:cxn ang="0">
                  <a:pos x="0" y="1799"/>
                </a:cxn>
                <a:cxn ang="0">
                  <a:pos x="39" y="1722"/>
                </a:cxn>
                <a:cxn ang="0">
                  <a:pos x="39" y="1548"/>
                </a:cxn>
                <a:cxn ang="0">
                  <a:pos x="137" y="1374"/>
                </a:cxn>
                <a:cxn ang="0">
                  <a:pos x="174" y="1257"/>
                </a:cxn>
                <a:cxn ang="0">
                  <a:pos x="194" y="1200"/>
                </a:cxn>
                <a:cxn ang="0">
                  <a:pos x="194" y="1084"/>
                </a:cxn>
                <a:cxn ang="0">
                  <a:pos x="290" y="986"/>
                </a:cxn>
                <a:cxn ang="0">
                  <a:pos x="330" y="948"/>
                </a:cxn>
                <a:cxn ang="0">
                  <a:pos x="349" y="677"/>
                </a:cxn>
                <a:cxn ang="0">
                  <a:pos x="445" y="542"/>
                </a:cxn>
                <a:cxn ang="0">
                  <a:pos x="465" y="349"/>
                </a:cxn>
                <a:cxn ang="0">
                  <a:pos x="523" y="271"/>
                </a:cxn>
                <a:cxn ang="0">
                  <a:pos x="523" y="59"/>
                </a:cxn>
                <a:cxn ang="0">
                  <a:pos x="600" y="0"/>
                </a:cxn>
                <a:cxn ang="0">
                  <a:pos x="678" y="40"/>
                </a:cxn>
                <a:cxn ang="0">
                  <a:pos x="736" y="155"/>
                </a:cxn>
                <a:cxn ang="0">
                  <a:pos x="736" y="232"/>
                </a:cxn>
                <a:cxn ang="0">
                  <a:pos x="832" y="271"/>
                </a:cxn>
                <a:cxn ang="0">
                  <a:pos x="832" y="309"/>
                </a:cxn>
                <a:cxn ang="0">
                  <a:pos x="2633" y="465"/>
                </a:cxn>
                <a:cxn ang="0">
                  <a:pos x="2671" y="582"/>
                </a:cxn>
                <a:cxn ang="0">
                  <a:pos x="2671" y="677"/>
                </a:cxn>
                <a:cxn ang="0">
                  <a:pos x="2633" y="754"/>
                </a:cxn>
                <a:cxn ang="0">
                  <a:pos x="2651" y="813"/>
                </a:cxn>
                <a:cxn ang="0">
                  <a:pos x="2671" y="890"/>
                </a:cxn>
                <a:cxn ang="0">
                  <a:pos x="2651" y="948"/>
                </a:cxn>
                <a:cxn ang="0">
                  <a:pos x="2575" y="1025"/>
                </a:cxn>
                <a:cxn ang="0">
                  <a:pos x="2593" y="1122"/>
                </a:cxn>
                <a:cxn ang="0">
                  <a:pos x="2575" y="1180"/>
                </a:cxn>
                <a:cxn ang="0">
                  <a:pos x="2517" y="1278"/>
                </a:cxn>
                <a:cxn ang="0">
                  <a:pos x="2556" y="1413"/>
                </a:cxn>
                <a:cxn ang="0">
                  <a:pos x="2535" y="1510"/>
                </a:cxn>
                <a:cxn ang="0">
                  <a:pos x="2535" y="1607"/>
                </a:cxn>
                <a:cxn ang="0">
                  <a:pos x="2517" y="1838"/>
                </a:cxn>
                <a:cxn ang="0">
                  <a:pos x="2478" y="1916"/>
                </a:cxn>
                <a:cxn ang="0">
                  <a:pos x="2459" y="1974"/>
                </a:cxn>
                <a:cxn ang="0">
                  <a:pos x="2459" y="2264"/>
                </a:cxn>
                <a:cxn ang="0">
                  <a:pos x="2439" y="2264"/>
                </a:cxn>
                <a:cxn ang="0">
                  <a:pos x="2439" y="2264"/>
                </a:cxn>
              </a:cxnLst>
              <a:rect l="0" t="0" r="r" b="b"/>
              <a:pathLst>
                <a:path w="2671" h="2264">
                  <a:moveTo>
                    <a:pt x="2439" y="2264"/>
                  </a:moveTo>
                  <a:lnTo>
                    <a:pt x="1374" y="2168"/>
                  </a:lnTo>
                  <a:lnTo>
                    <a:pt x="0" y="1897"/>
                  </a:lnTo>
                  <a:lnTo>
                    <a:pt x="0" y="1799"/>
                  </a:lnTo>
                  <a:lnTo>
                    <a:pt x="39" y="1722"/>
                  </a:lnTo>
                  <a:lnTo>
                    <a:pt x="39" y="1548"/>
                  </a:lnTo>
                  <a:lnTo>
                    <a:pt x="137" y="1374"/>
                  </a:lnTo>
                  <a:lnTo>
                    <a:pt x="174" y="1257"/>
                  </a:lnTo>
                  <a:lnTo>
                    <a:pt x="194" y="1200"/>
                  </a:lnTo>
                  <a:lnTo>
                    <a:pt x="194" y="1084"/>
                  </a:lnTo>
                  <a:lnTo>
                    <a:pt x="290" y="986"/>
                  </a:lnTo>
                  <a:lnTo>
                    <a:pt x="330" y="948"/>
                  </a:lnTo>
                  <a:lnTo>
                    <a:pt x="349" y="677"/>
                  </a:lnTo>
                  <a:lnTo>
                    <a:pt x="445" y="542"/>
                  </a:lnTo>
                  <a:lnTo>
                    <a:pt x="465" y="349"/>
                  </a:lnTo>
                  <a:lnTo>
                    <a:pt x="523" y="271"/>
                  </a:lnTo>
                  <a:lnTo>
                    <a:pt x="523" y="59"/>
                  </a:lnTo>
                  <a:lnTo>
                    <a:pt x="600" y="0"/>
                  </a:lnTo>
                  <a:lnTo>
                    <a:pt x="678" y="40"/>
                  </a:lnTo>
                  <a:lnTo>
                    <a:pt x="736" y="155"/>
                  </a:lnTo>
                  <a:lnTo>
                    <a:pt x="736" y="232"/>
                  </a:lnTo>
                  <a:lnTo>
                    <a:pt x="832" y="271"/>
                  </a:lnTo>
                  <a:lnTo>
                    <a:pt x="832" y="309"/>
                  </a:lnTo>
                  <a:lnTo>
                    <a:pt x="2633" y="465"/>
                  </a:lnTo>
                  <a:lnTo>
                    <a:pt x="2671" y="582"/>
                  </a:lnTo>
                  <a:lnTo>
                    <a:pt x="2671" y="677"/>
                  </a:lnTo>
                  <a:lnTo>
                    <a:pt x="2633" y="754"/>
                  </a:lnTo>
                  <a:lnTo>
                    <a:pt x="2651" y="813"/>
                  </a:lnTo>
                  <a:lnTo>
                    <a:pt x="2671" y="890"/>
                  </a:lnTo>
                  <a:lnTo>
                    <a:pt x="2651" y="948"/>
                  </a:lnTo>
                  <a:lnTo>
                    <a:pt x="2575" y="1025"/>
                  </a:lnTo>
                  <a:lnTo>
                    <a:pt x="2593" y="1122"/>
                  </a:lnTo>
                  <a:lnTo>
                    <a:pt x="2575" y="1180"/>
                  </a:lnTo>
                  <a:lnTo>
                    <a:pt x="2517" y="1278"/>
                  </a:lnTo>
                  <a:lnTo>
                    <a:pt x="2556" y="1413"/>
                  </a:lnTo>
                  <a:lnTo>
                    <a:pt x="2535" y="1510"/>
                  </a:lnTo>
                  <a:lnTo>
                    <a:pt x="2535" y="1607"/>
                  </a:lnTo>
                  <a:lnTo>
                    <a:pt x="2517" y="1838"/>
                  </a:lnTo>
                  <a:lnTo>
                    <a:pt x="2478" y="1916"/>
                  </a:lnTo>
                  <a:lnTo>
                    <a:pt x="2459" y="1974"/>
                  </a:lnTo>
                  <a:lnTo>
                    <a:pt x="2459" y="2264"/>
                  </a:lnTo>
                  <a:lnTo>
                    <a:pt x="2439" y="2264"/>
                  </a:lnTo>
                  <a:lnTo>
                    <a:pt x="2439" y="2264"/>
                  </a:lnTo>
                </a:path>
              </a:pathLst>
            </a:custGeom>
            <a:no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5" name="Freeform 13"/>
            <p:cNvSpPr>
              <a:spLocks noChangeAspect="1"/>
            </p:cNvSpPr>
            <p:nvPr/>
          </p:nvSpPr>
          <p:spPr bwMode="auto">
            <a:xfrm>
              <a:off x="1965" y="1824"/>
              <a:ext cx="810" cy="1087"/>
            </a:xfrm>
            <a:custGeom>
              <a:avLst/>
              <a:gdLst/>
              <a:ahLst/>
              <a:cxnLst>
                <a:cxn ang="0">
                  <a:pos x="76" y="0"/>
                </a:cxn>
                <a:cxn ang="0">
                  <a:pos x="910" y="48"/>
                </a:cxn>
                <a:cxn ang="0">
                  <a:pos x="745" y="891"/>
                </a:cxn>
                <a:cxn ang="0">
                  <a:pos x="719" y="932"/>
                </a:cxn>
                <a:cxn ang="0">
                  <a:pos x="677" y="959"/>
                </a:cxn>
                <a:cxn ang="0">
                  <a:pos x="677" y="1008"/>
                </a:cxn>
                <a:cxn ang="0">
                  <a:pos x="650" y="1029"/>
                </a:cxn>
                <a:cxn ang="0">
                  <a:pos x="650" y="1097"/>
                </a:cxn>
                <a:cxn ang="0">
                  <a:pos x="670" y="1132"/>
                </a:cxn>
                <a:cxn ang="0">
                  <a:pos x="657" y="1166"/>
                </a:cxn>
                <a:cxn ang="0">
                  <a:pos x="635" y="1222"/>
                </a:cxn>
                <a:cxn ang="0">
                  <a:pos x="0" y="476"/>
                </a:cxn>
                <a:cxn ang="0">
                  <a:pos x="69" y="14"/>
                </a:cxn>
                <a:cxn ang="0">
                  <a:pos x="76" y="0"/>
                </a:cxn>
              </a:cxnLst>
              <a:rect l="0" t="0" r="r" b="b"/>
              <a:pathLst>
                <a:path w="910" h="1222">
                  <a:moveTo>
                    <a:pt x="76" y="0"/>
                  </a:moveTo>
                  <a:lnTo>
                    <a:pt x="910" y="48"/>
                  </a:lnTo>
                  <a:lnTo>
                    <a:pt x="745" y="891"/>
                  </a:lnTo>
                  <a:lnTo>
                    <a:pt x="719" y="932"/>
                  </a:lnTo>
                  <a:lnTo>
                    <a:pt x="677" y="959"/>
                  </a:lnTo>
                  <a:lnTo>
                    <a:pt x="677" y="1008"/>
                  </a:lnTo>
                  <a:lnTo>
                    <a:pt x="650" y="1029"/>
                  </a:lnTo>
                  <a:lnTo>
                    <a:pt x="650" y="1097"/>
                  </a:lnTo>
                  <a:lnTo>
                    <a:pt x="670" y="1132"/>
                  </a:lnTo>
                  <a:lnTo>
                    <a:pt x="657" y="1166"/>
                  </a:lnTo>
                  <a:lnTo>
                    <a:pt x="635" y="1222"/>
                  </a:lnTo>
                  <a:lnTo>
                    <a:pt x="0" y="476"/>
                  </a:lnTo>
                  <a:lnTo>
                    <a:pt x="69" y="14"/>
                  </a:lnTo>
                  <a:lnTo>
                    <a:pt x="76" y="0"/>
                  </a:lnTo>
                  <a:close/>
                </a:path>
              </a:pathLst>
            </a:custGeom>
            <a:solidFill>
              <a:srgbClr val="FFFFCC"/>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6" name="Freeform 14"/>
            <p:cNvSpPr>
              <a:spLocks noChangeAspect="1"/>
            </p:cNvSpPr>
            <p:nvPr/>
          </p:nvSpPr>
          <p:spPr bwMode="auto">
            <a:xfrm>
              <a:off x="1965" y="1824"/>
              <a:ext cx="665" cy="1087"/>
            </a:xfrm>
            <a:custGeom>
              <a:avLst/>
              <a:gdLst/>
              <a:ahLst/>
              <a:cxnLst>
                <a:cxn ang="0">
                  <a:pos x="76" y="0"/>
                </a:cxn>
                <a:cxn ang="0">
                  <a:pos x="726" y="58"/>
                </a:cxn>
                <a:cxn ang="0">
                  <a:pos x="747" y="897"/>
                </a:cxn>
                <a:cxn ang="0">
                  <a:pos x="719" y="932"/>
                </a:cxn>
                <a:cxn ang="0">
                  <a:pos x="677" y="959"/>
                </a:cxn>
                <a:cxn ang="0">
                  <a:pos x="677" y="1008"/>
                </a:cxn>
                <a:cxn ang="0">
                  <a:pos x="650" y="1029"/>
                </a:cxn>
                <a:cxn ang="0">
                  <a:pos x="650" y="1097"/>
                </a:cxn>
                <a:cxn ang="0">
                  <a:pos x="670" y="1132"/>
                </a:cxn>
                <a:cxn ang="0">
                  <a:pos x="657" y="1166"/>
                </a:cxn>
                <a:cxn ang="0">
                  <a:pos x="635" y="1222"/>
                </a:cxn>
                <a:cxn ang="0">
                  <a:pos x="0" y="476"/>
                </a:cxn>
                <a:cxn ang="0">
                  <a:pos x="69" y="14"/>
                </a:cxn>
                <a:cxn ang="0">
                  <a:pos x="76" y="0"/>
                </a:cxn>
                <a:cxn ang="0">
                  <a:pos x="76" y="0"/>
                </a:cxn>
              </a:cxnLst>
              <a:rect l="0" t="0" r="r" b="b"/>
              <a:pathLst>
                <a:path w="747" h="1222">
                  <a:moveTo>
                    <a:pt x="76" y="0"/>
                  </a:moveTo>
                  <a:lnTo>
                    <a:pt x="726" y="58"/>
                  </a:lnTo>
                  <a:lnTo>
                    <a:pt x="747" y="897"/>
                  </a:lnTo>
                  <a:lnTo>
                    <a:pt x="719" y="932"/>
                  </a:lnTo>
                  <a:lnTo>
                    <a:pt x="677" y="959"/>
                  </a:lnTo>
                  <a:lnTo>
                    <a:pt x="677" y="1008"/>
                  </a:lnTo>
                  <a:lnTo>
                    <a:pt x="650" y="1029"/>
                  </a:lnTo>
                  <a:lnTo>
                    <a:pt x="650" y="1097"/>
                  </a:lnTo>
                  <a:lnTo>
                    <a:pt x="670" y="1132"/>
                  </a:lnTo>
                  <a:lnTo>
                    <a:pt x="657" y="1166"/>
                  </a:lnTo>
                  <a:lnTo>
                    <a:pt x="635" y="1222"/>
                  </a:lnTo>
                  <a:lnTo>
                    <a:pt x="0" y="476"/>
                  </a:lnTo>
                  <a:lnTo>
                    <a:pt x="69" y="14"/>
                  </a:lnTo>
                  <a:lnTo>
                    <a:pt x="76" y="0"/>
                  </a:lnTo>
                  <a:lnTo>
                    <a:pt x="76" y="0"/>
                  </a:lnTo>
                </a:path>
              </a:pathLst>
            </a:custGeom>
            <a:no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7" name="Rectangle 15"/>
            <p:cNvSpPr>
              <a:spLocks noChangeAspect="1" noChangeArrowheads="1"/>
            </p:cNvSpPr>
            <p:nvPr/>
          </p:nvSpPr>
          <p:spPr bwMode="auto">
            <a:xfrm>
              <a:off x="2993" y="1461"/>
              <a:ext cx="779" cy="607"/>
            </a:xfrm>
            <a:prstGeom prst="rect">
              <a:avLst/>
            </a:prstGeom>
            <a:solidFill>
              <a:srgbClr val="FFFFCC"/>
            </a:solid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8" name="Freeform 16"/>
            <p:cNvSpPr>
              <a:spLocks noChangeAspect="1"/>
            </p:cNvSpPr>
            <p:nvPr/>
          </p:nvSpPr>
          <p:spPr bwMode="auto">
            <a:xfrm>
              <a:off x="2993" y="1461"/>
              <a:ext cx="779" cy="607"/>
            </a:xfrm>
            <a:custGeom>
              <a:avLst/>
              <a:gdLst/>
              <a:ahLst/>
              <a:cxnLst>
                <a:cxn ang="0">
                  <a:pos x="0" y="1910"/>
                </a:cxn>
                <a:cxn ang="0">
                  <a:pos x="0" y="0"/>
                </a:cxn>
                <a:cxn ang="0">
                  <a:pos x="2456" y="0"/>
                </a:cxn>
                <a:cxn ang="0">
                  <a:pos x="2456" y="1910"/>
                </a:cxn>
                <a:cxn ang="0">
                  <a:pos x="0" y="1910"/>
                </a:cxn>
                <a:cxn ang="0">
                  <a:pos x="0" y="1910"/>
                </a:cxn>
              </a:cxnLst>
              <a:rect l="0" t="0" r="r" b="b"/>
              <a:pathLst>
                <a:path w="2456" h="1910">
                  <a:moveTo>
                    <a:pt x="0" y="1910"/>
                  </a:moveTo>
                  <a:lnTo>
                    <a:pt x="0" y="0"/>
                  </a:lnTo>
                  <a:lnTo>
                    <a:pt x="2456" y="0"/>
                  </a:lnTo>
                  <a:lnTo>
                    <a:pt x="2456" y="1910"/>
                  </a:lnTo>
                  <a:lnTo>
                    <a:pt x="0" y="1910"/>
                  </a:lnTo>
                  <a:lnTo>
                    <a:pt x="0" y="1910"/>
                  </a:lnTo>
                </a:path>
              </a:pathLst>
            </a:custGeom>
            <a:no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9" name="Line 17"/>
            <p:cNvSpPr>
              <a:spLocks noChangeAspect="1" noChangeShapeType="1"/>
            </p:cNvSpPr>
            <p:nvPr/>
          </p:nvSpPr>
          <p:spPr bwMode="auto">
            <a:xfrm flipH="1" flipV="1">
              <a:off x="1960" y="1782"/>
              <a:ext cx="26" cy="14"/>
            </a:xfrm>
            <a:prstGeom prst="line">
              <a:avLst/>
            </a:prstGeom>
            <a:noFill/>
            <a:ln w="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0" name="Freeform 18"/>
            <p:cNvSpPr>
              <a:spLocks noChangeAspect="1"/>
            </p:cNvSpPr>
            <p:nvPr/>
          </p:nvSpPr>
          <p:spPr bwMode="auto">
            <a:xfrm>
              <a:off x="3440" y="2731"/>
              <a:ext cx="1492" cy="1415"/>
            </a:xfrm>
            <a:custGeom>
              <a:avLst/>
              <a:gdLst/>
              <a:ahLst/>
              <a:cxnLst>
                <a:cxn ang="0">
                  <a:pos x="1431" y="352"/>
                </a:cxn>
                <a:cxn ang="0">
                  <a:pos x="1375" y="359"/>
                </a:cxn>
                <a:cxn ang="0">
                  <a:pos x="1315" y="378"/>
                </a:cxn>
                <a:cxn ang="0">
                  <a:pos x="1256" y="382"/>
                </a:cxn>
                <a:cxn ang="0">
                  <a:pos x="1241" y="382"/>
                </a:cxn>
                <a:cxn ang="0">
                  <a:pos x="1214" y="369"/>
                </a:cxn>
                <a:cxn ang="0">
                  <a:pos x="1195" y="398"/>
                </a:cxn>
                <a:cxn ang="0">
                  <a:pos x="1184" y="382"/>
                </a:cxn>
                <a:cxn ang="0">
                  <a:pos x="1156" y="388"/>
                </a:cxn>
                <a:cxn ang="0">
                  <a:pos x="1109" y="388"/>
                </a:cxn>
                <a:cxn ang="0">
                  <a:pos x="1066" y="356"/>
                </a:cxn>
                <a:cxn ang="0">
                  <a:pos x="1017" y="357"/>
                </a:cxn>
                <a:cxn ang="0">
                  <a:pos x="991" y="349"/>
                </a:cxn>
                <a:cxn ang="0">
                  <a:pos x="935" y="338"/>
                </a:cxn>
                <a:cxn ang="0">
                  <a:pos x="909" y="308"/>
                </a:cxn>
                <a:cxn ang="0">
                  <a:pos x="868" y="317"/>
                </a:cxn>
                <a:cxn ang="0">
                  <a:pos x="452" y="1"/>
                </a:cxn>
                <a:cxn ang="0">
                  <a:pos x="38" y="757"/>
                </a:cxn>
                <a:cxn ang="0">
                  <a:pos x="200" y="895"/>
                </a:cxn>
                <a:cxn ang="0">
                  <a:pos x="223" y="944"/>
                </a:cxn>
                <a:cxn ang="0">
                  <a:pos x="260" y="1047"/>
                </a:cxn>
                <a:cxn ang="0">
                  <a:pos x="435" y="1139"/>
                </a:cxn>
                <a:cxn ang="0">
                  <a:pos x="486" y="1046"/>
                </a:cxn>
                <a:cxn ang="0">
                  <a:pos x="534" y="1023"/>
                </a:cxn>
                <a:cxn ang="0">
                  <a:pos x="569" y="1017"/>
                </a:cxn>
                <a:cxn ang="0">
                  <a:pos x="646" y="1023"/>
                </a:cxn>
                <a:cxn ang="0">
                  <a:pos x="685" y="1058"/>
                </a:cxn>
                <a:cxn ang="0">
                  <a:pos x="745" y="1106"/>
                </a:cxn>
                <a:cxn ang="0">
                  <a:pos x="810" y="1227"/>
                </a:cxn>
                <a:cxn ang="0">
                  <a:pos x="886" y="1319"/>
                </a:cxn>
                <a:cxn ang="0">
                  <a:pos x="923" y="1362"/>
                </a:cxn>
                <a:cxn ang="0">
                  <a:pos x="951" y="1445"/>
                </a:cxn>
                <a:cxn ang="0">
                  <a:pos x="1025" y="1528"/>
                </a:cxn>
                <a:cxn ang="0">
                  <a:pos x="1173" y="1566"/>
                </a:cxn>
                <a:cxn ang="0">
                  <a:pos x="1240" y="1572"/>
                </a:cxn>
                <a:cxn ang="0">
                  <a:pos x="1243" y="1553"/>
                </a:cxn>
                <a:cxn ang="0">
                  <a:pos x="1201" y="1412"/>
                </a:cxn>
                <a:cxn ang="0">
                  <a:pos x="1192" y="1377"/>
                </a:cxn>
                <a:cxn ang="0">
                  <a:pos x="1216" y="1316"/>
                </a:cxn>
                <a:cxn ang="0">
                  <a:pos x="1231" y="1291"/>
                </a:cxn>
                <a:cxn ang="0">
                  <a:pos x="1250" y="1239"/>
                </a:cxn>
                <a:cxn ang="0">
                  <a:pos x="1276" y="1238"/>
                </a:cxn>
                <a:cxn ang="0">
                  <a:pos x="1287" y="1208"/>
                </a:cxn>
                <a:cxn ang="0">
                  <a:pos x="1333" y="1195"/>
                </a:cxn>
                <a:cxn ang="0">
                  <a:pos x="1316" y="1172"/>
                </a:cxn>
                <a:cxn ang="0">
                  <a:pos x="1354" y="1160"/>
                </a:cxn>
                <a:cxn ang="0">
                  <a:pos x="1413" y="1144"/>
                </a:cxn>
                <a:cxn ang="0">
                  <a:pos x="1523" y="1033"/>
                </a:cxn>
                <a:cxn ang="0">
                  <a:pos x="1536" y="984"/>
                </a:cxn>
                <a:cxn ang="0">
                  <a:pos x="1567" y="1006"/>
                </a:cxn>
                <a:cxn ang="0">
                  <a:pos x="1652" y="972"/>
                </a:cxn>
                <a:cxn ang="0">
                  <a:pos x="1654" y="935"/>
                </a:cxn>
                <a:cxn ang="0">
                  <a:pos x="1659" y="873"/>
                </a:cxn>
                <a:cxn ang="0">
                  <a:pos x="1670" y="828"/>
                </a:cxn>
                <a:cxn ang="0">
                  <a:pos x="1669" y="748"/>
                </a:cxn>
                <a:cxn ang="0">
                  <a:pos x="1650" y="714"/>
                </a:cxn>
                <a:cxn ang="0">
                  <a:pos x="1635" y="674"/>
                </a:cxn>
                <a:cxn ang="0">
                  <a:pos x="1587" y="534"/>
                </a:cxn>
                <a:cxn ang="0">
                  <a:pos x="1542" y="402"/>
                </a:cxn>
                <a:cxn ang="0">
                  <a:pos x="1510" y="387"/>
                </a:cxn>
              </a:cxnLst>
              <a:rect l="0" t="0" r="r" b="b"/>
              <a:pathLst>
                <a:path w="1677" h="1590">
                  <a:moveTo>
                    <a:pt x="1510" y="387"/>
                  </a:moveTo>
                  <a:lnTo>
                    <a:pt x="1509" y="386"/>
                  </a:lnTo>
                  <a:lnTo>
                    <a:pt x="1506" y="383"/>
                  </a:lnTo>
                  <a:lnTo>
                    <a:pt x="1505" y="381"/>
                  </a:lnTo>
                  <a:lnTo>
                    <a:pt x="1505" y="381"/>
                  </a:lnTo>
                  <a:lnTo>
                    <a:pt x="1504" y="381"/>
                  </a:lnTo>
                  <a:lnTo>
                    <a:pt x="1502" y="382"/>
                  </a:lnTo>
                  <a:lnTo>
                    <a:pt x="1497" y="381"/>
                  </a:lnTo>
                  <a:lnTo>
                    <a:pt x="1494" y="380"/>
                  </a:lnTo>
                  <a:lnTo>
                    <a:pt x="1494" y="379"/>
                  </a:lnTo>
                  <a:lnTo>
                    <a:pt x="1484" y="376"/>
                  </a:lnTo>
                  <a:lnTo>
                    <a:pt x="1455" y="363"/>
                  </a:lnTo>
                  <a:lnTo>
                    <a:pt x="1432" y="352"/>
                  </a:lnTo>
                  <a:lnTo>
                    <a:pt x="1432" y="352"/>
                  </a:lnTo>
                  <a:lnTo>
                    <a:pt x="1431" y="352"/>
                  </a:lnTo>
                  <a:lnTo>
                    <a:pt x="1430" y="355"/>
                  </a:lnTo>
                  <a:lnTo>
                    <a:pt x="1428" y="356"/>
                  </a:lnTo>
                  <a:lnTo>
                    <a:pt x="1428" y="356"/>
                  </a:lnTo>
                  <a:lnTo>
                    <a:pt x="1425" y="356"/>
                  </a:lnTo>
                  <a:lnTo>
                    <a:pt x="1416" y="360"/>
                  </a:lnTo>
                  <a:lnTo>
                    <a:pt x="1409" y="362"/>
                  </a:lnTo>
                  <a:lnTo>
                    <a:pt x="1409" y="362"/>
                  </a:lnTo>
                  <a:lnTo>
                    <a:pt x="1409" y="362"/>
                  </a:lnTo>
                  <a:lnTo>
                    <a:pt x="1405" y="362"/>
                  </a:lnTo>
                  <a:lnTo>
                    <a:pt x="1392" y="361"/>
                  </a:lnTo>
                  <a:lnTo>
                    <a:pt x="1383" y="361"/>
                  </a:lnTo>
                  <a:lnTo>
                    <a:pt x="1383" y="359"/>
                  </a:lnTo>
                  <a:lnTo>
                    <a:pt x="1382" y="359"/>
                  </a:lnTo>
                  <a:lnTo>
                    <a:pt x="1381" y="359"/>
                  </a:lnTo>
                  <a:lnTo>
                    <a:pt x="1375" y="359"/>
                  </a:lnTo>
                  <a:lnTo>
                    <a:pt x="1372" y="360"/>
                  </a:lnTo>
                  <a:lnTo>
                    <a:pt x="1372" y="360"/>
                  </a:lnTo>
                  <a:lnTo>
                    <a:pt x="1370" y="362"/>
                  </a:lnTo>
                  <a:lnTo>
                    <a:pt x="1366" y="363"/>
                  </a:lnTo>
                  <a:lnTo>
                    <a:pt x="1364" y="363"/>
                  </a:lnTo>
                  <a:lnTo>
                    <a:pt x="1364" y="363"/>
                  </a:lnTo>
                  <a:lnTo>
                    <a:pt x="1360" y="364"/>
                  </a:lnTo>
                  <a:lnTo>
                    <a:pt x="1351" y="369"/>
                  </a:lnTo>
                  <a:lnTo>
                    <a:pt x="1343" y="372"/>
                  </a:lnTo>
                  <a:lnTo>
                    <a:pt x="1343" y="372"/>
                  </a:lnTo>
                  <a:lnTo>
                    <a:pt x="1339" y="373"/>
                  </a:lnTo>
                  <a:lnTo>
                    <a:pt x="1326" y="374"/>
                  </a:lnTo>
                  <a:lnTo>
                    <a:pt x="1316" y="377"/>
                  </a:lnTo>
                  <a:lnTo>
                    <a:pt x="1316" y="377"/>
                  </a:lnTo>
                  <a:lnTo>
                    <a:pt x="1315" y="378"/>
                  </a:lnTo>
                  <a:lnTo>
                    <a:pt x="1310" y="380"/>
                  </a:lnTo>
                  <a:lnTo>
                    <a:pt x="1307" y="381"/>
                  </a:lnTo>
                  <a:lnTo>
                    <a:pt x="1307" y="381"/>
                  </a:lnTo>
                  <a:lnTo>
                    <a:pt x="1307" y="381"/>
                  </a:lnTo>
                  <a:lnTo>
                    <a:pt x="1305" y="384"/>
                  </a:lnTo>
                  <a:lnTo>
                    <a:pt x="1297" y="392"/>
                  </a:lnTo>
                  <a:lnTo>
                    <a:pt x="1290" y="399"/>
                  </a:lnTo>
                  <a:lnTo>
                    <a:pt x="1290" y="399"/>
                  </a:lnTo>
                  <a:lnTo>
                    <a:pt x="1287" y="397"/>
                  </a:lnTo>
                  <a:lnTo>
                    <a:pt x="1277" y="392"/>
                  </a:lnTo>
                  <a:lnTo>
                    <a:pt x="1271" y="387"/>
                  </a:lnTo>
                  <a:lnTo>
                    <a:pt x="1271" y="387"/>
                  </a:lnTo>
                  <a:lnTo>
                    <a:pt x="1268" y="386"/>
                  </a:lnTo>
                  <a:lnTo>
                    <a:pt x="1262" y="383"/>
                  </a:lnTo>
                  <a:lnTo>
                    <a:pt x="1256" y="382"/>
                  </a:lnTo>
                  <a:lnTo>
                    <a:pt x="1256" y="381"/>
                  </a:lnTo>
                  <a:lnTo>
                    <a:pt x="1256" y="379"/>
                  </a:lnTo>
                  <a:lnTo>
                    <a:pt x="1256" y="379"/>
                  </a:lnTo>
                  <a:lnTo>
                    <a:pt x="1257" y="378"/>
                  </a:lnTo>
                  <a:lnTo>
                    <a:pt x="1256" y="377"/>
                  </a:lnTo>
                  <a:lnTo>
                    <a:pt x="1256" y="376"/>
                  </a:lnTo>
                  <a:lnTo>
                    <a:pt x="1254" y="376"/>
                  </a:lnTo>
                  <a:lnTo>
                    <a:pt x="1253" y="376"/>
                  </a:lnTo>
                  <a:lnTo>
                    <a:pt x="1250" y="376"/>
                  </a:lnTo>
                  <a:lnTo>
                    <a:pt x="1246" y="377"/>
                  </a:lnTo>
                  <a:lnTo>
                    <a:pt x="1246" y="375"/>
                  </a:lnTo>
                  <a:lnTo>
                    <a:pt x="1245" y="377"/>
                  </a:lnTo>
                  <a:lnTo>
                    <a:pt x="1242" y="380"/>
                  </a:lnTo>
                  <a:lnTo>
                    <a:pt x="1241" y="382"/>
                  </a:lnTo>
                  <a:lnTo>
                    <a:pt x="1241" y="382"/>
                  </a:lnTo>
                  <a:lnTo>
                    <a:pt x="1239" y="383"/>
                  </a:lnTo>
                  <a:lnTo>
                    <a:pt x="1236" y="383"/>
                  </a:lnTo>
                  <a:lnTo>
                    <a:pt x="1235" y="383"/>
                  </a:lnTo>
                  <a:lnTo>
                    <a:pt x="1235" y="383"/>
                  </a:lnTo>
                  <a:lnTo>
                    <a:pt x="1234" y="383"/>
                  </a:lnTo>
                  <a:lnTo>
                    <a:pt x="1232" y="384"/>
                  </a:lnTo>
                  <a:lnTo>
                    <a:pt x="1226" y="381"/>
                  </a:lnTo>
                  <a:lnTo>
                    <a:pt x="1221" y="379"/>
                  </a:lnTo>
                  <a:lnTo>
                    <a:pt x="1221" y="379"/>
                  </a:lnTo>
                  <a:lnTo>
                    <a:pt x="1219" y="373"/>
                  </a:lnTo>
                  <a:lnTo>
                    <a:pt x="1217" y="370"/>
                  </a:lnTo>
                  <a:lnTo>
                    <a:pt x="1217" y="369"/>
                  </a:lnTo>
                  <a:lnTo>
                    <a:pt x="1217" y="369"/>
                  </a:lnTo>
                  <a:lnTo>
                    <a:pt x="1215" y="369"/>
                  </a:lnTo>
                  <a:lnTo>
                    <a:pt x="1214" y="369"/>
                  </a:lnTo>
                  <a:lnTo>
                    <a:pt x="1214" y="369"/>
                  </a:lnTo>
                  <a:lnTo>
                    <a:pt x="1213" y="370"/>
                  </a:lnTo>
                  <a:lnTo>
                    <a:pt x="1213" y="371"/>
                  </a:lnTo>
                  <a:lnTo>
                    <a:pt x="1207" y="374"/>
                  </a:lnTo>
                  <a:lnTo>
                    <a:pt x="1202" y="377"/>
                  </a:lnTo>
                  <a:lnTo>
                    <a:pt x="1202" y="377"/>
                  </a:lnTo>
                  <a:lnTo>
                    <a:pt x="1201" y="378"/>
                  </a:lnTo>
                  <a:lnTo>
                    <a:pt x="1201" y="380"/>
                  </a:lnTo>
                  <a:lnTo>
                    <a:pt x="1197" y="386"/>
                  </a:lnTo>
                  <a:lnTo>
                    <a:pt x="1194" y="389"/>
                  </a:lnTo>
                  <a:lnTo>
                    <a:pt x="1194" y="389"/>
                  </a:lnTo>
                  <a:lnTo>
                    <a:pt x="1194" y="391"/>
                  </a:lnTo>
                  <a:lnTo>
                    <a:pt x="1194" y="392"/>
                  </a:lnTo>
                  <a:lnTo>
                    <a:pt x="1195" y="395"/>
                  </a:lnTo>
                  <a:lnTo>
                    <a:pt x="1195" y="398"/>
                  </a:lnTo>
                  <a:lnTo>
                    <a:pt x="1196" y="398"/>
                  </a:lnTo>
                  <a:lnTo>
                    <a:pt x="1195" y="398"/>
                  </a:lnTo>
                  <a:lnTo>
                    <a:pt x="1194" y="399"/>
                  </a:lnTo>
                  <a:lnTo>
                    <a:pt x="1191" y="403"/>
                  </a:lnTo>
                  <a:lnTo>
                    <a:pt x="1188" y="404"/>
                  </a:lnTo>
                  <a:lnTo>
                    <a:pt x="1188" y="404"/>
                  </a:lnTo>
                  <a:lnTo>
                    <a:pt x="1187" y="404"/>
                  </a:lnTo>
                  <a:lnTo>
                    <a:pt x="1184" y="399"/>
                  </a:lnTo>
                  <a:lnTo>
                    <a:pt x="1182" y="396"/>
                  </a:lnTo>
                  <a:lnTo>
                    <a:pt x="1182" y="395"/>
                  </a:lnTo>
                  <a:lnTo>
                    <a:pt x="1182" y="393"/>
                  </a:lnTo>
                  <a:lnTo>
                    <a:pt x="1184" y="388"/>
                  </a:lnTo>
                  <a:lnTo>
                    <a:pt x="1184" y="384"/>
                  </a:lnTo>
                  <a:lnTo>
                    <a:pt x="1184" y="383"/>
                  </a:lnTo>
                  <a:lnTo>
                    <a:pt x="1184" y="382"/>
                  </a:lnTo>
                  <a:lnTo>
                    <a:pt x="1183" y="379"/>
                  </a:lnTo>
                  <a:lnTo>
                    <a:pt x="1182" y="378"/>
                  </a:lnTo>
                  <a:lnTo>
                    <a:pt x="1182" y="377"/>
                  </a:lnTo>
                  <a:lnTo>
                    <a:pt x="1181" y="377"/>
                  </a:lnTo>
                  <a:lnTo>
                    <a:pt x="1180" y="377"/>
                  </a:lnTo>
                  <a:lnTo>
                    <a:pt x="1175" y="378"/>
                  </a:lnTo>
                  <a:lnTo>
                    <a:pt x="1173" y="378"/>
                  </a:lnTo>
                  <a:lnTo>
                    <a:pt x="1173" y="378"/>
                  </a:lnTo>
                  <a:lnTo>
                    <a:pt x="1172" y="379"/>
                  </a:lnTo>
                  <a:lnTo>
                    <a:pt x="1170" y="380"/>
                  </a:lnTo>
                  <a:lnTo>
                    <a:pt x="1164" y="384"/>
                  </a:lnTo>
                  <a:lnTo>
                    <a:pt x="1159" y="388"/>
                  </a:lnTo>
                  <a:lnTo>
                    <a:pt x="1159" y="388"/>
                  </a:lnTo>
                  <a:lnTo>
                    <a:pt x="1159" y="388"/>
                  </a:lnTo>
                  <a:lnTo>
                    <a:pt x="1156" y="388"/>
                  </a:lnTo>
                  <a:lnTo>
                    <a:pt x="1156" y="388"/>
                  </a:lnTo>
                  <a:lnTo>
                    <a:pt x="1156" y="388"/>
                  </a:lnTo>
                  <a:lnTo>
                    <a:pt x="1150" y="385"/>
                  </a:lnTo>
                  <a:lnTo>
                    <a:pt x="1135" y="376"/>
                  </a:lnTo>
                  <a:lnTo>
                    <a:pt x="1123" y="369"/>
                  </a:lnTo>
                  <a:lnTo>
                    <a:pt x="1123" y="368"/>
                  </a:lnTo>
                  <a:lnTo>
                    <a:pt x="1121" y="369"/>
                  </a:lnTo>
                  <a:lnTo>
                    <a:pt x="1117" y="371"/>
                  </a:lnTo>
                  <a:lnTo>
                    <a:pt x="1114" y="372"/>
                  </a:lnTo>
                  <a:lnTo>
                    <a:pt x="1114" y="372"/>
                  </a:lnTo>
                  <a:lnTo>
                    <a:pt x="1113" y="375"/>
                  </a:lnTo>
                  <a:lnTo>
                    <a:pt x="1111" y="382"/>
                  </a:lnTo>
                  <a:lnTo>
                    <a:pt x="1110" y="388"/>
                  </a:lnTo>
                  <a:lnTo>
                    <a:pt x="1110" y="388"/>
                  </a:lnTo>
                  <a:lnTo>
                    <a:pt x="1109" y="388"/>
                  </a:lnTo>
                  <a:lnTo>
                    <a:pt x="1106" y="388"/>
                  </a:lnTo>
                  <a:lnTo>
                    <a:pt x="1095" y="387"/>
                  </a:lnTo>
                  <a:lnTo>
                    <a:pt x="1087" y="386"/>
                  </a:lnTo>
                  <a:lnTo>
                    <a:pt x="1087" y="385"/>
                  </a:lnTo>
                  <a:lnTo>
                    <a:pt x="1087" y="383"/>
                  </a:lnTo>
                  <a:lnTo>
                    <a:pt x="1084" y="375"/>
                  </a:lnTo>
                  <a:lnTo>
                    <a:pt x="1084" y="371"/>
                  </a:lnTo>
                  <a:lnTo>
                    <a:pt x="1086" y="369"/>
                  </a:lnTo>
                  <a:lnTo>
                    <a:pt x="1082" y="368"/>
                  </a:lnTo>
                  <a:lnTo>
                    <a:pt x="1080" y="368"/>
                  </a:lnTo>
                  <a:lnTo>
                    <a:pt x="1080" y="367"/>
                  </a:lnTo>
                  <a:lnTo>
                    <a:pt x="1077" y="366"/>
                  </a:lnTo>
                  <a:lnTo>
                    <a:pt x="1070" y="361"/>
                  </a:lnTo>
                  <a:lnTo>
                    <a:pt x="1066" y="357"/>
                  </a:lnTo>
                  <a:lnTo>
                    <a:pt x="1066" y="356"/>
                  </a:lnTo>
                  <a:lnTo>
                    <a:pt x="1064" y="352"/>
                  </a:lnTo>
                  <a:lnTo>
                    <a:pt x="1064" y="351"/>
                  </a:lnTo>
                  <a:lnTo>
                    <a:pt x="1064" y="350"/>
                  </a:lnTo>
                  <a:lnTo>
                    <a:pt x="1064" y="350"/>
                  </a:lnTo>
                  <a:lnTo>
                    <a:pt x="1059" y="351"/>
                  </a:lnTo>
                  <a:lnTo>
                    <a:pt x="1045" y="350"/>
                  </a:lnTo>
                  <a:lnTo>
                    <a:pt x="1034" y="349"/>
                  </a:lnTo>
                  <a:lnTo>
                    <a:pt x="1034" y="348"/>
                  </a:lnTo>
                  <a:lnTo>
                    <a:pt x="1033" y="350"/>
                  </a:lnTo>
                  <a:lnTo>
                    <a:pt x="1032" y="351"/>
                  </a:lnTo>
                  <a:lnTo>
                    <a:pt x="1028" y="356"/>
                  </a:lnTo>
                  <a:lnTo>
                    <a:pt x="1025" y="360"/>
                  </a:lnTo>
                  <a:lnTo>
                    <a:pt x="1025" y="360"/>
                  </a:lnTo>
                  <a:lnTo>
                    <a:pt x="1023" y="359"/>
                  </a:lnTo>
                  <a:lnTo>
                    <a:pt x="1017" y="357"/>
                  </a:lnTo>
                  <a:lnTo>
                    <a:pt x="1012" y="355"/>
                  </a:lnTo>
                  <a:lnTo>
                    <a:pt x="1012" y="354"/>
                  </a:lnTo>
                  <a:lnTo>
                    <a:pt x="1010" y="352"/>
                  </a:lnTo>
                  <a:lnTo>
                    <a:pt x="1006" y="348"/>
                  </a:lnTo>
                  <a:lnTo>
                    <a:pt x="1003" y="345"/>
                  </a:lnTo>
                  <a:lnTo>
                    <a:pt x="1003" y="344"/>
                  </a:lnTo>
                  <a:lnTo>
                    <a:pt x="1002" y="345"/>
                  </a:lnTo>
                  <a:lnTo>
                    <a:pt x="998" y="346"/>
                  </a:lnTo>
                  <a:lnTo>
                    <a:pt x="995" y="346"/>
                  </a:lnTo>
                  <a:lnTo>
                    <a:pt x="995" y="346"/>
                  </a:lnTo>
                  <a:lnTo>
                    <a:pt x="994" y="346"/>
                  </a:lnTo>
                  <a:lnTo>
                    <a:pt x="992" y="347"/>
                  </a:lnTo>
                  <a:lnTo>
                    <a:pt x="992" y="349"/>
                  </a:lnTo>
                  <a:lnTo>
                    <a:pt x="992" y="349"/>
                  </a:lnTo>
                  <a:lnTo>
                    <a:pt x="991" y="349"/>
                  </a:lnTo>
                  <a:lnTo>
                    <a:pt x="990" y="349"/>
                  </a:lnTo>
                  <a:lnTo>
                    <a:pt x="988" y="350"/>
                  </a:lnTo>
                  <a:lnTo>
                    <a:pt x="985" y="350"/>
                  </a:lnTo>
                  <a:lnTo>
                    <a:pt x="985" y="350"/>
                  </a:lnTo>
                  <a:lnTo>
                    <a:pt x="983" y="348"/>
                  </a:lnTo>
                  <a:lnTo>
                    <a:pt x="977" y="346"/>
                  </a:lnTo>
                  <a:lnTo>
                    <a:pt x="972" y="345"/>
                  </a:lnTo>
                  <a:lnTo>
                    <a:pt x="972" y="344"/>
                  </a:lnTo>
                  <a:lnTo>
                    <a:pt x="972" y="344"/>
                  </a:lnTo>
                  <a:lnTo>
                    <a:pt x="966" y="343"/>
                  </a:lnTo>
                  <a:lnTo>
                    <a:pt x="951" y="342"/>
                  </a:lnTo>
                  <a:lnTo>
                    <a:pt x="939" y="341"/>
                  </a:lnTo>
                  <a:lnTo>
                    <a:pt x="939" y="340"/>
                  </a:lnTo>
                  <a:lnTo>
                    <a:pt x="936" y="339"/>
                  </a:lnTo>
                  <a:lnTo>
                    <a:pt x="935" y="338"/>
                  </a:lnTo>
                  <a:lnTo>
                    <a:pt x="933" y="337"/>
                  </a:lnTo>
                  <a:lnTo>
                    <a:pt x="931" y="333"/>
                  </a:lnTo>
                  <a:lnTo>
                    <a:pt x="928" y="328"/>
                  </a:lnTo>
                  <a:lnTo>
                    <a:pt x="928" y="328"/>
                  </a:lnTo>
                  <a:lnTo>
                    <a:pt x="928" y="327"/>
                  </a:lnTo>
                  <a:lnTo>
                    <a:pt x="928" y="324"/>
                  </a:lnTo>
                  <a:lnTo>
                    <a:pt x="927" y="322"/>
                  </a:lnTo>
                  <a:lnTo>
                    <a:pt x="928" y="322"/>
                  </a:lnTo>
                  <a:lnTo>
                    <a:pt x="927" y="321"/>
                  </a:lnTo>
                  <a:lnTo>
                    <a:pt x="925" y="317"/>
                  </a:lnTo>
                  <a:lnTo>
                    <a:pt x="924" y="315"/>
                  </a:lnTo>
                  <a:lnTo>
                    <a:pt x="924" y="314"/>
                  </a:lnTo>
                  <a:lnTo>
                    <a:pt x="921" y="313"/>
                  </a:lnTo>
                  <a:lnTo>
                    <a:pt x="915" y="311"/>
                  </a:lnTo>
                  <a:lnTo>
                    <a:pt x="909" y="308"/>
                  </a:lnTo>
                  <a:lnTo>
                    <a:pt x="909" y="307"/>
                  </a:lnTo>
                  <a:lnTo>
                    <a:pt x="908" y="308"/>
                  </a:lnTo>
                  <a:lnTo>
                    <a:pt x="907" y="309"/>
                  </a:lnTo>
                  <a:lnTo>
                    <a:pt x="904" y="312"/>
                  </a:lnTo>
                  <a:lnTo>
                    <a:pt x="902" y="316"/>
                  </a:lnTo>
                  <a:lnTo>
                    <a:pt x="902" y="316"/>
                  </a:lnTo>
                  <a:lnTo>
                    <a:pt x="898" y="317"/>
                  </a:lnTo>
                  <a:lnTo>
                    <a:pt x="886" y="319"/>
                  </a:lnTo>
                  <a:lnTo>
                    <a:pt x="876" y="319"/>
                  </a:lnTo>
                  <a:lnTo>
                    <a:pt x="876" y="319"/>
                  </a:lnTo>
                  <a:lnTo>
                    <a:pt x="875" y="320"/>
                  </a:lnTo>
                  <a:lnTo>
                    <a:pt x="875" y="320"/>
                  </a:lnTo>
                  <a:lnTo>
                    <a:pt x="870" y="319"/>
                  </a:lnTo>
                  <a:lnTo>
                    <a:pt x="868" y="318"/>
                  </a:lnTo>
                  <a:lnTo>
                    <a:pt x="868" y="317"/>
                  </a:lnTo>
                  <a:lnTo>
                    <a:pt x="864" y="314"/>
                  </a:lnTo>
                  <a:lnTo>
                    <a:pt x="856" y="304"/>
                  </a:lnTo>
                  <a:lnTo>
                    <a:pt x="849" y="295"/>
                  </a:lnTo>
                  <a:lnTo>
                    <a:pt x="849" y="294"/>
                  </a:lnTo>
                  <a:lnTo>
                    <a:pt x="844" y="293"/>
                  </a:lnTo>
                  <a:lnTo>
                    <a:pt x="842" y="291"/>
                  </a:lnTo>
                  <a:lnTo>
                    <a:pt x="842" y="290"/>
                  </a:lnTo>
                  <a:lnTo>
                    <a:pt x="841" y="290"/>
                  </a:lnTo>
                  <a:lnTo>
                    <a:pt x="839" y="290"/>
                  </a:lnTo>
                  <a:lnTo>
                    <a:pt x="833" y="289"/>
                  </a:lnTo>
                  <a:lnTo>
                    <a:pt x="829" y="290"/>
                  </a:lnTo>
                  <a:lnTo>
                    <a:pt x="829" y="289"/>
                  </a:lnTo>
                  <a:lnTo>
                    <a:pt x="828" y="284"/>
                  </a:lnTo>
                  <a:lnTo>
                    <a:pt x="828" y="0"/>
                  </a:lnTo>
                  <a:lnTo>
                    <a:pt x="452" y="1"/>
                  </a:lnTo>
                  <a:lnTo>
                    <a:pt x="450" y="1"/>
                  </a:lnTo>
                  <a:lnTo>
                    <a:pt x="450" y="1"/>
                  </a:lnTo>
                  <a:lnTo>
                    <a:pt x="449" y="669"/>
                  </a:lnTo>
                  <a:lnTo>
                    <a:pt x="421" y="669"/>
                  </a:lnTo>
                  <a:lnTo>
                    <a:pt x="389" y="669"/>
                  </a:lnTo>
                  <a:lnTo>
                    <a:pt x="309" y="669"/>
                  </a:lnTo>
                  <a:lnTo>
                    <a:pt x="173" y="669"/>
                  </a:lnTo>
                  <a:lnTo>
                    <a:pt x="20" y="669"/>
                  </a:lnTo>
                  <a:lnTo>
                    <a:pt x="0" y="734"/>
                  </a:lnTo>
                  <a:lnTo>
                    <a:pt x="9" y="735"/>
                  </a:lnTo>
                  <a:lnTo>
                    <a:pt x="21" y="738"/>
                  </a:lnTo>
                  <a:lnTo>
                    <a:pt x="29" y="743"/>
                  </a:lnTo>
                  <a:lnTo>
                    <a:pt x="32" y="750"/>
                  </a:lnTo>
                  <a:lnTo>
                    <a:pt x="37" y="757"/>
                  </a:lnTo>
                  <a:lnTo>
                    <a:pt x="38" y="757"/>
                  </a:lnTo>
                  <a:lnTo>
                    <a:pt x="41" y="759"/>
                  </a:lnTo>
                  <a:lnTo>
                    <a:pt x="53" y="766"/>
                  </a:lnTo>
                  <a:lnTo>
                    <a:pt x="62" y="771"/>
                  </a:lnTo>
                  <a:lnTo>
                    <a:pt x="62" y="771"/>
                  </a:lnTo>
                  <a:lnTo>
                    <a:pt x="64" y="772"/>
                  </a:lnTo>
                  <a:lnTo>
                    <a:pt x="90" y="800"/>
                  </a:lnTo>
                  <a:lnTo>
                    <a:pt x="110" y="822"/>
                  </a:lnTo>
                  <a:lnTo>
                    <a:pt x="136" y="849"/>
                  </a:lnTo>
                  <a:lnTo>
                    <a:pt x="138" y="849"/>
                  </a:lnTo>
                  <a:lnTo>
                    <a:pt x="146" y="856"/>
                  </a:lnTo>
                  <a:lnTo>
                    <a:pt x="176" y="876"/>
                  </a:lnTo>
                  <a:lnTo>
                    <a:pt x="199" y="892"/>
                  </a:lnTo>
                  <a:lnTo>
                    <a:pt x="200" y="893"/>
                  </a:lnTo>
                  <a:lnTo>
                    <a:pt x="200" y="894"/>
                  </a:lnTo>
                  <a:lnTo>
                    <a:pt x="200" y="895"/>
                  </a:lnTo>
                  <a:lnTo>
                    <a:pt x="203" y="898"/>
                  </a:lnTo>
                  <a:lnTo>
                    <a:pt x="203" y="901"/>
                  </a:lnTo>
                  <a:lnTo>
                    <a:pt x="204" y="901"/>
                  </a:lnTo>
                  <a:lnTo>
                    <a:pt x="207" y="907"/>
                  </a:lnTo>
                  <a:lnTo>
                    <a:pt x="209" y="911"/>
                  </a:lnTo>
                  <a:lnTo>
                    <a:pt x="210" y="911"/>
                  </a:lnTo>
                  <a:lnTo>
                    <a:pt x="209" y="913"/>
                  </a:lnTo>
                  <a:lnTo>
                    <a:pt x="210" y="919"/>
                  </a:lnTo>
                  <a:lnTo>
                    <a:pt x="210" y="925"/>
                  </a:lnTo>
                  <a:lnTo>
                    <a:pt x="210" y="925"/>
                  </a:lnTo>
                  <a:lnTo>
                    <a:pt x="212" y="929"/>
                  </a:lnTo>
                  <a:lnTo>
                    <a:pt x="213" y="931"/>
                  </a:lnTo>
                  <a:lnTo>
                    <a:pt x="214" y="931"/>
                  </a:lnTo>
                  <a:lnTo>
                    <a:pt x="217" y="934"/>
                  </a:lnTo>
                  <a:lnTo>
                    <a:pt x="223" y="944"/>
                  </a:lnTo>
                  <a:lnTo>
                    <a:pt x="229" y="952"/>
                  </a:lnTo>
                  <a:lnTo>
                    <a:pt x="230" y="952"/>
                  </a:lnTo>
                  <a:lnTo>
                    <a:pt x="229" y="959"/>
                  </a:lnTo>
                  <a:lnTo>
                    <a:pt x="231" y="981"/>
                  </a:lnTo>
                  <a:lnTo>
                    <a:pt x="232" y="997"/>
                  </a:lnTo>
                  <a:lnTo>
                    <a:pt x="232" y="997"/>
                  </a:lnTo>
                  <a:lnTo>
                    <a:pt x="232" y="999"/>
                  </a:lnTo>
                  <a:lnTo>
                    <a:pt x="233" y="1001"/>
                  </a:lnTo>
                  <a:lnTo>
                    <a:pt x="234" y="1009"/>
                  </a:lnTo>
                  <a:lnTo>
                    <a:pt x="235" y="1015"/>
                  </a:lnTo>
                  <a:lnTo>
                    <a:pt x="236" y="1015"/>
                  </a:lnTo>
                  <a:lnTo>
                    <a:pt x="240" y="1021"/>
                  </a:lnTo>
                  <a:lnTo>
                    <a:pt x="250" y="1035"/>
                  </a:lnTo>
                  <a:lnTo>
                    <a:pt x="260" y="1047"/>
                  </a:lnTo>
                  <a:lnTo>
                    <a:pt x="260" y="1047"/>
                  </a:lnTo>
                  <a:lnTo>
                    <a:pt x="262" y="1049"/>
                  </a:lnTo>
                  <a:lnTo>
                    <a:pt x="273" y="1056"/>
                  </a:lnTo>
                  <a:lnTo>
                    <a:pt x="317" y="1084"/>
                  </a:lnTo>
                  <a:lnTo>
                    <a:pt x="349" y="1105"/>
                  </a:lnTo>
                  <a:lnTo>
                    <a:pt x="351" y="1105"/>
                  </a:lnTo>
                  <a:lnTo>
                    <a:pt x="353" y="1106"/>
                  </a:lnTo>
                  <a:lnTo>
                    <a:pt x="362" y="1111"/>
                  </a:lnTo>
                  <a:lnTo>
                    <a:pt x="391" y="1127"/>
                  </a:lnTo>
                  <a:lnTo>
                    <a:pt x="414" y="1139"/>
                  </a:lnTo>
                  <a:lnTo>
                    <a:pt x="416" y="1139"/>
                  </a:lnTo>
                  <a:lnTo>
                    <a:pt x="419" y="1140"/>
                  </a:lnTo>
                  <a:lnTo>
                    <a:pt x="426" y="1139"/>
                  </a:lnTo>
                  <a:lnTo>
                    <a:pt x="432" y="1140"/>
                  </a:lnTo>
                  <a:lnTo>
                    <a:pt x="433" y="1140"/>
                  </a:lnTo>
                  <a:lnTo>
                    <a:pt x="435" y="1139"/>
                  </a:lnTo>
                  <a:lnTo>
                    <a:pt x="440" y="1136"/>
                  </a:lnTo>
                  <a:lnTo>
                    <a:pt x="442" y="1134"/>
                  </a:lnTo>
                  <a:lnTo>
                    <a:pt x="443" y="1133"/>
                  </a:lnTo>
                  <a:lnTo>
                    <a:pt x="445" y="1131"/>
                  </a:lnTo>
                  <a:lnTo>
                    <a:pt x="451" y="1122"/>
                  </a:lnTo>
                  <a:lnTo>
                    <a:pt x="455" y="1116"/>
                  </a:lnTo>
                  <a:lnTo>
                    <a:pt x="456" y="1115"/>
                  </a:lnTo>
                  <a:lnTo>
                    <a:pt x="457" y="1114"/>
                  </a:lnTo>
                  <a:lnTo>
                    <a:pt x="462" y="1111"/>
                  </a:lnTo>
                  <a:lnTo>
                    <a:pt x="465" y="1107"/>
                  </a:lnTo>
                  <a:lnTo>
                    <a:pt x="466" y="1107"/>
                  </a:lnTo>
                  <a:lnTo>
                    <a:pt x="468" y="1098"/>
                  </a:lnTo>
                  <a:lnTo>
                    <a:pt x="478" y="1069"/>
                  </a:lnTo>
                  <a:lnTo>
                    <a:pt x="486" y="1047"/>
                  </a:lnTo>
                  <a:lnTo>
                    <a:pt x="486" y="1046"/>
                  </a:lnTo>
                  <a:lnTo>
                    <a:pt x="488" y="1043"/>
                  </a:lnTo>
                  <a:lnTo>
                    <a:pt x="494" y="1034"/>
                  </a:lnTo>
                  <a:lnTo>
                    <a:pt x="497" y="1028"/>
                  </a:lnTo>
                  <a:lnTo>
                    <a:pt x="498" y="1027"/>
                  </a:lnTo>
                  <a:lnTo>
                    <a:pt x="500" y="1026"/>
                  </a:lnTo>
                  <a:lnTo>
                    <a:pt x="503" y="1023"/>
                  </a:lnTo>
                  <a:lnTo>
                    <a:pt x="507" y="1021"/>
                  </a:lnTo>
                  <a:lnTo>
                    <a:pt x="508" y="1020"/>
                  </a:lnTo>
                  <a:lnTo>
                    <a:pt x="511" y="1021"/>
                  </a:lnTo>
                  <a:lnTo>
                    <a:pt x="520" y="1023"/>
                  </a:lnTo>
                  <a:lnTo>
                    <a:pt x="528" y="1025"/>
                  </a:lnTo>
                  <a:lnTo>
                    <a:pt x="528" y="1025"/>
                  </a:lnTo>
                  <a:lnTo>
                    <a:pt x="531" y="1025"/>
                  </a:lnTo>
                  <a:lnTo>
                    <a:pt x="532" y="1024"/>
                  </a:lnTo>
                  <a:lnTo>
                    <a:pt x="534" y="1023"/>
                  </a:lnTo>
                  <a:lnTo>
                    <a:pt x="535" y="1018"/>
                  </a:lnTo>
                  <a:lnTo>
                    <a:pt x="536" y="1014"/>
                  </a:lnTo>
                  <a:lnTo>
                    <a:pt x="536" y="1013"/>
                  </a:lnTo>
                  <a:lnTo>
                    <a:pt x="538" y="1013"/>
                  </a:lnTo>
                  <a:lnTo>
                    <a:pt x="540" y="1010"/>
                  </a:lnTo>
                  <a:lnTo>
                    <a:pt x="542" y="1008"/>
                  </a:lnTo>
                  <a:lnTo>
                    <a:pt x="542" y="1007"/>
                  </a:lnTo>
                  <a:lnTo>
                    <a:pt x="545" y="1008"/>
                  </a:lnTo>
                  <a:lnTo>
                    <a:pt x="550" y="1009"/>
                  </a:lnTo>
                  <a:lnTo>
                    <a:pt x="553" y="1010"/>
                  </a:lnTo>
                  <a:lnTo>
                    <a:pt x="553" y="1010"/>
                  </a:lnTo>
                  <a:lnTo>
                    <a:pt x="559" y="1014"/>
                  </a:lnTo>
                  <a:lnTo>
                    <a:pt x="563" y="1016"/>
                  </a:lnTo>
                  <a:lnTo>
                    <a:pt x="564" y="1016"/>
                  </a:lnTo>
                  <a:lnTo>
                    <a:pt x="569" y="1017"/>
                  </a:lnTo>
                  <a:lnTo>
                    <a:pt x="586" y="1018"/>
                  </a:lnTo>
                  <a:lnTo>
                    <a:pt x="599" y="1019"/>
                  </a:lnTo>
                  <a:lnTo>
                    <a:pt x="600" y="1019"/>
                  </a:lnTo>
                  <a:lnTo>
                    <a:pt x="601" y="1020"/>
                  </a:lnTo>
                  <a:lnTo>
                    <a:pt x="605" y="1021"/>
                  </a:lnTo>
                  <a:lnTo>
                    <a:pt x="608" y="1022"/>
                  </a:lnTo>
                  <a:lnTo>
                    <a:pt x="609" y="1022"/>
                  </a:lnTo>
                  <a:lnTo>
                    <a:pt x="612" y="1024"/>
                  </a:lnTo>
                  <a:lnTo>
                    <a:pt x="622" y="1025"/>
                  </a:lnTo>
                  <a:lnTo>
                    <a:pt x="631" y="1027"/>
                  </a:lnTo>
                  <a:lnTo>
                    <a:pt x="632" y="1027"/>
                  </a:lnTo>
                  <a:lnTo>
                    <a:pt x="638" y="1024"/>
                  </a:lnTo>
                  <a:lnTo>
                    <a:pt x="642" y="1023"/>
                  </a:lnTo>
                  <a:lnTo>
                    <a:pt x="643" y="1022"/>
                  </a:lnTo>
                  <a:lnTo>
                    <a:pt x="646" y="1023"/>
                  </a:lnTo>
                  <a:lnTo>
                    <a:pt x="660" y="1030"/>
                  </a:lnTo>
                  <a:lnTo>
                    <a:pt x="670" y="1036"/>
                  </a:lnTo>
                  <a:lnTo>
                    <a:pt x="670" y="1036"/>
                  </a:lnTo>
                  <a:lnTo>
                    <a:pt x="670" y="1037"/>
                  </a:lnTo>
                  <a:lnTo>
                    <a:pt x="671" y="1039"/>
                  </a:lnTo>
                  <a:lnTo>
                    <a:pt x="674" y="1045"/>
                  </a:lnTo>
                  <a:lnTo>
                    <a:pt x="677" y="1049"/>
                  </a:lnTo>
                  <a:lnTo>
                    <a:pt x="677" y="1049"/>
                  </a:lnTo>
                  <a:lnTo>
                    <a:pt x="680" y="1052"/>
                  </a:lnTo>
                  <a:lnTo>
                    <a:pt x="682" y="1052"/>
                  </a:lnTo>
                  <a:lnTo>
                    <a:pt x="682" y="1052"/>
                  </a:lnTo>
                  <a:lnTo>
                    <a:pt x="682" y="1052"/>
                  </a:lnTo>
                  <a:lnTo>
                    <a:pt x="682" y="1053"/>
                  </a:lnTo>
                  <a:lnTo>
                    <a:pt x="683" y="1055"/>
                  </a:lnTo>
                  <a:lnTo>
                    <a:pt x="685" y="1058"/>
                  </a:lnTo>
                  <a:lnTo>
                    <a:pt x="686" y="1058"/>
                  </a:lnTo>
                  <a:lnTo>
                    <a:pt x="689" y="1059"/>
                  </a:lnTo>
                  <a:lnTo>
                    <a:pt x="689" y="1059"/>
                  </a:lnTo>
                  <a:lnTo>
                    <a:pt x="690" y="1059"/>
                  </a:lnTo>
                  <a:lnTo>
                    <a:pt x="692" y="1060"/>
                  </a:lnTo>
                  <a:lnTo>
                    <a:pt x="697" y="1063"/>
                  </a:lnTo>
                  <a:lnTo>
                    <a:pt x="701" y="1065"/>
                  </a:lnTo>
                  <a:lnTo>
                    <a:pt x="702" y="1065"/>
                  </a:lnTo>
                  <a:lnTo>
                    <a:pt x="703" y="1069"/>
                  </a:lnTo>
                  <a:lnTo>
                    <a:pt x="713" y="1079"/>
                  </a:lnTo>
                  <a:lnTo>
                    <a:pt x="720" y="1086"/>
                  </a:lnTo>
                  <a:lnTo>
                    <a:pt x="720" y="1086"/>
                  </a:lnTo>
                  <a:lnTo>
                    <a:pt x="724" y="1089"/>
                  </a:lnTo>
                  <a:lnTo>
                    <a:pt x="737" y="1099"/>
                  </a:lnTo>
                  <a:lnTo>
                    <a:pt x="745" y="1106"/>
                  </a:lnTo>
                  <a:lnTo>
                    <a:pt x="746" y="1106"/>
                  </a:lnTo>
                  <a:lnTo>
                    <a:pt x="748" y="1109"/>
                  </a:lnTo>
                  <a:lnTo>
                    <a:pt x="755" y="1118"/>
                  </a:lnTo>
                  <a:lnTo>
                    <a:pt x="761" y="1126"/>
                  </a:lnTo>
                  <a:lnTo>
                    <a:pt x="762" y="1126"/>
                  </a:lnTo>
                  <a:lnTo>
                    <a:pt x="762" y="1127"/>
                  </a:lnTo>
                  <a:lnTo>
                    <a:pt x="762" y="1127"/>
                  </a:lnTo>
                  <a:lnTo>
                    <a:pt x="762" y="1132"/>
                  </a:lnTo>
                  <a:lnTo>
                    <a:pt x="762" y="1134"/>
                  </a:lnTo>
                  <a:lnTo>
                    <a:pt x="763" y="1133"/>
                  </a:lnTo>
                  <a:lnTo>
                    <a:pt x="770" y="1149"/>
                  </a:lnTo>
                  <a:lnTo>
                    <a:pt x="791" y="1192"/>
                  </a:lnTo>
                  <a:lnTo>
                    <a:pt x="809" y="1224"/>
                  </a:lnTo>
                  <a:lnTo>
                    <a:pt x="810" y="1226"/>
                  </a:lnTo>
                  <a:lnTo>
                    <a:pt x="810" y="1227"/>
                  </a:lnTo>
                  <a:lnTo>
                    <a:pt x="810" y="1230"/>
                  </a:lnTo>
                  <a:lnTo>
                    <a:pt x="814" y="1237"/>
                  </a:lnTo>
                  <a:lnTo>
                    <a:pt x="816" y="1243"/>
                  </a:lnTo>
                  <a:lnTo>
                    <a:pt x="817" y="1243"/>
                  </a:lnTo>
                  <a:lnTo>
                    <a:pt x="824" y="1251"/>
                  </a:lnTo>
                  <a:lnTo>
                    <a:pt x="845" y="1273"/>
                  </a:lnTo>
                  <a:lnTo>
                    <a:pt x="861" y="1289"/>
                  </a:lnTo>
                  <a:lnTo>
                    <a:pt x="863" y="1290"/>
                  </a:lnTo>
                  <a:lnTo>
                    <a:pt x="863" y="1290"/>
                  </a:lnTo>
                  <a:lnTo>
                    <a:pt x="864" y="1292"/>
                  </a:lnTo>
                  <a:lnTo>
                    <a:pt x="865" y="1297"/>
                  </a:lnTo>
                  <a:lnTo>
                    <a:pt x="866" y="1301"/>
                  </a:lnTo>
                  <a:lnTo>
                    <a:pt x="867" y="1301"/>
                  </a:lnTo>
                  <a:lnTo>
                    <a:pt x="871" y="1305"/>
                  </a:lnTo>
                  <a:lnTo>
                    <a:pt x="886" y="1319"/>
                  </a:lnTo>
                  <a:lnTo>
                    <a:pt x="897" y="1330"/>
                  </a:lnTo>
                  <a:lnTo>
                    <a:pt x="897" y="1330"/>
                  </a:lnTo>
                  <a:lnTo>
                    <a:pt x="904" y="1333"/>
                  </a:lnTo>
                  <a:lnTo>
                    <a:pt x="907" y="1335"/>
                  </a:lnTo>
                  <a:lnTo>
                    <a:pt x="907" y="1335"/>
                  </a:lnTo>
                  <a:lnTo>
                    <a:pt x="909" y="1338"/>
                  </a:lnTo>
                  <a:lnTo>
                    <a:pt x="914" y="1343"/>
                  </a:lnTo>
                  <a:lnTo>
                    <a:pt x="919" y="1348"/>
                  </a:lnTo>
                  <a:lnTo>
                    <a:pt x="920" y="1348"/>
                  </a:lnTo>
                  <a:lnTo>
                    <a:pt x="920" y="1349"/>
                  </a:lnTo>
                  <a:lnTo>
                    <a:pt x="920" y="1350"/>
                  </a:lnTo>
                  <a:lnTo>
                    <a:pt x="922" y="1354"/>
                  </a:lnTo>
                  <a:lnTo>
                    <a:pt x="922" y="1357"/>
                  </a:lnTo>
                  <a:lnTo>
                    <a:pt x="924" y="1357"/>
                  </a:lnTo>
                  <a:lnTo>
                    <a:pt x="923" y="1362"/>
                  </a:lnTo>
                  <a:lnTo>
                    <a:pt x="924" y="1377"/>
                  </a:lnTo>
                  <a:lnTo>
                    <a:pt x="923" y="1388"/>
                  </a:lnTo>
                  <a:lnTo>
                    <a:pt x="923" y="1388"/>
                  </a:lnTo>
                  <a:lnTo>
                    <a:pt x="925" y="1391"/>
                  </a:lnTo>
                  <a:lnTo>
                    <a:pt x="929" y="1395"/>
                  </a:lnTo>
                  <a:lnTo>
                    <a:pt x="933" y="1399"/>
                  </a:lnTo>
                  <a:lnTo>
                    <a:pt x="934" y="1399"/>
                  </a:lnTo>
                  <a:lnTo>
                    <a:pt x="934" y="1400"/>
                  </a:lnTo>
                  <a:lnTo>
                    <a:pt x="935" y="1405"/>
                  </a:lnTo>
                  <a:lnTo>
                    <a:pt x="937" y="1422"/>
                  </a:lnTo>
                  <a:lnTo>
                    <a:pt x="939" y="1435"/>
                  </a:lnTo>
                  <a:lnTo>
                    <a:pt x="940" y="1435"/>
                  </a:lnTo>
                  <a:lnTo>
                    <a:pt x="946" y="1441"/>
                  </a:lnTo>
                  <a:lnTo>
                    <a:pt x="950" y="1445"/>
                  </a:lnTo>
                  <a:lnTo>
                    <a:pt x="951" y="1445"/>
                  </a:lnTo>
                  <a:lnTo>
                    <a:pt x="955" y="1455"/>
                  </a:lnTo>
                  <a:lnTo>
                    <a:pt x="971" y="1482"/>
                  </a:lnTo>
                  <a:lnTo>
                    <a:pt x="984" y="1501"/>
                  </a:lnTo>
                  <a:lnTo>
                    <a:pt x="985" y="1502"/>
                  </a:lnTo>
                  <a:lnTo>
                    <a:pt x="985" y="1503"/>
                  </a:lnTo>
                  <a:lnTo>
                    <a:pt x="985" y="1505"/>
                  </a:lnTo>
                  <a:lnTo>
                    <a:pt x="987" y="1514"/>
                  </a:lnTo>
                  <a:lnTo>
                    <a:pt x="989" y="1519"/>
                  </a:lnTo>
                  <a:lnTo>
                    <a:pt x="989" y="1519"/>
                  </a:lnTo>
                  <a:lnTo>
                    <a:pt x="992" y="1520"/>
                  </a:lnTo>
                  <a:lnTo>
                    <a:pt x="1001" y="1520"/>
                  </a:lnTo>
                  <a:lnTo>
                    <a:pt x="1009" y="1519"/>
                  </a:lnTo>
                  <a:lnTo>
                    <a:pt x="1010" y="1519"/>
                  </a:lnTo>
                  <a:lnTo>
                    <a:pt x="1013" y="1521"/>
                  </a:lnTo>
                  <a:lnTo>
                    <a:pt x="1025" y="1528"/>
                  </a:lnTo>
                  <a:lnTo>
                    <a:pt x="1034" y="1532"/>
                  </a:lnTo>
                  <a:lnTo>
                    <a:pt x="1035" y="1532"/>
                  </a:lnTo>
                  <a:lnTo>
                    <a:pt x="1039" y="1534"/>
                  </a:lnTo>
                  <a:lnTo>
                    <a:pt x="1052" y="1537"/>
                  </a:lnTo>
                  <a:lnTo>
                    <a:pt x="1062" y="1539"/>
                  </a:lnTo>
                  <a:lnTo>
                    <a:pt x="1063" y="1539"/>
                  </a:lnTo>
                  <a:lnTo>
                    <a:pt x="1070" y="1544"/>
                  </a:lnTo>
                  <a:lnTo>
                    <a:pt x="1091" y="1555"/>
                  </a:lnTo>
                  <a:lnTo>
                    <a:pt x="1106" y="1563"/>
                  </a:lnTo>
                  <a:lnTo>
                    <a:pt x="1106" y="1563"/>
                  </a:lnTo>
                  <a:lnTo>
                    <a:pt x="1115" y="1564"/>
                  </a:lnTo>
                  <a:lnTo>
                    <a:pt x="1144" y="1564"/>
                  </a:lnTo>
                  <a:lnTo>
                    <a:pt x="1164" y="1564"/>
                  </a:lnTo>
                  <a:lnTo>
                    <a:pt x="1166" y="1564"/>
                  </a:lnTo>
                  <a:lnTo>
                    <a:pt x="1173" y="1566"/>
                  </a:lnTo>
                  <a:lnTo>
                    <a:pt x="1176" y="1566"/>
                  </a:lnTo>
                  <a:lnTo>
                    <a:pt x="1177" y="1566"/>
                  </a:lnTo>
                  <a:lnTo>
                    <a:pt x="1182" y="1569"/>
                  </a:lnTo>
                  <a:lnTo>
                    <a:pt x="1197" y="1578"/>
                  </a:lnTo>
                  <a:lnTo>
                    <a:pt x="1208" y="1584"/>
                  </a:lnTo>
                  <a:lnTo>
                    <a:pt x="1209" y="1584"/>
                  </a:lnTo>
                  <a:lnTo>
                    <a:pt x="1212" y="1586"/>
                  </a:lnTo>
                  <a:lnTo>
                    <a:pt x="1219" y="1588"/>
                  </a:lnTo>
                  <a:lnTo>
                    <a:pt x="1225" y="1590"/>
                  </a:lnTo>
                  <a:lnTo>
                    <a:pt x="1226" y="1590"/>
                  </a:lnTo>
                  <a:lnTo>
                    <a:pt x="1228" y="1588"/>
                  </a:lnTo>
                  <a:lnTo>
                    <a:pt x="1234" y="1578"/>
                  </a:lnTo>
                  <a:lnTo>
                    <a:pt x="1238" y="1572"/>
                  </a:lnTo>
                  <a:lnTo>
                    <a:pt x="1239" y="1571"/>
                  </a:lnTo>
                  <a:lnTo>
                    <a:pt x="1240" y="1572"/>
                  </a:lnTo>
                  <a:lnTo>
                    <a:pt x="1246" y="1572"/>
                  </a:lnTo>
                  <a:lnTo>
                    <a:pt x="1251" y="1572"/>
                  </a:lnTo>
                  <a:lnTo>
                    <a:pt x="1252" y="1572"/>
                  </a:lnTo>
                  <a:lnTo>
                    <a:pt x="1253" y="1571"/>
                  </a:lnTo>
                  <a:lnTo>
                    <a:pt x="1254" y="1570"/>
                  </a:lnTo>
                  <a:lnTo>
                    <a:pt x="1255" y="1569"/>
                  </a:lnTo>
                  <a:lnTo>
                    <a:pt x="1255" y="1569"/>
                  </a:lnTo>
                  <a:lnTo>
                    <a:pt x="1254" y="1564"/>
                  </a:lnTo>
                  <a:lnTo>
                    <a:pt x="1253" y="1561"/>
                  </a:lnTo>
                  <a:lnTo>
                    <a:pt x="1254" y="1561"/>
                  </a:lnTo>
                  <a:lnTo>
                    <a:pt x="1246" y="1558"/>
                  </a:lnTo>
                  <a:lnTo>
                    <a:pt x="1241" y="1557"/>
                  </a:lnTo>
                  <a:lnTo>
                    <a:pt x="1241" y="1556"/>
                  </a:lnTo>
                  <a:lnTo>
                    <a:pt x="1243" y="1554"/>
                  </a:lnTo>
                  <a:lnTo>
                    <a:pt x="1243" y="1553"/>
                  </a:lnTo>
                  <a:lnTo>
                    <a:pt x="1244" y="1553"/>
                  </a:lnTo>
                  <a:lnTo>
                    <a:pt x="1241" y="1550"/>
                  </a:lnTo>
                  <a:lnTo>
                    <a:pt x="1234" y="1543"/>
                  </a:lnTo>
                  <a:lnTo>
                    <a:pt x="1229" y="1538"/>
                  </a:lnTo>
                  <a:lnTo>
                    <a:pt x="1229" y="1537"/>
                  </a:lnTo>
                  <a:lnTo>
                    <a:pt x="1225" y="1527"/>
                  </a:lnTo>
                  <a:lnTo>
                    <a:pt x="1214" y="1495"/>
                  </a:lnTo>
                  <a:lnTo>
                    <a:pt x="1206" y="1469"/>
                  </a:lnTo>
                  <a:lnTo>
                    <a:pt x="1206" y="1467"/>
                  </a:lnTo>
                  <a:lnTo>
                    <a:pt x="1203" y="1463"/>
                  </a:lnTo>
                  <a:lnTo>
                    <a:pt x="1199" y="1451"/>
                  </a:lnTo>
                  <a:lnTo>
                    <a:pt x="1194" y="1441"/>
                  </a:lnTo>
                  <a:lnTo>
                    <a:pt x="1194" y="1440"/>
                  </a:lnTo>
                  <a:lnTo>
                    <a:pt x="1195" y="1434"/>
                  </a:lnTo>
                  <a:lnTo>
                    <a:pt x="1201" y="1412"/>
                  </a:lnTo>
                  <a:lnTo>
                    <a:pt x="1205" y="1397"/>
                  </a:lnTo>
                  <a:lnTo>
                    <a:pt x="1206" y="1396"/>
                  </a:lnTo>
                  <a:lnTo>
                    <a:pt x="1205" y="1395"/>
                  </a:lnTo>
                  <a:lnTo>
                    <a:pt x="1203" y="1389"/>
                  </a:lnTo>
                  <a:lnTo>
                    <a:pt x="1203" y="1383"/>
                  </a:lnTo>
                  <a:lnTo>
                    <a:pt x="1203" y="1383"/>
                  </a:lnTo>
                  <a:lnTo>
                    <a:pt x="1200" y="1382"/>
                  </a:lnTo>
                  <a:lnTo>
                    <a:pt x="1198" y="1381"/>
                  </a:lnTo>
                  <a:lnTo>
                    <a:pt x="1198" y="1380"/>
                  </a:lnTo>
                  <a:lnTo>
                    <a:pt x="1198" y="1380"/>
                  </a:lnTo>
                  <a:lnTo>
                    <a:pt x="1195" y="1381"/>
                  </a:lnTo>
                  <a:lnTo>
                    <a:pt x="1195" y="1381"/>
                  </a:lnTo>
                  <a:lnTo>
                    <a:pt x="1195" y="1380"/>
                  </a:lnTo>
                  <a:lnTo>
                    <a:pt x="1192" y="1378"/>
                  </a:lnTo>
                  <a:lnTo>
                    <a:pt x="1192" y="1377"/>
                  </a:lnTo>
                  <a:lnTo>
                    <a:pt x="1192" y="1374"/>
                  </a:lnTo>
                  <a:lnTo>
                    <a:pt x="1194" y="1373"/>
                  </a:lnTo>
                  <a:lnTo>
                    <a:pt x="1194" y="1373"/>
                  </a:lnTo>
                  <a:lnTo>
                    <a:pt x="1196" y="1372"/>
                  </a:lnTo>
                  <a:lnTo>
                    <a:pt x="1198" y="1369"/>
                  </a:lnTo>
                  <a:lnTo>
                    <a:pt x="1205" y="1363"/>
                  </a:lnTo>
                  <a:lnTo>
                    <a:pt x="1212" y="1358"/>
                  </a:lnTo>
                  <a:lnTo>
                    <a:pt x="1213" y="1357"/>
                  </a:lnTo>
                  <a:lnTo>
                    <a:pt x="1214" y="1351"/>
                  </a:lnTo>
                  <a:lnTo>
                    <a:pt x="1217" y="1333"/>
                  </a:lnTo>
                  <a:lnTo>
                    <a:pt x="1221" y="1319"/>
                  </a:lnTo>
                  <a:lnTo>
                    <a:pt x="1221" y="1318"/>
                  </a:lnTo>
                  <a:lnTo>
                    <a:pt x="1221" y="1318"/>
                  </a:lnTo>
                  <a:lnTo>
                    <a:pt x="1220" y="1318"/>
                  </a:lnTo>
                  <a:lnTo>
                    <a:pt x="1216" y="1316"/>
                  </a:lnTo>
                  <a:lnTo>
                    <a:pt x="1212" y="1316"/>
                  </a:lnTo>
                  <a:lnTo>
                    <a:pt x="1212" y="1315"/>
                  </a:lnTo>
                  <a:lnTo>
                    <a:pt x="1211" y="1313"/>
                  </a:lnTo>
                  <a:lnTo>
                    <a:pt x="1208" y="1304"/>
                  </a:lnTo>
                  <a:lnTo>
                    <a:pt x="1206" y="1297"/>
                  </a:lnTo>
                  <a:lnTo>
                    <a:pt x="1206" y="1297"/>
                  </a:lnTo>
                  <a:lnTo>
                    <a:pt x="1208" y="1294"/>
                  </a:lnTo>
                  <a:lnTo>
                    <a:pt x="1211" y="1288"/>
                  </a:lnTo>
                  <a:lnTo>
                    <a:pt x="1215" y="1285"/>
                  </a:lnTo>
                  <a:lnTo>
                    <a:pt x="1216" y="1285"/>
                  </a:lnTo>
                  <a:lnTo>
                    <a:pt x="1218" y="1286"/>
                  </a:lnTo>
                  <a:lnTo>
                    <a:pt x="1224" y="1289"/>
                  </a:lnTo>
                  <a:lnTo>
                    <a:pt x="1228" y="1292"/>
                  </a:lnTo>
                  <a:lnTo>
                    <a:pt x="1228" y="1292"/>
                  </a:lnTo>
                  <a:lnTo>
                    <a:pt x="1231" y="1291"/>
                  </a:lnTo>
                  <a:lnTo>
                    <a:pt x="1242" y="1283"/>
                  </a:lnTo>
                  <a:lnTo>
                    <a:pt x="1248" y="1278"/>
                  </a:lnTo>
                  <a:lnTo>
                    <a:pt x="1249" y="1277"/>
                  </a:lnTo>
                  <a:lnTo>
                    <a:pt x="1249" y="1274"/>
                  </a:lnTo>
                  <a:lnTo>
                    <a:pt x="1251" y="1262"/>
                  </a:lnTo>
                  <a:lnTo>
                    <a:pt x="1252" y="1255"/>
                  </a:lnTo>
                  <a:lnTo>
                    <a:pt x="1253" y="1254"/>
                  </a:lnTo>
                  <a:lnTo>
                    <a:pt x="1252" y="1253"/>
                  </a:lnTo>
                  <a:lnTo>
                    <a:pt x="1246" y="1251"/>
                  </a:lnTo>
                  <a:lnTo>
                    <a:pt x="1242" y="1249"/>
                  </a:lnTo>
                  <a:lnTo>
                    <a:pt x="1242" y="1248"/>
                  </a:lnTo>
                  <a:lnTo>
                    <a:pt x="1245" y="1243"/>
                  </a:lnTo>
                  <a:lnTo>
                    <a:pt x="1246" y="1240"/>
                  </a:lnTo>
                  <a:lnTo>
                    <a:pt x="1247" y="1239"/>
                  </a:lnTo>
                  <a:lnTo>
                    <a:pt x="1250" y="1239"/>
                  </a:lnTo>
                  <a:lnTo>
                    <a:pt x="1251" y="1239"/>
                  </a:lnTo>
                  <a:lnTo>
                    <a:pt x="1252" y="1239"/>
                  </a:lnTo>
                  <a:lnTo>
                    <a:pt x="1256" y="1240"/>
                  </a:lnTo>
                  <a:lnTo>
                    <a:pt x="1257" y="1240"/>
                  </a:lnTo>
                  <a:lnTo>
                    <a:pt x="1258" y="1240"/>
                  </a:lnTo>
                  <a:lnTo>
                    <a:pt x="1261" y="1238"/>
                  </a:lnTo>
                  <a:lnTo>
                    <a:pt x="1262" y="1236"/>
                  </a:lnTo>
                  <a:lnTo>
                    <a:pt x="1261" y="1235"/>
                  </a:lnTo>
                  <a:lnTo>
                    <a:pt x="1263" y="1236"/>
                  </a:lnTo>
                  <a:lnTo>
                    <a:pt x="1266" y="1237"/>
                  </a:lnTo>
                  <a:lnTo>
                    <a:pt x="1268" y="1238"/>
                  </a:lnTo>
                  <a:lnTo>
                    <a:pt x="1269" y="1238"/>
                  </a:lnTo>
                  <a:lnTo>
                    <a:pt x="1270" y="1238"/>
                  </a:lnTo>
                  <a:lnTo>
                    <a:pt x="1274" y="1238"/>
                  </a:lnTo>
                  <a:lnTo>
                    <a:pt x="1276" y="1238"/>
                  </a:lnTo>
                  <a:lnTo>
                    <a:pt x="1277" y="1238"/>
                  </a:lnTo>
                  <a:lnTo>
                    <a:pt x="1279" y="1235"/>
                  </a:lnTo>
                  <a:lnTo>
                    <a:pt x="1281" y="1234"/>
                  </a:lnTo>
                  <a:lnTo>
                    <a:pt x="1281" y="1233"/>
                  </a:lnTo>
                  <a:lnTo>
                    <a:pt x="1281" y="1231"/>
                  </a:lnTo>
                  <a:lnTo>
                    <a:pt x="1281" y="1231"/>
                  </a:lnTo>
                  <a:lnTo>
                    <a:pt x="1282" y="1230"/>
                  </a:lnTo>
                  <a:lnTo>
                    <a:pt x="1282" y="1228"/>
                  </a:lnTo>
                  <a:lnTo>
                    <a:pt x="1281" y="1220"/>
                  </a:lnTo>
                  <a:lnTo>
                    <a:pt x="1280" y="1214"/>
                  </a:lnTo>
                  <a:lnTo>
                    <a:pt x="1281" y="1214"/>
                  </a:lnTo>
                  <a:lnTo>
                    <a:pt x="1283" y="1210"/>
                  </a:lnTo>
                  <a:lnTo>
                    <a:pt x="1283" y="1208"/>
                  </a:lnTo>
                  <a:lnTo>
                    <a:pt x="1284" y="1208"/>
                  </a:lnTo>
                  <a:lnTo>
                    <a:pt x="1287" y="1208"/>
                  </a:lnTo>
                  <a:lnTo>
                    <a:pt x="1289" y="1208"/>
                  </a:lnTo>
                  <a:lnTo>
                    <a:pt x="1289" y="1207"/>
                  </a:lnTo>
                  <a:lnTo>
                    <a:pt x="1291" y="1207"/>
                  </a:lnTo>
                  <a:lnTo>
                    <a:pt x="1292" y="1208"/>
                  </a:lnTo>
                  <a:lnTo>
                    <a:pt x="1293" y="1208"/>
                  </a:lnTo>
                  <a:lnTo>
                    <a:pt x="1295" y="1209"/>
                  </a:lnTo>
                  <a:lnTo>
                    <a:pt x="1297" y="1209"/>
                  </a:lnTo>
                  <a:lnTo>
                    <a:pt x="1298" y="1209"/>
                  </a:lnTo>
                  <a:lnTo>
                    <a:pt x="1302" y="1208"/>
                  </a:lnTo>
                  <a:lnTo>
                    <a:pt x="1318" y="1205"/>
                  </a:lnTo>
                  <a:lnTo>
                    <a:pt x="1328" y="1201"/>
                  </a:lnTo>
                  <a:lnTo>
                    <a:pt x="1328" y="1200"/>
                  </a:lnTo>
                  <a:lnTo>
                    <a:pt x="1331" y="1199"/>
                  </a:lnTo>
                  <a:lnTo>
                    <a:pt x="1332" y="1198"/>
                  </a:lnTo>
                  <a:lnTo>
                    <a:pt x="1333" y="1195"/>
                  </a:lnTo>
                  <a:lnTo>
                    <a:pt x="1333" y="1193"/>
                  </a:lnTo>
                  <a:lnTo>
                    <a:pt x="1333" y="1193"/>
                  </a:lnTo>
                  <a:lnTo>
                    <a:pt x="1334" y="1192"/>
                  </a:lnTo>
                  <a:lnTo>
                    <a:pt x="1332" y="1192"/>
                  </a:lnTo>
                  <a:lnTo>
                    <a:pt x="1331" y="1191"/>
                  </a:lnTo>
                  <a:lnTo>
                    <a:pt x="1330" y="1190"/>
                  </a:lnTo>
                  <a:lnTo>
                    <a:pt x="1327" y="1188"/>
                  </a:lnTo>
                  <a:lnTo>
                    <a:pt x="1319" y="1183"/>
                  </a:lnTo>
                  <a:lnTo>
                    <a:pt x="1313" y="1180"/>
                  </a:lnTo>
                  <a:lnTo>
                    <a:pt x="1313" y="1180"/>
                  </a:lnTo>
                  <a:lnTo>
                    <a:pt x="1313" y="1179"/>
                  </a:lnTo>
                  <a:lnTo>
                    <a:pt x="1313" y="1177"/>
                  </a:lnTo>
                  <a:lnTo>
                    <a:pt x="1312" y="1174"/>
                  </a:lnTo>
                  <a:lnTo>
                    <a:pt x="1312" y="1173"/>
                  </a:lnTo>
                  <a:lnTo>
                    <a:pt x="1316" y="1172"/>
                  </a:lnTo>
                  <a:lnTo>
                    <a:pt x="1331" y="1167"/>
                  </a:lnTo>
                  <a:lnTo>
                    <a:pt x="1342" y="1164"/>
                  </a:lnTo>
                  <a:lnTo>
                    <a:pt x="1343" y="1163"/>
                  </a:lnTo>
                  <a:lnTo>
                    <a:pt x="1345" y="1159"/>
                  </a:lnTo>
                  <a:lnTo>
                    <a:pt x="1345" y="1157"/>
                  </a:lnTo>
                  <a:lnTo>
                    <a:pt x="1346" y="1157"/>
                  </a:lnTo>
                  <a:lnTo>
                    <a:pt x="1347" y="1157"/>
                  </a:lnTo>
                  <a:lnTo>
                    <a:pt x="1351" y="1154"/>
                  </a:lnTo>
                  <a:lnTo>
                    <a:pt x="1354" y="1154"/>
                  </a:lnTo>
                  <a:lnTo>
                    <a:pt x="1356" y="1153"/>
                  </a:lnTo>
                  <a:lnTo>
                    <a:pt x="1357" y="1155"/>
                  </a:lnTo>
                  <a:lnTo>
                    <a:pt x="1357" y="1157"/>
                  </a:lnTo>
                  <a:lnTo>
                    <a:pt x="1357" y="1157"/>
                  </a:lnTo>
                  <a:lnTo>
                    <a:pt x="1354" y="1159"/>
                  </a:lnTo>
                  <a:lnTo>
                    <a:pt x="1354" y="1160"/>
                  </a:lnTo>
                  <a:lnTo>
                    <a:pt x="1354" y="1160"/>
                  </a:lnTo>
                  <a:lnTo>
                    <a:pt x="1358" y="1165"/>
                  </a:lnTo>
                  <a:lnTo>
                    <a:pt x="1358" y="1168"/>
                  </a:lnTo>
                  <a:lnTo>
                    <a:pt x="1359" y="1168"/>
                  </a:lnTo>
                  <a:lnTo>
                    <a:pt x="1362" y="1167"/>
                  </a:lnTo>
                  <a:lnTo>
                    <a:pt x="1363" y="1167"/>
                  </a:lnTo>
                  <a:lnTo>
                    <a:pt x="1363" y="1167"/>
                  </a:lnTo>
                  <a:lnTo>
                    <a:pt x="1366" y="1164"/>
                  </a:lnTo>
                  <a:lnTo>
                    <a:pt x="1369" y="1163"/>
                  </a:lnTo>
                  <a:lnTo>
                    <a:pt x="1369" y="1162"/>
                  </a:lnTo>
                  <a:lnTo>
                    <a:pt x="1370" y="1162"/>
                  </a:lnTo>
                  <a:lnTo>
                    <a:pt x="1376" y="1160"/>
                  </a:lnTo>
                  <a:lnTo>
                    <a:pt x="1397" y="1151"/>
                  </a:lnTo>
                  <a:lnTo>
                    <a:pt x="1413" y="1145"/>
                  </a:lnTo>
                  <a:lnTo>
                    <a:pt x="1413" y="1144"/>
                  </a:lnTo>
                  <a:lnTo>
                    <a:pt x="1414" y="1144"/>
                  </a:lnTo>
                  <a:lnTo>
                    <a:pt x="1425" y="1136"/>
                  </a:lnTo>
                  <a:lnTo>
                    <a:pt x="1460" y="1110"/>
                  </a:lnTo>
                  <a:lnTo>
                    <a:pt x="1485" y="1090"/>
                  </a:lnTo>
                  <a:lnTo>
                    <a:pt x="1487" y="1088"/>
                  </a:lnTo>
                  <a:lnTo>
                    <a:pt x="1487" y="1086"/>
                  </a:lnTo>
                  <a:lnTo>
                    <a:pt x="1488" y="1077"/>
                  </a:lnTo>
                  <a:lnTo>
                    <a:pt x="1488" y="1070"/>
                  </a:lnTo>
                  <a:lnTo>
                    <a:pt x="1488" y="1070"/>
                  </a:lnTo>
                  <a:lnTo>
                    <a:pt x="1494" y="1065"/>
                  </a:lnTo>
                  <a:lnTo>
                    <a:pt x="1510" y="1051"/>
                  </a:lnTo>
                  <a:lnTo>
                    <a:pt x="1523" y="1039"/>
                  </a:lnTo>
                  <a:lnTo>
                    <a:pt x="1523" y="1038"/>
                  </a:lnTo>
                  <a:lnTo>
                    <a:pt x="1523" y="1035"/>
                  </a:lnTo>
                  <a:lnTo>
                    <a:pt x="1523" y="1033"/>
                  </a:lnTo>
                  <a:lnTo>
                    <a:pt x="1524" y="1033"/>
                  </a:lnTo>
                  <a:lnTo>
                    <a:pt x="1522" y="1030"/>
                  </a:lnTo>
                  <a:lnTo>
                    <a:pt x="1514" y="1019"/>
                  </a:lnTo>
                  <a:lnTo>
                    <a:pt x="1507" y="1013"/>
                  </a:lnTo>
                  <a:lnTo>
                    <a:pt x="1507" y="1012"/>
                  </a:lnTo>
                  <a:lnTo>
                    <a:pt x="1507" y="1009"/>
                  </a:lnTo>
                  <a:lnTo>
                    <a:pt x="1509" y="1002"/>
                  </a:lnTo>
                  <a:lnTo>
                    <a:pt x="1509" y="996"/>
                  </a:lnTo>
                  <a:lnTo>
                    <a:pt x="1509" y="995"/>
                  </a:lnTo>
                  <a:lnTo>
                    <a:pt x="1512" y="993"/>
                  </a:lnTo>
                  <a:lnTo>
                    <a:pt x="1523" y="988"/>
                  </a:lnTo>
                  <a:lnTo>
                    <a:pt x="1532" y="984"/>
                  </a:lnTo>
                  <a:lnTo>
                    <a:pt x="1531" y="983"/>
                  </a:lnTo>
                  <a:lnTo>
                    <a:pt x="1534" y="984"/>
                  </a:lnTo>
                  <a:lnTo>
                    <a:pt x="1536" y="984"/>
                  </a:lnTo>
                  <a:lnTo>
                    <a:pt x="1537" y="984"/>
                  </a:lnTo>
                  <a:lnTo>
                    <a:pt x="1537" y="987"/>
                  </a:lnTo>
                  <a:lnTo>
                    <a:pt x="1535" y="995"/>
                  </a:lnTo>
                  <a:lnTo>
                    <a:pt x="1535" y="1001"/>
                  </a:lnTo>
                  <a:lnTo>
                    <a:pt x="1535" y="1001"/>
                  </a:lnTo>
                  <a:lnTo>
                    <a:pt x="1535" y="1003"/>
                  </a:lnTo>
                  <a:lnTo>
                    <a:pt x="1535" y="1004"/>
                  </a:lnTo>
                  <a:lnTo>
                    <a:pt x="1536" y="1006"/>
                  </a:lnTo>
                  <a:lnTo>
                    <a:pt x="1537" y="1009"/>
                  </a:lnTo>
                  <a:lnTo>
                    <a:pt x="1538" y="1009"/>
                  </a:lnTo>
                  <a:lnTo>
                    <a:pt x="1541" y="1008"/>
                  </a:lnTo>
                  <a:lnTo>
                    <a:pt x="1555" y="1004"/>
                  </a:lnTo>
                  <a:lnTo>
                    <a:pt x="1565" y="1004"/>
                  </a:lnTo>
                  <a:lnTo>
                    <a:pt x="1566" y="1003"/>
                  </a:lnTo>
                  <a:lnTo>
                    <a:pt x="1567" y="1006"/>
                  </a:lnTo>
                  <a:lnTo>
                    <a:pt x="1568" y="1009"/>
                  </a:lnTo>
                  <a:lnTo>
                    <a:pt x="1569" y="1009"/>
                  </a:lnTo>
                  <a:lnTo>
                    <a:pt x="1578" y="1006"/>
                  </a:lnTo>
                  <a:lnTo>
                    <a:pt x="1602" y="993"/>
                  </a:lnTo>
                  <a:lnTo>
                    <a:pt x="1622" y="983"/>
                  </a:lnTo>
                  <a:lnTo>
                    <a:pt x="1624" y="981"/>
                  </a:lnTo>
                  <a:lnTo>
                    <a:pt x="1628" y="981"/>
                  </a:lnTo>
                  <a:lnTo>
                    <a:pt x="1643" y="979"/>
                  </a:lnTo>
                  <a:lnTo>
                    <a:pt x="1654" y="977"/>
                  </a:lnTo>
                  <a:lnTo>
                    <a:pt x="1654" y="976"/>
                  </a:lnTo>
                  <a:lnTo>
                    <a:pt x="1656" y="975"/>
                  </a:lnTo>
                  <a:lnTo>
                    <a:pt x="1654" y="974"/>
                  </a:lnTo>
                  <a:lnTo>
                    <a:pt x="1654" y="973"/>
                  </a:lnTo>
                  <a:lnTo>
                    <a:pt x="1654" y="972"/>
                  </a:lnTo>
                  <a:lnTo>
                    <a:pt x="1652" y="972"/>
                  </a:lnTo>
                  <a:lnTo>
                    <a:pt x="1650" y="970"/>
                  </a:lnTo>
                  <a:lnTo>
                    <a:pt x="1648" y="968"/>
                  </a:lnTo>
                  <a:lnTo>
                    <a:pt x="1648" y="967"/>
                  </a:lnTo>
                  <a:lnTo>
                    <a:pt x="1645" y="961"/>
                  </a:lnTo>
                  <a:lnTo>
                    <a:pt x="1644" y="958"/>
                  </a:lnTo>
                  <a:lnTo>
                    <a:pt x="1644" y="957"/>
                  </a:lnTo>
                  <a:lnTo>
                    <a:pt x="1647" y="954"/>
                  </a:lnTo>
                  <a:lnTo>
                    <a:pt x="1647" y="953"/>
                  </a:lnTo>
                  <a:lnTo>
                    <a:pt x="1648" y="953"/>
                  </a:lnTo>
                  <a:lnTo>
                    <a:pt x="1648" y="952"/>
                  </a:lnTo>
                  <a:lnTo>
                    <a:pt x="1649" y="947"/>
                  </a:lnTo>
                  <a:lnTo>
                    <a:pt x="1649" y="944"/>
                  </a:lnTo>
                  <a:lnTo>
                    <a:pt x="1650" y="942"/>
                  </a:lnTo>
                  <a:lnTo>
                    <a:pt x="1652" y="940"/>
                  </a:lnTo>
                  <a:lnTo>
                    <a:pt x="1654" y="935"/>
                  </a:lnTo>
                  <a:lnTo>
                    <a:pt x="1658" y="932"/>
                  </a:lnTo>
                  <a:lnTo>
                    <a:pt x="1659" y="931"/>
                  </a:lnTo>
                  <a:lnTo>
                    <a:pt x="1660" y="926"/>
                  </a:lnTo>
                  <a:lnTo>
                    <a:pt x="1664" y="910"/>
                  </a:lnTo>
                  <a:lnTo>
                    <a:pt x="1667" y="898"/>
                  </a:lnTo>
                  <a:lnTo>
                    <a:pt x="1668" y="896"/>
                  </a:lnTo>
                  <a:lnTo>
                    <a:pt x="1666" y="895"/>
                  </a:lnTo>
                  <a:lnTo>
                    <a:pt x="1662" y="890"/>
                  </a:lnTo>
                  <a:lnTo>
                    <a:pt x="1660" y="886"/>
                  </a:lnTo>
                  <a:lnTo>
                    <a:pt x="1660" y="885"/>
                  </a:lnTo>
                  <a:lnTo>
                    <a:pt x="1660" y="883"/>
                  </a:lnTo>
                  <a:lnTo>
                    <a:pt x="1658" y="878"/>
                  </a:lnTo>
                  <a:lnTo>
                    <a:pt x="1658" y="874"/>
                  </a:lnTo>
                  <a:lnTo>
                    <a:pt x="1659" y="874"/>
                  </a:lnTo>
                  <a:lnTo>
                    <a:pt x="1659" y="873"/>
                  </a:lnTo>
                  <a:lnTo>
                    <a:pt x="1659" y="871"/>
                  </a:lnTo>
                  <a:lnTo>
                    <a:pt x="1659" y="868"/>
                  </a:lnTo>
                  <a:lnTo>
                    <a:pt x="1660" y="867"/>
                  </a:lnTo>
                  <a:lnTo>
                    <a:pt x="1658" y="862"/>
                  </a:lnTo>
                  <a:lnTo>
                    <a:pt x="1658" y="858"/>
                  </a:lnTo>
                  <a:lnTo>
                    <a:pt x="1658" y="857"/>
                  </a:lnTo>
                  <a:lnTo>
                    <a:pt x="1658" y="855"/>
                  </a:lnTo>
                  <a:lnTo>
                    <a:pt x="1659" y="846"/>
                  </a:lnTo>
                  <a:lnTo>
                    <a:pt x="1660" y="840"/>
                  </a:lnTo>
                  <a:lnTo>
                    <a:pt x="1662" y="839"/>
                  </a:lnTo>
                  <a:lnTo>
                    <a:pt x="1662" y="838"/>
                  </a:lnTo>
                  <a:lnTo>
                    <a:pt x="1666" y="833"/>
                  </a:lnTo>
                  <a:lnTo>
                    <a:pt x="1669" y="831"/>
                  </a:lnTo>
                  <a:lnTo>
                    <a:pt x="1670" y="830"/>
                  </a:lnTo>
                  <a:lnTo>
                    <a:pt x="1670" y="828"/>
                  </a:lnTo>
                  <a:lnTo>
                    <a:pt x="1672" y="822"/>
                  </a:lnTo>
                  <a:lnTo>
                    <a:pt x="1673" y="816"/>
                  </a:lnTo>
                  <a:lnTo>
                    <a:pt x="1674" y="815"/>
                  </a:lnTo>
                  <a:lnTo>
                    <a:pt x="1674" y="810"/>
                  </a:lnTo>
                  <a:lnTo>
                    <a:pt x="1676" y="798"/>
                  </a:lnTo>
                  <a:lnTo>
                    <a:pt x="1676" y="788"/>
                  </a:lnTo>
                  <a:lnTo>
                    <a:pt x="1677" y="787"/>
                  </a:lnTo>
                  <a:lnTo>
                    <a:pt x="1677" y="786"/>
                  </a:lnTo>
                  <a:lnTo>
                    <a:pt x="1675" y="778"/>
                  </a:lnTo>
                  <a:lnTo>
                    <a:pt x="1675" y="772"/>
                  </a:lnTo>
                  <a:lnTo>
                    <a:pt x="1676" y="771"/>
                  </a:lnTo>
                  <a:lnTo>
                    <a:pt x="1675" y="768"/>
                  </a:lnTo>
                  <a:lnTo>
                    <a:pt x="1672" y="757"/>
                  </a:lnTo>
                  <a:lnTo>
                    <a:pt x="1669" y="749"/>
                  </a:lnTo>
                  <a:lnTo>
                    <a:pt x="1669" y="748"/>
                  </a:lnTo>
                  <a:lnTo>
                    <a:pt x="1667" y="747"/>
                  </a:lnTo>
                  <a:lnTo>
                    <a:pt x="1663" y="738"/>
                  </a:lnTo>
                  <a:lnTo>
                    <a:pt x="1659" y="733"/>
                  </a:lnTo>
                  <a:lnTo>
                    <a:pt x="1659" y="733"/>
                  </a:lnTo>
                  <a:lnTo>
                    <a:pt x="1655" y="731"/>
                  </a:lnTo>
                  <a:lnTo>
                    <a:pt x="1654" y="731"/>
                  </a:lnTo>
                  <a:lnTo>
                    <a:pt x="1654" y="729"/>
                  </a:lnTo>
                  <a:lnTo>
                    <a:pt x="1654" y="728"/>
                  </a:lnTo>
                  <a:lnTo>
                    <a:pt x="1654" y="725"/>
                  </a:lnTo>
                  <a:lnTo>
                    <a:pt x="1653" y="721"/>
                  </a:lnTo>
                  <a:lnTo>
                    <a:pt x="1654" y="720"/>
                  </a:lnTo>
                  <a:lnTo>
                    <a:pt x="1653" y="719"/>
                  </a:lnTo>
                  <a:lnTo>
                    <a:pt x="1650" y="716"/>
                  </a:lnTo>
                  <a:lnTo>
                    <a:pt x="1650" y="715"/>
                  </a:lnTo>
                  <a:lnTo>
                    <a:pt x="1650" y="714"/>
                  </a:lnTo>
                  <a:lnTo>
                    <a:pt x="1648" y="712"/>
                  </a:lnTo>
                  <a:lnTo>
                    <a:pt x="1644" y="706"/>
                  </a:lnTo>
                  <a:lnTo>
                    <a:pt x="1643" y="701"/>
                  </a:lnTo>
                  <a:lnTo>
                    <a:pt x="1643" y="700"/>
                  </a:lnTo>
                  <a:lnTo>
                    <a:pt x="1641" y="700"/>
                  </a:lnTo>
                  <a:lnTo>
                    <a:pt x="1637" y="698"/>
                  </a:lnTo>
                  <a:lnTo>
                    <a:pt x="1632" y="695"/>
                  </a:lnTo>
                  <a:lnTo>
                    <a:pt x="1632" y="695"/>
                  </a:lnTo>
                  <a:lnTo>
                    <a:pt x="1631" y="692"/>
                  </a:lnTo>
                  <a:lnTo>
                    <a:pt x="1630" y="690"/>
                  </a:lnTo>
                  <a:lnTo>
                    <a:pt x="1630" y="689"/>
                  </a:lnTo>
                  <a:lnTo>
                    <a:pt x="1631" y="688"/>
                  </a:lnTo>
                  <a:lnTo>
                    <a:pt x="1633" y="680"/>
                  </a:lnTo>
                  <a:lnTo>
                    <a:pt x="1634" y="675"/>
                  </a:lnTo>
                  <a:lnTo>
                    <a:pt x="1635" y="674"/>
                  </a:lnTo>
                  <a:lnTo>
                    <a:pt x="1633" y="671"/>
                  </a:lnTo>
                  <a:lnTo>
                    <a:pt x="1626" y="660"/>
                  </a:lnTo>
                  <a:lnTo>
                    <a:pt x="1622" y="653"/>
                  </a:lnTo>
                  <a:lnTo>
                    <a:pt x="1622" y="652"/>
                  </a:lnTo>
                  <a:lnTo>
                    <a:pt x="1618" y="650"/>
                  </a:lnTo>
                  <a:lnTo>
                    <a:pt x="1610" y="644"/>
                  </a:lnTo>
                  <a:lnTo>
                    <a:pt x="1602" y="638"/>
                  </a:lnTo>
                  <a:lnTo>
                    <a:pt x="1602" y="636"/>
                  </a:lnTo>
                  <a:lnTo>
                    <a:pt x="1601" y="636"/>
                  </a:lnTo>
                  <a:lnTo>
                    <a:pt x="1599" y="632"/>
                  </a:lnTo>
                  <a:lnTo>
                    <a:pt x="1597" y="628"/>
                  </a:lnTo>
                  <a:lnTo>
                    <a:pt x="1597" y="628"/>
                  </a:lnTo>
                  <a:lnTo>
                    <a:pt x="1595" y="626"/>
                  </a:lnTo>
                  <a:lnTo>
                    <a:pt x="1594" y="606"/>
                  </a:lnTo>
                  <a:lnTo>
                    <a:pt x="1587" y="534"/>
                  </a:lnTo>
                  <a:lnTo>
                    <a:pt x="1582" y="480"/>
                  </a:lnTo>
                  <a:lnTo>
                    <a:pt x="1582" y="477"/>
                  </a:lnTo>
                  <a:lnTo>
                    <a:pt x="1581" y="465"/>
                  </a:lnTo>
                  <a:lnTo>
                    <a:pt x="1578" y="427"/>
                  </a:lnTo>
                  <a:lnTo>
                    <a:pt x="1576" y="398"/>
                  </a:lnTo>
                  <a:lnTo>
                    <a:pt x="1576" y="396"/>
                  </a:lnTo>
                  <a:lnTo>
                    <a:pt x="1575" y="396"/>
                  </a:lnTo>
                  <a:lnTo>
                    <a:pt x="1572" y="397"/>
                  </a:lnTo>
                  <a:lnTo>
                    <a:pt x="1564" y="395"/>
                  </a:lnTo>
                  <a:lnTo>
                    <a:pt x="1557" y="395"/>
                  </a:lnTo>
                  <a:lnTo>
                    <a:pt x="1557" y="394"/>
                  </a:lnTo>
                  <a:lnTo>
                    <a:pt x="1556" y="395"/>
                  </a:lnTo>
                  <a:lnTo>
                    <a:pt x="1554" y="396"/>
                  </a:lnTo>
                  <a:lnTo>
                    <a:pt x="1547" y="398"/>
                  </a:lnTo>
                  <a:lnTo>
                    <a:pt x="1542" y="402"/>
                  </a:lnTo>
                  <a:lnTo>
                    <a:pt x="1542" y="402"/>
                  </a:lnTo>
                  <a:lnTo>
                    <a:pt x="1541" y="402"/>
                  </a:lnTo>
                  <a:lnTo>
                    <a:pt x="1537" y="401"/>
                  </a:lnTo>
                  <a:lnTo>
                    <a:pt x="1536" y="401"/>
                  </a:lnTo>
                  <a:lnTo>
                    <a:pt x="1536" y="400"/>
                  </a:lnTo>
                  <a:lnTo>
                    <a:pt x="1532" y="398"/>
                  </a:lnTo>
                  <a:lnTo>
                    <a:pt x="1524" y="393"/>
                  </a:lnTo>
                  <a:lnTo>
                    <a:pt x="1517" y="389"/>
                  </a:lnTo>
                  <a:lnTo>
                    <a:pt x="1516" y="388"/>
                  </a:lnTo>
                  <a:lnTo>
                    <a:pt x="1515" y="388"/>
                  </a:lnTo>
                  <a:lnTo>
                    <a:pt x="1514" y="388"/>
                  </a:lnTo>
                  <a:lnTo>
                    <a:pt x="1512" y="387"/>
                  </a:lnTo>
                  <a:lnTo>
                    <a:pt x="1510" y="387"/>
                  </a:lnTo>
                  <a:lnTo>
                    <a:pt x="1510" y="387"/>
                  </a:lnTo>
                  <a:lnTo>
                    <a:pt x="1510" y="387"/>
                  </a:lnTo>
                  <a:close/>
                </a:path>
              </a:pathLst>
            </a:custGeom>
            <a:solidFill>
              <a:srgbClr val="FFFFCC"/>
            </a:solidFill>
            <a:ln w="9525" cap="flat" cmpd="sng">
              <a:solidFill>
                <a:schemeClr val="tx1"/>
              </a:soli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1" name="Line 19"/>
            <p:cNvSpPr>
              <a:spLocks noChangeAspect="1" noChangeShapeType="1"/>
            </p:cNvSpPr>
            <p:nvPr/>
          </p:nvSpPr>
          <p:spPr bwMode="auto">
            <a:xfrm>
              <a:off x="1639" y="2294"/>
              <a:ext cx="0" cy="15"/>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2" name="Line 20"/>
            <p:cNvSpPr>
              <a:spLocks noChangeAspect="1" noChangeShapeType="1"/>
            </p:cNvSpPr>
            <p:nvPr/>
          </p:nvSpPr>
          <p:spPr bwMode="auto">
            <a:xfrm flipH="1" flipV="1">
              <a:off x="1644" y="2309"/>
              <a:ext cx="20" cy="6"/>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3" name="Freeform 21"/>
            <p:cNvSpPr>
              <a:spLocks noChangeAspect="1"/>
            </p:cNvSpPr>
            <p:nvPr/>
          </p:nvSpPr>
          <p:spPr bwMode="auto">
            <a:xfrm>
              <a:off x="1667" y="1743"/>
              <a:ext cx="318" cy="971"/>
            </a:xfrm>
            <a:custGeom>
              <a:avLst/>
              <a:gdLst/>
              <a:ahLst/>
              <a:cxnLst>
                <a:cxn ang="0">
                  <a:pos x="358" y="0"/>
                </a:cxn>
                <a:cxn ang="0">
                  <a:pos x="344" y="43"/>
                </a:cxn>
                <a:cxn ang="0">
                  <a:pos x="329" y="58"/>
                </a:cxn>
                <a:cxn ang="0">
                  <a:pos x="310" y="77"/>
                </a:cxn>
                <a:cxn ang="0">
                  <a:pos x="280" y="77"/>
                </a:cxn>
                <a:cxn ang="0">
                  <a:pos x="256" y="82"/>
                </a:cxn>
                <a:cxn ang="0">
                  <a:pos x="193" y="96"/>
                </a:cxn>
                <a:cxn ang="0">
                  <a:pos x="164" y="91"/>
                </a:cxn>
                <a:cxn ang="0">
                  <a:pos x="140" y="111"/>
                </a:cxn>
                <a:cxn ang="0">
                  <a:pos x="126" y="111"/>
                </a:cxn>
                <a:cxn ang="0">
                  <a:pos x="126" y="150"/>
                </a:cxn>
                <a:cxn ang="0">
                  <a:pos x="106" y="154"/>
                </a:cxn>
                <a:cxn ang="0">
                  <a:pos x="97" y="193"/>
                </a:cxn>
                <a:cxn ang="0">
                  <a:pos x="63" y="208"/>
                </a:cxn>
                <a:cxn ang="0">
                  <a:pos x="49" y="237"/>
                </a:cxn>
                <a:cxn ang="0">
                  <a:pos x="53" y="266"/>
                </a:cxn>
                <a:cxn ang="0">
                  <a:pos x="53" y="290"/>
                </a:cxn>
                <a:cxn ang="0">
                  <a:pos x="39" y="304"/>
                </a:cxn>
                <a:cxn ang="0">
                  <a:pos x="53" y="362"/>
                </a:cxn>
                <a:cxn ang="0">
                  <a:pos x="43" y="382"/>
                </a:cxn>
                <a:cxn ang="0">
                  <a:pos x="34" y="415"/>
                </a:cxn>
                <a:cxn ang="0">
                  <a:pos x="4" y="425"/>
                </a:cxn>
                <a:cxn ang="0">
                  <a:pos x="0" y="449"/>
                </a:cxn>
                <a:cxn ang="0">
                  <a:pos x="29" y="459"/>
                </a:cxn>
                <a:cxn ang="0">
                  <a:pos x="34" y="498"/>
                </a:cxn>
                <a:cxn ang="0">
                  <a:pos x="58" y="517"/>
                </a:cxn>
                <a:cxn ang="0">
                  <a:pos x="68" y="546"/>
                </a:cxn>
                <a:cxn ang="0">
                  <a:pos x="87" y="565"/>
                </a:cxn>
                <a:cxn ang="0">
                  <a:pos x="73" y="599"/>
                </a:cxn>
                <a:cxn ang="0">
                  <a:pos x="75" y="617"/>
                </a:cxn>
                <a:cxn ang="0">
                  <a:pos x="103" y="651"/>
                </a:cxn>
                <a:cxn ang="0">
                  <a:pos x="111" y="672"/>
                </a:cxn>
                <a:cxn ang="0">
                  <a:pos x="136" y="686"/>
                </a:cxn>
                <a:cxn ang="0">
                  <a:pos x="140" y="720"/>
                </a:cxn>
                <a:cxn ang="0">
                  <a:pos x="136" y="759"/>
                </a:cxn>
                <a:cxn ang="0">
                  <a:pos x="169" y="788"/>
                </a:cxn>
                <a:cxn ang="0">
                  <a:pos x="179" y="811"/>
                </a:cxn>
                <a:cxn ang="0">
                  <a:pos x="169" y="821"/>
                </a:cxn>
                <a:cxn ang="0">
                  <a:pos x="179" y="845"/>
                </a:cxn>
                <a:cxn ang="0">
                  <a:pos x="174" y="874"/>
                </a:cxn>
                <a:cxn ang="0">
                  <a:pos x="204" y="879"/>
                </a:cxn>
                <a:cxn ang="0">
                  <a:pos x="204" y="913"/>
                </a:cxn>
                <a:cxn ang="0">
                  <a:pos x="218" y="923"/>
                </a:cxn>
                <a:cxn ang="0">
                  <a:pos x="218" y="952"/>
                </a:cxn>
                <a:cxn ang="0">
                  <a:pos x="232" y="971"/>
                </a:cxn>
                <a:cxn ang="0">
                  <a:pos x="266" y="1010"/>
                </a:cxn>
                <a:cxn ang="0">
                  <a:pos x="256" y="1044"/>
                </a:cxn>
                <a:cxn ang="0">
                  <a:pos x="276" y="1058"/>
                </a:cxn>
                <a:cxn ang="0">
                  <a:pos x="280" y="1092"/>
                </a:cxn>
                <a:cxn ang="0">
                  <a:pos x="353" y="845"/>
                </a:cxn>
                <a:cxn ang="0">
                  <a:pos x="358" y="0"/>
                </a:cxn>
              </a:cxnLst>
              <a:rect l="0" t="0" r="r" b="b"/>
              <a:pathLst>
                <a:path w="358" h="1092">
                  <a:moveTo>
                    <a:pt x="358" y="0"/>
                  </a:moveTo>
                  <a:lnTo>
                    <a:pt x="344" y="43"/>
                  </a:lnTo>
                  <a:lnTo>
                    <a:pt x="329" y="58"/>
                  </a:lnTo>
                  <a:lnTo>
                    <a:pt x="310" y="77"/>
                  </a:lnTo>
                  <a:lnTo>
                    <a:pt x="280" y="77"/>
                  </a:lnTo>
                  <a:lnTo>
                    <a:pt x="256" y="82"/>
                  </a:lnTo>
                  <a:lnTo>
                    <a:pt x="193" y="96"/>
                  </a:lnTo>
                  <a:lnTo>
                    <a:pt x="164" y="91"/>
                  </a:lnTo>
                  <a:lnTo>
                    <a:pt x="140" y="111"/>
                  </a:lnTo>
                  <a:lnTo>
                    <a:pt x="126" y="111"/>
                  </a:lnTo>
                  <a:lnTo>
                    <a:pt x="126" y="150"/>
                  </a:lnTo>
                  <a:lnTo>
                    <a:pt x="106" y="154"/>
                  </a:lnTo>
                  <a:lnTo>
                    <a:pt x="97" y="193"/>
                  </a:lnTo>
                  <a:lnTo>
                    <a:pt x="63" y="208"/>
                  </a:lnTo>
                  <a:lnTo>
                    <a:pt x="49" y="237"/>
                  </a:lnTo>
                  <a:lnTo>
                    <a:pt x="53" y="266"/>
                  </a:lnTo>
                  <a:lnTo>
                    <a:pt x="53" y="290"/>
                  </a:lnTo>
                  <a:lnTo>
                    <a:pt x="39" y="304"/>
                  </a:lnTo>
                  <a:lnTo>
                    <a:pt x="53" y="362"/>
                  </a:lnTo>
                  <a:lnTo>
                    <a:pt x="43" y="382"/>
                  </a:lnTo>
                  <a:lnTo>
                    <a:pt x="34" y="415"/>
                  </a:lnTo>
                  <a:lnTo>
                    <a:pt x="4" y="425"/>
                  </a:lnTo>
                  <a:lnTo>
                    <a:pt x="0" y="449"/>
                  </a:lnTo>
                  <a:lnTo>
                    <a:pt x="29" y="459"/>
                  </a:lnTo>
                  <a:lnTo>
                    <a:pt x="34" y="498"/>
                  </a:lnTo>
                  <a:lnTo>
                    <a:pt x="58" y="517"/>
                  </a:lnTo>
                  <a:lnTo>
                    <a:pt x="68" y="546"/>
                  </a:lnTo>
                  <a:lnTo>
                    <a:pt x="87" y="565"/>
                  </a:lnTo>
                  <a:lnTo>
                    <a:pt x="73" y="599"/>
                  </a:lnTo>
                  <a:lnTo>
                    <a:pt x="75" y="617"/>
                  </a:lnTo>
                  <a:lnTo>
                    <a:pt x="103" y="651"/>
                  </a:lnTo>
                  <a:lnTo>
                    <a:pt x="111" y="672"/>
                  </a:lnTo>
                  <a:lnTo>
                    <a:pt x="136" y="686"/>
                  </a:lnTo>
                  <a:lnTo>
                    <a:pt x="140" y="720"/>
                  </a:lnTo>
                  <a:lnTo>
                    <a:pt x="136" y="759"/>
                  </a:lnTo>
                  <a:lnTo>
                    <a:pt x="169" y="788"/>
                  </a:lnTo>
                  <a:lnTo>
                    <a:pt x="179" y="811"/>
                  </a:lnTo>
                  <a:lnTo>
                    <a:pt x="169" y="821"/>
                  </a:lnTo>
                  <a:lnTo>
                    <a:pt x="179" y="845"/>
                  </a:lnTo>
                  <a:lnTo>
                    <a:pt x="174" y="874"/>
                  </a:lnTo>
                  <a:lnTo>
                    <a:pt x="204" y="879"/>
                  </a:lnTo>
                  <a:lnTo>
                    <a:pt x="204" y="913"/>
                  </a:lnTo>
                  <a:lnTo>
                    <a:pt x="218" y="923"/>
                  </a:lnTo>
                  <a:lnTo>
                    <a:pt x="218" y="952"/>
                  </a:lnTo>
                  <a:lnTo>
                    <a:pt x="232" y="971"/>
                  </a:lnTo>
                  <a:lnTo>
                    <a:pt x="266" y="1010"/>
                  </a:lnTo>
                  <a:lnTo>
                    <a:pt x="256" y="1044"/>
                  </a:lnTo>
                  <a:lnTo>
                    <a:pt x="276" y="1058"/>
                  </a:lnTo>
                  <a:lnTo>
                    <a:pt x="280" y="1092"/>
                  </a:lnTo>
                  <a:lnTo>
                    <a:pt x="353" y="845"/>
                  </a:lnTo>
                  <a:lnTo>
                    <a:pt x="358" y="0"/>
                  </a:lnTo>
                  <a:close/>
                </a:path>
              </a:pathLst>
            </a:custGeom>
            <a:solidFill>
              <a:srgbClr val="6699FF"/>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4" name="Freeform 22"/>
            <p:cNvSpPr>
              <a:spLocks noChangeAspect="1"/>
            </p:cNvSpPr>
            <p:nvPr/>
          </p:nvSpPr>
          <p:spPr bwMode="auto">
            <a:xfrm>
              <a:off x="3026" y="1721"/>
              <a:ext cx="460" cy="902"/>
            </a:xfrm>
            <a:custGeom>
              <a:avLst/>
              <a:gdLst/>
              <a:ahLst/>
              <a:cxnLst>
                <a:cxn ang="0">
                  <a:pos x="152" y="1013"/>
                </a:cxn>
                <a:cxn ang="0">
                  <a:pos x="370" y="1013"/>
                </a:cxn>
                <a:cxn ang="0">
                  <a:pos x="382" y="1004"/>
                </a:cxn>
                <a:cxn ang="0">
                  <a:pos x="406" y="990"/>
                </a:cxn>
                <a:cxn ang="0">
                  <a:pos x="411" y="956"/>
                </a:cxn>
                <a:cxn ang="0">
                  <a:pos x="387" y="922"/>
                </a:cxn>
                <a:cxn ang="0">
                  <a:pos x="353" y="898"/>
                </a:cxn>
                <a:cxn ang="0">
                  <a:pos x="309" y="864"/>
                </a:cxn>
                <a:cxn ang="0">
                  <a:pos x="362" y="850"/>
                </a:cxn>
                <a:cxn ang="0">
                  <a:pos x="382" y="821"/>
                </a:cxn>
                <a:cxn ang="0">
                  <a:pos x="411" y="802"/>
                </a:cxn>
                <a:cxn ang="0">
                  <a:pos x="420" y="782"/>
                </a:cxn>
                <a:cxn ang="0">
                  <a:pos x="449" y="787"/>
                </a:cxn>
                <a:cxn ang="0">
                  <a:pos x="459" y="763"/>
                </a:cxn>
                <a:cxn ang="0">
                  <a:pos x="425" y="724"/>
                </a:cxn>
                <a:cxn ang="0">
                  <a:pos x="425" y="691"/>
                </a:cxn>
                <a:cxn ang="0">
                  <a:pos x="401" y="671"/>
                </a:cxn>
                <a:cxn ang="0">
                  <a:pos x="420" y="652"/>
                </a:cxn>
                <a:cxn ang="0">
                  <a:pos x="455" y="642"/>
                </a:cxn>
                <a:cxn ang="0">
                  <a:pos x="469" y="618"/>
                </a:cxn>
                <a:cxn ang="0">
                  <a:pos x="503" y="609"/>
                </a:cxn>
                <a:cxn ang="0">
                  <a:pos x="493" y="550"/>
                </a:cxn>
                <a:cxn ang="0">
                  <a:pos x="517" y="531"/>
                </a:cxn>
                <a:cxn ang="0">
                  <a:pos x="507" y="488"/>
                </a:cxn>
                <a:cxn ang="0">
                  <a:pos x="459" y="473"/>
                </a:cxn>
                <a:cxn ang="0">
                  <a:pos x="430" y="444"/>
                </a:cxn>
                <a:cxn ang="0">
                  <a:pos x="411" y="440"/>
                </a:cxn>
                <a:cxn ang="0">
                  <a:pos x="411" y="396"/>
                </a:cxn>
                <a:cxn ang="0">
                  <a:pos x="387" y="372"/>
                </a:cxn>
                <a:cxn ang="0">
                  <a:pos x="372" y="343"/>
                </a:cxn>
                <a:cxn ang="0">
                  <a:pos x="353" y="338"/>
                </a:cxn>
                <a:cxn ang="0">
                  <a:pos x="353" y="314"/>
                </a:cxn>
                <a:cxn ang="0">
                  <a:pos x="300" y="314"/>
                </a:cxn>
                <a:cxn ang="0">
                  <a:pos x="275" y="290"/>
                </a:cxn>
                <a:cxn ang="0">
                  <a:pos x="242" y="285"/>
                </a:cxn>
                <a:cxn ang="0">
                  <a:pos x="232" y="270"/>
                </a:cxn>
                <a:cxn ang="0">
                  <a:pos x="212" y="270"/>
                </a:cxn>
                <a:cxn ang="0">
                  <a:pos x="208" y="256"/>
                </a:cxn>
                <a:cxn ang="0">
                  <a:pos x="184" y="242"/>
                </a:cxn>
                <a:cxn ang="0">
                  <a:pos x="174" y="198"/>
                </a:cxn>
                <a:cxn ang="0">
                  <a:pos x="150" y="179"/>
                </a:cxn>
                <a:cxn ang="0">
                  <a:pos x="155" y="159"/>
                </a:cxn>
                <a:cxn ang="0">
                  <a:pos x="135" y="131"/>
                </a:cxn>
                <a:cxn ang="0">
                  <a:pos x="116" y="102"/>
                </a:cxn>
                <a:cxn ang="0">
                  <a:pos x="102" y="87"/>
                </a:cxn>
                <a:cxn ang="0">
                  <a:pos x="102" y="63"/>
                </a:cxn>
                <a:cxn ang="0">
                  <a:pos x="82" y="49"/>
                </a:cxn>
                <a:cxn ang="0">
                  <a:pos x="67" y="20"/>
                </a:cxn>
                <a:cxn ang="0">
                  <a:pos x="43" y="0"/>
                </a:cxn>
                <a:cxn ang="0">
                  <a:pos x="29" y="10"/>
                </a:cxn>
                <a:cxn ang="0">
                  <a:pos x="10" y="5"/>
                </a:cxn>
                <a:cxn ang="0">
                  <a:pos x="0" y="25"/>
                </a:cxn>
                <a:cxn ang="0">
                  <a:pos x="152" y="1013"/>
                </a:cxn>
              </a:cxnLst>
              <a:rect l="0" t="0" r="r" b="b"/>
              <a:pathLst>
                <a:path w="517" h="1013">
                  <a:moveTo>
                    <a:pt x="152" y="1013"/>
                  </a:moveTo>
                  <a:lnTo>
                    <a:pt x="370" y="1013"/>
                  </a:lnTo>
                  <a:lnTo>
                    <a:pt x="382" y="1004"/>
                  </a:lnTo>
                  <a:lnTo>
                    <a:pt x="406" y="990"/>
                  </a:lnTo>
                  <a:lnTo>
                    <a:pt x="411" y="956"/>
                  </a:lnTo>
                  <a:lnTo>
                    <a:pt x="387" y="922"/>
                  </a:lnTo>
                  <a:lnTo>
                    <a:pt x="353" y="898"/>
                  </a:lnTo>
                  <a:lnTo>
                    <a:pt x="309" y="864"/>
                  </a:lnTo>
                  <a:lnTo>
                    <a:pt x="362" y="850"/>
                  </a:lnTo>
                  <a:lnTo>
                    <a:pt x="382" y="821"/>
                  </a:lnTo>
                  <a:lnTo>
                    <a:pt x="411" y="802"/>
                  </a:lnTo>
                  <a:lnTo>
                    <a:pt x="420" y="782"/>
                  </a:lnTo>
                  <a:lnTo>
                    <a:pt x="449" y="787"/>
                  </a:lnTo>
                  <a:lnTo>
                    <a:pt x="459" y="763"/>
                  </a:lnTo>
                  <a:lnTo>
                    <a:pt x="425" y="724"/>
                  </a:lnTo>
                  <a:lnTo>
                    <a:pt x="425" y="691"/>
                  </a:lnTo>
                  <a:lnTo>
                    <a:pt x="401" y="671"/>
                  </a:lnTo>
                  <a:lnTo>
                    <a:pt x="420" y="652"/>
                  </a:lnTo>
                  <a:lnTo>
                    <a:pt x="455" y="642"/>
                  </a:lnTo>
                  <a:lnTo>
                    <a:pt x="469" y="618"/>
                  </a:lnTo>
                  <a:lnTo>
                    <a:pt x="503" y="609"/>
                  </a:lnTo>
                  <a:lnTo>
                    <a:pt x="493" y="550"/>
                  </a:lnTo>
                  <a:lnTo>
                    <a:pt x="517" y="531"/>
                  </a:lnTo>
                  <a:lnTo>
                    <a:pt x="507" y="488"/>
                  </a:lnTo>
                  <a:lnTo>
                    <a:pt x="459" y="473"/>
                  </a:lnTo>
                  <a:lnTo>
                    <a:pt x="430" y="444"/>
                  </a:lnTo>
                  <a:lnTo>
                    <a:pt x="411" y="440"/>
                  </a:lnTo>
                  <a:lnTo>
                    <a:pt x="411" y="396"/>
                  </a:lnTo>
                  <a:lnTo>
                    <a:pt x="387" y="372"/>
                  </a:lnTo>
                  <a:lnTo>
                    <a:pt x="372" y="343"/>
                  </a:lnTo>
                  <a:lnTo>
                    <a:pt x="353" y="338"/>
                  </a:lnTo>
                  <a:lnTo>
                    <a:pt x="353" y="314"/>
                  </a:lnTo>
                  <a:lnTo>
                    <a:pt x="300" y="314"/>
                  </a:lnTo>
                  <a:lnTo>
                    <a:pt x="275" y="290"/>
                  </a:lnTo>
                  <a:lnTo>
                    <a:pt x="242" y="285"/>
                  </a:lnTo>
                  <a:lnTo>
                    <a:pt x="232" y="270"/>
                  </a:lnTo>
                  <a:lnTo>
                    <a:pt x="212" y="270"/>
                  </a:lnTo>
                  <a:lnTo>
                    <a:pt x="208" y="256"/>
                  </a:lnTo>
                  <a:lnTo>
                    <a:pt x="184" y="242"/>
                  </a:lnTo>
                  <a:lnTo>
                    <a:pt x="174" y="198"/>
                  </a:lnTo>
                  <a:lnTo>
                    <a:pt x="150" y="179"/>
                  </a:lnTo>
                  <a:lnTo>
                    <a:pt x="155" y="159"/>
                  </a:lnTo>
                  <a:lnTo>
                    <a:pt x="135" y="131"/>
                  </a:lnTo>
                  <a:lnTo>
                    <a:pt x="116" y="102"/>
                  </a:lnTo>
                  <a:lnTo>
                    <a:pt x="102" y="87"/>
                  </a:lnTo>
                  <a:lnTo>
                    <a:pt x="102" y="63"/>
                  </a:lnTo>
                  <a:lnTo>
                    <a:pt x="82" y="49"/>
                  </a:lnTo>
                  <a:lnTo>
                    <a:pt x="67" y="20"/>
                  </a:lnTo>
                  <a:lnTo>
                    <a:pt x="43" y="0"/>
                  </a:lnTo>
                  <a:lnTo>
                    <a:pt x="29" y="10"/>
                  </a:lnTo>
                  <a:lnTo>
                    <a:pt x="10" y="5"/>
                  </a:lnTo>
                  <a:lnTo>
                    <a:pt x="0" y="25"/>
                  </a:lnTo>
                  <a:lnTo>
                    <a:pt x="152" y="1013"/>
                  </a:lnTo>
                  <a:close/>
                </a:path>
              </a:pathLst>
            </a:custGeom>
            <a:solidFill>
              <a:srgbClr val="6699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5" name="Freeform 23"/>
            <p:cNvSpPr>
              <a:spLocks noChangeAspect="1"/>
            </p:cNvSpPr>
            <p:nvPr/>
          </p:nvSpPr>
          <p:spPr bwMode="auto">
            <a:xfrm>
              <a:off x="1895" y="1730"/>
              <a:ext cx="1278" cy="635"/>
            </a:xfrm>
            <a:custGeom>
              <a:avLst/>
              <a:gdLst/>
              <a:ahLst/>
              <a:cxnLst>
                <a:cxn ang="0">
                  <a:pos x="6872" y="0"/>
                </a:cxn>
                <a:cxn ang="0">
                  <a:pos x="6872" y="156"/>
                </a:cxn>
                <a:cxn ang="0">
                  <a:pos x="6769" y="234"/>
                </a:cxn>
                <a:cxn ang="0">
                  <a:pos x="6769" y="416"/>
                </a:cxn>
                <a:cxn ang="0">
                  <a:pos x="6691" y="546"/>
                </a:cxn>
                <a:cxn ang="0">
                  <a:pos x="6510" y="649"/>
                </a:cxn>
                <a:cxn ang="0">
                  <a:pos x="6277" y="493"/>
                </a:cxn>
                <a:cxn ang="0">
                  <a:pos x="6121" y="493"/>
                </a:cxn>
                <a:cxn ang="0">
                  <a:pos x="5964" y="389"/>
                </a:cxn>
                <a:cxn ang="0">
                  <a:pos x="5811" y="675"/>
                </a:cxn>
                <a:cxn ang="0">
                  <a:pos x="5707" y="701"/>
                </a:cxn>
                <a:cxn ang="0">
                  <a:pos x="5603" y="622"/>
                </a:cxn>
                <a:cxn ang="0">
                  <a:pos x="5497" y="622"/>
                </a:cxn>
                <a:cxn ang="0">
                  <a:pos x="5395" y="752"/>
                </a:cxn>
                <a:cxn ang="0">
                  <a:pos x="5266" y="727"/>
                </a:cxn>
                <a:cxn ang="0">
                  <a:pos x="5030" y="803"/>
                </a:cxn>
                <a:cxn ang="0">
                  <a:pos x="4953" y="959"/>
                </a:cxn>
                <a:cxn ang="0">
                  <a:pos x="4746" y="959"/>
                </a:cxn>
                <a:cxn ang="0">
                  <a:pos x="4591" y="934"/>
                </a:cxn>
                <a:cxn ang="0">
                  <a:pos x="4512" y="1039"/>
                </a:cxn>
                <a:cxn ang="0">
                  <a:pos x="4383" y="1089"/>
                </a:cxn>
                <a:cxn ang="0">
                  <a:pos x="4279" y="1012"/>
                </a:cxn>
                <a:cxn ang="0">
                  <a:pos x="3890" y="1063"/>
                </a:cxn>
                <a:cxn ang="0">
                  <a:pos x="3788" y="959"/>
                </a:cxn>
                <a:cxn ang="0">
                  <a:pos x="3684" y="986"/>
                </a:cxn>
                <a:cxn ang="0">
                  <a:pos x="3630" y="1039"/>
                </a:cxn>
                <a:cxn ang="0">
                  <a:pos x="3501" y="1089"/>
                </a:cxn>
                <a:cxn ang="0">
                  <a:pos x="3397" y="1039"/>
                </a:cxn>
                <a:cxn ang="0">
                  <a:pos x="3294" y="1116"/>
                </a:cxn>
                <a:cxn ang="0">
                  <a:pos x="3112" y="1089"/>
                </a:cxn>
                <a:cxn ang="0">
                  <a:pos x="2879" y="1063"/>
                </a:cxn>
                <a:cxn ang="0">
                  <a:pos x="2774" y="986"/>
                </a:cxn>
                <a:cxn ang="0">
                  <a:pos x="2697" y="830"/>
                </a:cxn>
                <a:cxn ang="0">
                  <a:pos x="2489" y="752"/>
                </a:cxn>
                <a:cxn ang="0">
                  <a:pos x="2439" y="570"/>
                </a:cxn>
                <a:cxn ang="0">
                  <a:pos x="2387" y="416"/>
                </a:cxn>
                <a:cxn ang="0">
                  <a:pos x="2152" y="336"/>
                </a:cxn>
                <a:cxn ang="0">
                  <a:pos x="1971" y="493"/>
                </a:cxn>
                <a:cxn ang="0">
                  <a:pos x="1869" y="468"/>
                </a:cxn>
                <a:cxn ang="0">
                  <a:pos x="1815" y="570"/>
                </a:cxn>
                <a:cxn ang="0">
                  <a:pos x="1659" y="468"/>
                </a:cxn>
                <a:cxn ang="0">
                  <a:pos x="1478" y="493"/>
                </a:cxn>
                <a:cxn ang="0">
                  <a:pos x="1297" y="389"/>
                </a:cxn>
                <a:cxn ang="0">
                  <a:pos x="1116" y="441"/>
                </a:cxn>
                <a:cxn ang="0">
                  <a:pos x="908" y="389"/>
                </a:cxn>
                <a:cxn ang="0">
                  <a:pos x="753" y="209"/>
                </a:cxn>
                <a:cxn ang="0">
                  <a:pos x="674" y="104"/>
                </a:cxn>
                <a:cxn ang="0">
                  <a:pos x="570" y="52"/>
                </a:cxn>
                <a:cxn ang="0">
                  <a:pos x="0" y="3657"/>
                </a:cxn>
                <a:cxn ang="0">
                  <a:pos x="1403" y="2801"/>
                </a:cxn>
                <a:cxn ang="0">
                  <a:pos x="3294" y="3034"/>
                </a:cxn>
                <a:cxn ang="0">
                  <a:pos x="4279" y="2257"/>
                </a:cxn>
                <a:cxn ang="0">
                  <a:pos x="7703" y="3838"/>
                </a:cxn>
                <a:cxn ang="0">
                  <a:pos x="7029" y="595"/>
                </a:cxn>
                <a:cxn ang="0">
                  <a:pos x="6872" y="0"/>
                </a:cxn>
              </a:cxnLst>
              <a:rect l="0" t="0" r="r" b="b"/>
              <a:pathLst>
                <a:path w="7703" h="3838">
                  <a:moveTo>
                    <a:pt x="6872" y="0"/>
                  </a:moveTo>
                  <a:lnTo>
                    <a:pt x="6872" y="156"/>
                  </a:lnTo>
                  <a:lnTo>
                    <a:pt x="6769" y="234"/>
                  </a:lnTo>
                  <a:lnTo>
                    <a:pt x="6769" y="416"/>
                  </a:lnTo>
                  <a:lnTo>
                    <a:pt x="6691" y="546"/>
                  </a:lnTo>
                  <a:lnTo>
                    <a:pt x="6510" y="649"/>
                  </a:lnTo>
                  <a:lnTo>
                    <a:pt x="6277" y="493"/>
                  </a:lnTo>
                  <a:lnTo>
                    <a:pt x="6121" y="493"/>
                  </a:lnTo>
                  <a:lnTo>
                    <a:pt x="5964" y="389"/>
                  </a:lnTo>
                  <a:lnTo>
                    <a:pt x="5811" y="675"/>
                  </a:lnTo>
                  <a:lnTo>
                    <a:pt x="5707" y="701"/>
                  </a:lnTo>
                  <a:lnTo>
                    <a:pt x="5603" y="622"/>
                  </a:lnTo>
                  <a:lnTo>
                    <a:pt x="5497" y="622"/>
                  </a:lnTo>
                  <a:lnTo>
                    <a:pt x="5395" y="752"/>
                  </a:lnTo>
                  <a:lnTo>
                    <a:pt x="5266" y="727"/>
                  </a:lnTo>
                  <a:lnTo>
                    <a:pt x="5030" y="803"/>
                  </a:lnTo>
                  <a:lnTo>
                    <a:pt x="4953" y="959"/>
                  </a:lnTo>
                  <a:lnTo>
                    <a:pt x="4746" y="959"/>
                  </a:lnTo>
                  <a:lnTo>
                    <a:pt x="4591" y="934"/>
                  </a:lnTo>
                  <a:lnTo>
                    <a:pt x="4512" y="1039"/>
                  </a:lnTo>
                  <a:lnTo>
                    <a:pt x="4383" y="1089"/>
                  </a:lnTo>
                  <a:lnTo>
                    <a:pt x="4279" y="1012"/>
                  </a:lnTo>
                  <a:lnTo>
                    <a:pt x="3890" y="1063"/>
                  </a:lnTo>
                  <a:lnTo>
                    <a:pt x="3788" y="959"/>
                  </a:lnTo>
                  <a:lnTo>
                    <a:pt x="3684" y="986"/>
                  </a:lnTo>
                  <a:lnTo>
                    <a:pt x="3630" y="1039"/>
                  </a:lnTo>
                  <a:lnTo>
                    <a:pt x="3501" y="1089"/>
                  </a:lnTo>
                  <a:lnTo>
                    <a:pt x="3397" y="1039"/>
                  </a:lnTo>
                  <a:lnTo>
                    <a:pt x="3294" y="1116"/>
                  </a:lnTo>
                  <a:lnTo>
                    <a:pt x="3112" y="1089"/>
                  </a:lnTo>
                  <a:lnTo>
                    <a:pt x="2879" y="1063"/>
                  </a:lnTo>
                  <a:lnTo>
                    <a:pt x="2774" y="986"/>
                  </a:lnTo>
                  <a:lnTo>
                    <a:pt x="2697" y="830"/>
                  </a:lnTo>
                  <a:lnTo>
                    <a:pt x="2489" y="752"/>
                  </a:lnTo>
                  <a:lnTo>
                    <a:pt x="2439" y="570"/>
                  </a:lnTo>
                  <a:lnTo>
                    <a:pt x="2387" y="416"/>
                  </a:lnTo>
                  <a:lnTo>
                    <a:pt x="2152" y="336"/>
                  </a:lnTo>
                  <a:lnTo>
                    <a:pt x="1971" y="493"/>
                  </a:lnTo>
                  <a:lnTo>
                    <a:pt x="1869" y="468"/>
                  </a:lnTo>
                  <a:lnTo>
                    <a:pt x="1815" y="570"/>
                  </a:lnTo>
                  <a:lnTo>
                    <a:pt x="1659" y="468"/>
                  </a:lnTo>
                  <a:lnTo>
                    <a:pt x="1478" y="493"/>
                  </a:lnTo>
                  <a:lnTo>
                    <a:pt x="1297" y="389"/>
                  </a:lnTo>
                  <a:lnTo>
                    <a:pt x="1116" y="441"/>
                  </a:lnTo>
                  <a:lnTo>
                    <a:pt x="908" y="389"/>
                  </a:lnTo>
                  <a:lnTo>
                    <a:pt x="753" y="209"/>
                  </a:lnTo>
                  <a:lnTo>
                    <a:pt x="674" y="104"/>
                  </a:lnTo>
                  <a:lnTo>
                    <a:pt x="570" y="52"/>
                  </a:lnTo>
                  <a:lnTo>
                    <a:pt x="0" y="3657"/>
                  </a:lnTo>
                  <a:lnTo>
                    <a:pt x="1403" y="2801"/>
                  </a:lnTo>
                  <a:lnTo>
                    <a:pt x="3294" y="3034"/>
                  </a:lnTo>
                  <a:lnTo>
                    <a:pt x="4279" y="2257"/>
                  </a:lnTo>
                  <a:lnTo>
                    <a:pt x="7703" y="3838"/>
                  </a:lnTo>
                  <a:lnTo>
                    <a:pt x="7029" y="595"/>
                  </a:lnTo>
                  <a:lnTo>
                    <a:pt x="6872" y="0"/>
                  </a:lnTo>
                  <a:close/>
                </a:path>
              </a:pathLst>
            </a:custGeom>
            <a:solidFill>
              <a:srgbClr val="6699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6" name="Line 24"/>
            <p:cNvSpPr>
              <a:spLocks noChangeAspect="1" noChangeShapeType="1"/>
            </p:cNvSpPr>
            <p:nvPr/>
          </p:nvSpPr>
          <p:spPr bwMode="auto">
            <a:xfrm>
              <a:off x="2474" y="2807"/>
              <a:ext cx="5" cy="35"/>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7" name="Line 25"/>
            <p:cNvSpPr>
              <a:spLocks noChangeAspect="1" noChangeShapeType="1"/>
            </p:cNvSpPr>
            <p:nvPr/>
          </p:nvSpPr>
          <p:spPr bwMode="auto">
            <a:xfrm>
              <a:off x="2494" y="2853"/>
              <a:ext cx="0" cy="25"/>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8" name="Line 26"/>
            <p:cNvSpPr>
              <a:spLocks noChangeAspect="1" noChangeShapeType="1"/>
            </p:cNvSpPr>
            <p:nvPr/>
          </p:nvSpPr>
          <p:spPr bwMode="auto">
            <a:xfrm>
              <a:off x="2494" y="2878"/>
              <a:ext cx="16" cy="11"/>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9" name="Line 27"/>
            <p:cNvSpPr>
              <a:spLocks noChangeAspect="1" noChangeShapeType="1"/>
            </p:cNvSpPr>
            <p:nvPr/>
          </p:nvSpPr>
          <p:spPr bwMode="auto">
            <a:xfrm flipH="1" flipV="1">
              <a:off x="2494" y="2930"/>
              <a:ext cx="31" cy="5"/>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0" name="Line 28"/>
            <p:cNvSpPr>
              <a:spLocks noChangeAspect="1" noChangeShapeType="1"/>
            </p:cNvSpPr>
            <p:nvPr/>
          </p:nvSpPr>
          <p:spPr bwMode="auto">
            <a:xfrm>
              <a:off x="2494" y="2930"/>
              <a:ext cx="0" cy="31"/>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1" name="Line 29"/>
            <p:cNvSpPr>
              <a:spLocks noChangeAspect="1" noChangeShapeType="1"/>
            </p:cNvSpPr>
            <p:nvPr/>
          </p:nvSpPr>
          <p:spPr bwMode="auto">
            <a:xfrm flipH="1">
              <a:off x="2484" y="2961"/>
              <a:ext cx="10" cy="19"/>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2" name="Line 30"/>
            <p:cNvSpPr>
              <a:spLocks noChangeAspect="1" noChangeShapeType="1"/>
            </p:cNvSpPr>
            <p:nvPr/>
          </p:nvSpPr>
          <p:spPr bwMode="auto">
            <a:xfrm flipH="1">
              <a:off x="2469" y="2980"/>
              <a:ext cx="15" cy="11"/>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3" name="Line 31"/>
            <p:cNvSpPr>
              <a:spLocks noChangeAspect="1" noChangeShapeType="1"/>
            </p:cNvSpPr>
            <p:nvPr/>
          </p:nvSpPr>
          <p:spPr bwMode="auto">
            <a:xfrm>
              <a:off x="2469" y="2991"/>
              <a:ext cx="1" cy="36"/>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4" name="Line 32"/>
            <p:cNvSpPr>
              <a:spLocks noChangeAspect="1" noChangeShapeType="1"/>
            </p:cNvSpPr>
            <p:nvPr/>
          </p:nvSpPr>
          <p:spPr bwMode="auto">
            <a:xfrm flipH="1">
              <a:off x="2444" y="3027"/>
              <a:ext cx="25" cy="10"/>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5" name="Line 33"/>
            <p:cNvSpPr>
              <a:spLocks noChangeAspect="1" noChangeShapeType="1"/>
            </p:cNvSpPr>
            <p:nvPr/>
          </p:nvSpPr>
          <p:spPr bwMode="auto">
            <a:xfrm>
              <a:off x="2444" y="3093"/>
              <a:ext cx="20" cy="6"/>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6" name="Line 34"/>
            <p:cNvSpPr>
              <a:spLocks noChangeAspect="1" noChangeShapeType="1"/>
            </p:cNvSpPr>
            <p:nvPr/>
          </p:nvSpPr>
          <p:spPr bwMode="auto">
            <a:xfrm flipH="1">
              <a:off x="2464" y="3099"/>
              <a:ext cx="5" cy="15"/>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7" name="Line 35"/>
            <p:cNvSpPr>
              <a:spLocks noChangeAspect="1" noChangeShapeType="1"/>
            </p:cNvSpPr>
            <p:nvPr/>
          </p:nvSpPr>
          <p:spPr bwMode="auto">
            <a:xfrm flipH="1">
              <a:off x="2448" y="3114"/>
              <a:ext cx="16" cy="1"/>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8" name="Line 36"/>
            <p:cNvSpPr>
              <a:spLocks noChangeAspect="1" noChangeShapeType="1"/>
            </p:cNvSpPr>
            <p:nvPr/>
          </p:nvSpPr>
          <p:spPr bwMode="auto">
            <a:xfrm flipH="1">
              <a:off x="2444" y="3114"/>
              <a:ext cx="4" cy="20"/>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39" name="Line 37"/>
            <p:cNvSpPr>
              <a:spLocks noChangeAspect="1" noChangeShapeType="1"/>
            </p:cNvSpPr>
            <p:nvPr/>
          </p:nvSpPr>
          <p:spPr bwMode="auto">
            <a:xfrm flipH="1">
              <a:off x="2422" y="3134"/>
              <a:ext cx="22" cy="15"/>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0" name="Line 38"/>
            <p:cNvSpPr>
              <a:spLocks noChangeAspect="1" noChangeShapeType="1"/>
            </p:cNvSpPr>
            <p:nvPr/>
          </p:nvSpPr>
          <p:spPr bwMode="auto">
            <a:xfrm flipH="1">
              <a:off x="2571" y="2551"/>
              <a:ext cx="5" cy="92"/>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1" name="Line 39"/>
            <p:cNvSpPr>
              <a:spLocks noChangeAspect="1" noChangeShapeType="1"/>
            </p:cNvSpPr>
            <p:nvPr/>
          </p:nvSpPr>
          <p:spPr bwMode="auto">
            <a:xfrm flipH="1">
              <a:off x="2556" y="2643"/>
              <a:ext cx="15" cy="15"/>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2" name="Line 40"/>
            <p:cNvSpPr>
              <a:spLocks noChangeAspect="1" noChangeShapeType="1"/>
            </p:cNvSpPr>
            <p:nvPr/>
          </p:nvSpPr>
          <p:spPr bwMode="auto">
            <a:xfrm flipH="1" flipV="1">
              <a:off x="2551" y="2653"/>
              <a:ext cx="5" cy="5"/>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3" name="Line 41"/>
            <p:cNvSpPr>
              <a:spLocks noChangeAspect="1" noChangeShapeType="1"/>
            </p:cNvSpPr>
            <p:nvPr/>
          </p:nvSpPr>
          <p:spPr bwMode="auto">
            <a:xfrm>
              <a:off x="2551" y="2653"/>
              <a:ext cx="0" cy="20"/>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4" name="Line 42"/>
            <p:cNvSpPr>
              <a:spLocks noChangeAspect="1" noChangeShapeType="1"/>
            </p:cNvSpPr>
            <p:nvPr/>
          </p:nvSpPr>
          <p:spPr bwMode="auto">
            <a:xfrm flipH="1">
              <a:off x="2519" y="2673"/>
              <a:ext cx="32" cy="6"/>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5" name="Line 43"/>
            <p:cNvSpPr>
              <a:spLocks noChangeAspect="1" noChangeShapeType="1"/>
            </p:cNvSpPr>
            <p:nvPr/>
          </p:nvSpPr>
          <p:spPr bwMode="auto">
            <a:xfrm flipH="1" flipV="1">
              <a:off x="2494" y="2673"/>
              <a:ext cx="25" cy="6"/>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6" name="Line 44"/>
            <p:cNvSpPr>
              <a:spLocks noChangeAspect="1" noChangeShapeType="1"/>
            </p:cNvSpPr>
            <p:nvPr/>
          </p:nvSpPr>
          <p:spPr bwMode="auto">
            <a:xfrm flipH="1">
              <a:off x="2479" y="2673"/>
              <a:ext cx="15" cy="1"/>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7" name="Line 45"/>
            <p:cNvSpPr>
              <a:spLocks noChangeAspect="1" noChangeShapeType="1"/>
            </p:cNvSpPr>
            <p:nvPr/>
          </p:nvSpPr>
          <p:spPr bwMode="auto">
            <a:xfrm>
              <a:off x="2479" y="2673"/>
              <a:ext cx="0" cy="26"/>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8" name="Line 46"/>
            <p:cNvSpPr>
              <a:spLocks noChangeAspect="1" noChangeShapeType="1"/>
            </p:cNvSpPr>
            <p:nvPr/>
          </p:nvSpPr>
          <p:spPr bwMode="auto">
            <a:xfrm>
              <a:off x="2479" y="2699"/>
              <a:ext cx="15" cy="15"/>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49" name="Line 47"/>
            <p:cNvSpPr>
              <a:spLocks noChangeAspect="1" noChangeShapeType="1"/>
            </p:cNvSpPr>
            <p:nvPr/>
          </p:nvSpPr>
          <p:spPr bwMode="auto">
            <a:xfrm flipH="1">
              <a:off x="2489" y="2714"/>
              <a:ext cx="5" cy="31"/>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0" name="Line 48"/>
            <p:cNvSpPr>
              <a:spLocks noChangeAspect="1" noChangeShapeType="1"/>
            </p:cNvSpPr>
            <p:nvPr/>
          </p:nvSpPr>
          <p:spPr bwMode="auto">
            <a:xfrm>
              <a:off x="2489" y="2745"/>
              <a:ext cx="5" cy="31"/>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1" name="Line 49"/>
            <p:cNvSpPr>
              <a:spLocks noChangeAspect="1" noChangeShapeType="1"/>
            </p:cNvSpPr>
            <p:nvPr/>
          </p:nvSpPr>
          <p:spPr bwMode="auto">
            <a:xfrm flipH="1">
              <a:off x="2474" y="2776"/>
              <a:ext cx="20" cy="31"/>
            </a:xfrm>
            <a:prstGeom prst="line">
              <a:avLst/>
            </a:prstGeom>
            <a:noFill/>
            <a:ln w="19050">
              <a:solidFill>
                <a:srgbClr val="009988"/>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2" name="Freeform 50"/>
            <p:cNvSpPr>
              <a:spLocks noChangeAspect="1"/>
            </p:cNvSpPr>
            <p:nvPr/>
          </p:nvSpPr>
          <p:spPr bwMode="auto">
            <a:xfrm>
              <a:off x="1799" y="2512"/>
              <a:ext cx="727" cy="540"/>
            </a:xfrm>
            <a:custGeom>
              <a:avLst/>
              <a:gdLst/>
              <a:ahLst/>
              <a:cxnLst>
                <a:cxn ang="0">
                  <a:pos x="75" y="19"/>
                </a:cxn>
                <a:cxn ang="0">
                  <a:pos x="88" y="50"/>
                </a:cxn>
                <a:cxn ang="0">
                  <a:pos x="75" y="37"/>
                </a:cxn>
                <a:cxn ang="0">
                  <a:pos x="44" y="50"/>
                </a:cxn>
                <a:cxn ang="0">
                  <a:pos x="63" y="50"/>
                </a:cxn>
                <a:cxn ang="0">
                  <a:pos x="75" y="31"/>
                </a:cxn>
                <a:cxn ang="0">
                  <a:pos x="88" y="44"/>
                </a:cxn>
                <a:cxn ang="0">
                  <a:pos x="88" y="37"/>
                </a:cxn>
                <a:cxn ang="0">
                  <a:pos x="82" y="0"/>
                </a:cxn>
                <a:cxn ang="0">
                  <a:pos x="94" y="13"/>
                </a:cxn>
                <a:cxn ang="0">
                  <a:pos x="113" y="31"/>
                </a:cxn>
                <a:cxn ang="0">
                  <a:pos x="132" y="44"/>
                </a:cxn>
                <a:cxn ang="0">
                  <a:pos x="145" y="50"/>
                </a:cxn>
                <a:cxn ang="0">
                  <a:pos x="163" y="56"/>
                </a:cxn>
                <a:cxn ang="0">
                  <a:pos x="185" y="50"/>
                </a:cxn>
                <a:cxn ang="0">
                  <a:pos x="811" y="557"/>
                </a:cxn>
                <a:cxn ang="0">
                  <a:pos x="817" y="573"/>
                </a:cxn>
                <a:cxn ang="0">
                  <a:pos x="785" y="607"/>
                </a:cxn>
                <a:cxn ang="0">
                  <a:pos x="495" y="571"/>
                </a:cxn>
                <a:cxn ang="0">
                  <a:pos x="485" y="551"/>
                </a:cxn>
                <a:cxn ang="0">
                  <a:pos x="481" y="533"/>
                </a:cxn>
                <a:cxn ang="0">
                  <a:pos x="465" y="517"/>
                </a:cxn>
                <a:cxn ang="0">
                  <a:pos x="443" y="501"/>
                </a:cxn>
                <a:cxn ang="0">
                  <a:pos x="439" y="467"/>
                </a:cxn>
                <a:cxn ang="0">
                  <a:pos x="435" y="427"/>
                </a:cxn>
                <a:cxn ang="0">
                  <a:pos x="413" y="421"/>
                </a:cxn>
                <a:cxn ang="0">
                  <a:pos x="399" y="413"/>
                </a:cxn>
                <a:cxn ang="0">
                  <a:pos x="379" y="389"/>
                </a:cxn>
                <a:cxn ang="0">
                  <a:pos x="351" y="382"/>
                </a:cxn>
                <a:cxn ang="0">
                  <a:pos x="345" y="370"/>
                </a:cxn>
                <a:cxn ang="0">
                  <a:pos x="339" y="359"/>
                </a:cxn>
                <a:cxn ang="0">
                  <a:pos x="321" y="357"/>
                </a:cxn>
                <a:cxn ang="0">
                  <a:pos x="303" y="351"/>
                </a:cxn>
                <a:cxn ang="0">
                  <a:pos x="293" y="339"/>
                </a:cxn>
                <a:cxn ang="0">
                  <a:pos x="275" y="325"/>
                </a:cxn>
                <a:cxn ang="0">
                  <a:pos x="247" y="311"/>
                </a:cxn>
                <a:cxn ang="0">
                  <a:pos x="225" y="295"/>
                </a:cxn>
                <a:cxn ang="0">
                  <a:pos x="221" y="281"/>
                </a:cxn>
                <a:cxn ang="0">
                  <a:pos x="193" y="261"/>
                </a:cxn>
                <a:cxn ang="0">
                  <a:pos x="213" y="267"/>
                </a:cxn>
                <a:cxn ang="0">
                  <a:pos x="175" y="255"/>
                </a:cxn>
                <a:cxn ang="0">
                  <a:pos x="155" y="251"/>
                </a:cxn>
                <a:cxn ang="0">
                  <a:pos x="135" y="249"/>
                </a:cxn>
                <a:cxn ang="0">
                  <a:pos x="115" y="251"/>
                </a:cxn>
                <a:cxn ang="0">
                  <a:pos x="109" y="237"/>
                </a:cxn>
                <a:cxn ang="0">
                  <a:pos x="97" y="229"/>
                </a:cxn>
                <a:cxn ang="0">
                  <a:pos x="85" y="221"/>
                </a:cxn>
                <a:cxn ang="0">
                  <a:pos x="73" y="211"/>
                </a:cxn>
                <a:cxn ang="0">
                  <a:pos x="63" y="201"/>
                </a:cxn>
                <a:cxn ang="0">
                  <a:pos x="63" y="188"/>
                </a:cxn>
                <a:cxn ang="0">
                  <a:pos x="38" y="176"/>
                </a:cxn>
                <a:cxn ang="0">
                  <a:pos x="18" y="169"/>
                </a:cxn>
                <a:cxn ang="0">
                  <a:pos x="6" y="150"/>
                </a:cxn>
                <a:cxn ang="0">
                  <a:pos x="0" y="125"/>
                </a:cxn>
                <a:cxn ang="0">
                  <a:pos x="0" y="113"/>
                </a:cxn>
                <a:cxn ang="0">
                  <a:pos x="0" y="88"/>
                </a:cxn>
                <a:cxn ang="0">
                  <a:pos x="13" y="69"/>
                </a:cxn>
                <a:cxn ang="0">
                  <a:pos x="75" y="19"/>
                </a:cxn>
              </a:cxnLst>
              <a:rect l="0" t="0" r="r" b="b"/>
              <a:pathLst>
                <a:path w="817" h="607">
                  <a:moveTo>
                    <a:pt x="75" y="19"/>
                  </a:moveTo>
                  <a:lnTo>
                    <a:pt x="88" y="50"/>
                  </a:lnTo>
                  <a:lnTo>
                    <a:pt x="75" y="37"/>
                  </a:lnTo>
                  <a:lnTo>
                    <a:pt x="44" y="50"/>
                  </a:lnTo>
                  <a:lnTo>
                    <a:pt x="63" y="50"/>
                  </a:lnTo>
                  <a:lnTo>
                    <a:pt x="75" y="31"/>
                  </a:lnTo>
                  <a:lnTo>
                    <a:pt x="88" y="44"/>
                  </a:lnTo>
                  <a:lnTo>
                    <a:pt x="88" y="37"/>
                  </a:lnTo>
                  <a:lnTo>
                    <a:pt x="82" y="0"/>
                  </a:lnTo>
                  <a:lnTo>
                    <a:pt x="94" y="13"/>
                  </a:lnTo>
                  <a:lnTo>
                    <a:pt x="113" y="31"/>
                  </a:lnTo>
                  <a:lnTo>
                    <a:pt x="132" y="44"/>
                  </a:lnTo>
                  <a:lnTo>
                    <a:pt x="145" y="50"/>
                  </a:lnTo>
                  <a:lnTo>
                    <a:pt x="163" y="56"/>
                  </a:lnTo>
                  <a:lnTo>
                    <a:pt x="185" y="50"/>
                  </a:lnTo>
                  <a:lnTo>
                    <a:pt x="811" y="557"/>
                  </a:lnTo>
                  <a:lnTo>
                    <a:pt x="817" y="573"/>
                  </a:lnTo>
                  <a:lnTo>
                    <a:pt x="785" y="607"/>
                  </a:lnTo>
                  <a:lnTo>
                    <a:pt x="495" y="571"/>
                  </a:lnTo>
                  <a:lnTo>
                    <a:pt x="485" y="551"/>
                  </a:lnTo>
                  <a:lnTo>
                    <a:pt x="481" y="533"/>
                  </a:lnTo>
                  <a:lnTo>
                    <a:pt x="465" y="517"/>
                  </a:lnTo>
                  <a:lnTo>
                    <a:pt x="443" y="501"/>
                  </a:lnTo>
                  <a:lnTo>
                    <a:pt x="439" y="467"/>
                  </a:lnTo>
                  <a:lnTo>
                    <a:pt x="435" y="427"/>
                  </a:lnTo>
                  <a:lnTo>
                    <a:pt x="413" y="421"/>
                  </a:lnTo>
                  <a:lnTo>
                    <a:pt x="399" y="413"/>
                  </a:lnTo>
                  <a:lnTo>
                    <a:pt x="379" y="389"/>
                  </a:lnTo>
                  <a:lnTo>
                    <a:pt x="351" y="382"/>
                  </a:lnTo>
                  <a:lnTo>
                    <a:pt x="345" y="370"/>
                  </a:lnTo>
                  <a:lnTo>
                    <a:pt x="339" y="359"/>
                  </a:lnTo>
                  <a:lnTo>
                    <a:pt x="321" y="357"/>
                  </a:lnTo>
                  <a:lnTo>
                    <a:pt x="303" y="351"/>
                  </a:lnTo>
                  <a:lnTo>
                    <a:pt x="293" y="339"/>
                  </a:lnTo>
                  <a:lnTo>
                    <a:pt x="275" y="325"/>
                  </a:lnTo>
                  <a:lnTo>
                    <a:pt x="247" y="311"/>
                  </a:lnTo>
                  <a:lnTo>
                    <a:pt x="225" y="295"/>
                  </a:lnTo>
                  <a:lnTo>
                    <a:pt x="221" y="281"/>
                  </a:lnTo>
                  <a:lnTo>
                    <a:pt x="193" y="261"/>
                  </a:lnTo>
                  <a:lnTo>
                    <a:pt x="213" y="267"/>
                  </a:lnTo>
                  <a:lnTo>
                    <a:pt x="175" y="255"/>
                  </a:lnTo>
                  <a:lnTo>
                    <a:pt x="155" y="251"/>
                  </a:lnTo>
                  <a:lnTo>
                    <a:pt x="135" y="249"/>
                  </a:lnTo>
                  <a:lnTo>
                    <a:pt x="115" y="251"/>
                  </a:lnTo>
                  <a:lnTo>
                    <a:pt x="109" y="237"/>
                  </a:lnTo>
                  <a:lnTo>
                    <a:pt x="97" y="229"/>
                  </a:lnTo>
                  <a:lnTo>
                    <a:pt x="85" y="221"/>
                  </a:lnTo>
                  <a:lnTo>
                    <a:pt x="73" y="211"/>
                  </a:lnTo>
                  <a:lnTo>
                    <a:pt x="63" y="201"/>
                  </a:lnTo>
                  <a:lnTo>
                    <a:pt x="63" y="188"/>
                  </a:lnTo>
                  <a:lnTo>
                    <a:pt x="38" y="176"/>
                  </a:lnTo>
                  <a:lnTo>
                    <a:pt x="18" y="169"/>
                  </a:lnTo>
                  <a:lnTo>
                    <a:pt x="6" y="150"/>
                  </a:lnTo>
                  <a:lnTo>
                    <a:pt x="0" y="125"/>
                  </a:lnTo>
                  <a:lnTo>
                    <a:pt x="0" y="113"/>
                  </a:lnTo>
                  <a:lnTo>
                    <a:pt x="0" y="88"/>
                  </a:lnTo>
                  <a:lnTo>
                    <a:pt x="13" y="69"/>
                  </a:lnTo>
                  <a:lnTo>
                    <a:pt x="75" y="19"/>
                  </a:lnTo>
                  <a:close/>
                </a:path>
              </a:pathLst>
            </a:custGeom>
            <a:solidFill>
              <a:srgbClr val="FFEEAA"/>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3" name="Freeform 51"/>
            <p:cNvSpPr>
              <a:spLocks noChangeAspect="1"/>
            </p:cNvSpPr>
            <p:nvPr/>
          </p:nvSpPr>
          <p:spPr bwMode="auto">
            <a:xfrm>
              <a:off x="1732" y="2627"/>
              <a:ext cx="167" cy="168"/>
            </a:xfrm>
            <a:custGeom>
              <a:avLst/>
              <a:gdLst/>
              <a:ahLst/>
              <a:cxnLst>
                <a:cxn ang="0">
                  <a:pos x="94" y="151"/>
                </a:cxn>
                <a:cxn ang="0">
                  <a:pos x="78" y="135"/>
                </a:cxn>
                <a:cxn ang="0">
                  <a:pos x="74" y="121"/>
                </a:cxn>
                <a:cxn ang="0">
                  <a:pos x="68" y="109"/>
                </a:cxn>
                <a:cxn ang="0">
                  <a:pos x="56" y="88"/>
                </a:cxn>
                <a:cxn ang="0">
                  <a:pos x="44" y="82"/>
                </a:cxn>
                <a:cxn ang="0">
                  <a:pos x="25" y="69"/>
                </a:cxn>
                <a:cxn ang="0">
                  <a:pos x="19" y="44"/>
                </a:cxn>
                <a:cxn ang="0">
                  <a:pos x="12" y="31"/>
                </a:cxn>
                <a:cxn ang="0">
                  <a:pos x="7" y="19"/>
                </a:cxn>
                <a:cxn ang="0">
                  <a:pos x="0" y="13"/>
                </a:cxn>
                <a:cxn ang="0">
                  <a:pos x="7" y="0"/>
                </a:cxn>
                <a:cxn ang="0">
                  <a:pos x="25" y="13"/>
                </a:cxn>
                <a:cxn ang="0">
                  <a:pos x="38" y="31"/>
                </a:cxn>
                <a:cxn ang="0">
                  <a:pos x="63" y="38"/>
                </a:cxn>
                <a:cxn ang="0">
                  <a:pos x="82" y="50"/>
                </a:cxn>
                <a:cxn ang="0">
                  <a:pos x="119" y="63"/>
                </a:cxn>
                <a:cxn ang="0">
                  <a:pos x="157" y="76"/>
                </a:cxn>
                <a:cxn ang="0">
                  <a:pos x="176" y="107"/>
                </a:cxn>
                <a:cxn ang="0">
                  <a:pos x="188" y="126"/>
                </a:cxn>
                <a:cxn ang="0">
                  <a:pos x="125" y="189"/>
                </a:cxn>
                <a:cxn ang="0">
                  <a:pos x="94" y="151"/>
                </a:cxn>
              </a:cxnLst>
              <a:rect l="0" t="0" r="r" b="b"/>
              <a:pathLst>
                <a:path w="188" h="189">
                  <a:moveTo>
                    <a:pt x="94" y="151"/>
                  </a:moveTo>
                  <a:lnTo>
                    <a:pt x="78" y="135"/>
                  </a:lnTo>
                  <a:lnTo>
                    <a:pt x="74" y="121"/>
                  </a:lnTo>
                  <a:lnTo>
                    <a:pt x="68" y="109"/>
                  </a:lnTo>
                  <a:lnTo>
                    <a:pt x="56" y="88"/>
                  </a:lnTo>
                  <a:lnTo>
                    <a:pt x="44" y="82"/>
                  </a:lnTo>
                  <a:lnTo>
                    <a:pt x="25" y="69"/>
                  </a:lnTo>
                  <a:lnTo>
                    <a:pt x="19" y="44"/>
                  </a:lnTo>
                  <a:lnTo>
                    <a:pt x="12" y="31"/>
                  </a:lnTo>
                  <a:lnTo>
                    <a:pt x="7" y="19"/>
                  </a:lnTo>
                  <a:lnTo>
                    <a:pt x="0" y="13"/>
                  </a:lnTo>
                  <a:lnTo>
                    <a:pt x="7" y="0"/>
                  </a:lnTo>
                  <a:lnTo>
                    <a:pt x="25" y="13"/>
                  </a:lnTo>
                  <a:lnTo>
                    <a:pt x="38" y="31"/>
                  </a:lnTo>
                  <a:lnTo>
                    <a:pt x="63" y="38"/>
                  </a:lnTo>
                  <a:lnTo>
                    <a:pt x="82" y="50"/>
                  </a:lnTo>
                  <a:lnTo>
                    <a:pt x="119" y="63"/>
                  </a:lnTo>
                  <a:lnTo>
                    <a:pt x="157" y="76"/>
                  </a:lnTo>
                  <a:lnTo>
                    <a:pt x="176" y="107"/>
                  </a:lnTo>
                  <a:lnTo>
                    <a:pt x="188" y="126"/>
                  </a:lnTo>
                  <a:lnTo>
                    <a:pt x="125" y="189"/>
                  </a:lnTo>
                  <a:lnTo>
                    <a:pt x="94" y="151"/>
                  </a:lnTo>
                  <a:close/>
                </a:path>
              </a:pathLst>
            </a:custGeom>
            <a:solidFill>
              <a:srgbClr val="FFE67D"/>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4" name="Freeform 52"/>
            <p:cNvSpPr>
              <a:spLocks noChangeAspect="1"/>
            </p:cNvSpPr>
            <p:nvPr/>
          </p:nvSpPr>
          <p:spPr bwMode="auto">
            <a:xfrm>
              <a:off x="1994" y="2317"/>
              <a:ext cx="1187" cy="1114"/>
            </a:xfrm>
            <a:custGeom>
              <a:avLst/>
              <a:gdLst/>
              <a:ahLst/>
              <a:cxnLst>
                <a:cxn ang="0">
                  <a:pos x="6" y="531"/>
                </a:cxn>
                <a:cxn ang="0">
                  <a:pos x="19" y="512"/>
                </a:cxn>
                <a:cxn ang="0">
                  <a:pos x="44" y="493"/>
                </a:cxn>
                <a:cxn ang="0">
                  <a:pos x="63" y="481"/>
                </a:cxn>
                <a:cxn ang="0">
                  <a:pos x="81" y="475"/>
                </a:cxn>
                <a:cxn ang="0">
                  <a:pos x="88" y="450"/>
                </a:cxn>
                <a:cxn ang="0">
                  <a:pos x="94" y="418"/>
                </a:cxn>
                <a:cxn ang="0">
                  <a:pos x="107" y="425"/>
                </a:cxn>
                <a:cxn ang="0">
                  <a:pos x="119" y="412"/>
                </a:cxn>
                <a:cxn ang="0">
                  <a:pos x="113" y="387"/>
                </a:cxn>
                <a:cxn ang="0">
                  <a:pos x="119" y="374"/>
                </a:cxn>
                <a:cxn ang="0">
                  <a:pos x="119" y="368"/>
                </a:cxn>
                <a:cxn ang="0">
                  <a:pos x="107" y="362"/>
                </a:cxn>
                <a:cxn ang="0">
                  <a:pos x="100" y="350"/>
                </a:cxn>
                <a:cxn ang="0">
                  <a:pos x="107" y="337"/>
                </a:cxn>
                <a:cxn ang="0">
                  <a:pos x="119" y="343"/>
                </a:cxn>
                <a:cxn ang="0">
                  <a:pos x="126" y="324"/>
                </a:cxn>
                <a:cxn ang="0">
                  <a:pos x="107" y="324"/>
                </a:cxn>
                <a:cxn ang="0">
                  <a:pos x="119" y="299"/>
                </a:cxn>
                <a:cxn ang="0">
                  <a:pos x="126" y="280"/>
                </a:cxn>
                <a:cxn ang="0">
                  <a:pos x="107" y="268"/>
                </a:cxn>
                <a:cxn ang="0">
                  <a:pos x="100" y="249"/>
                </a:cxn>
                <a:cxn ang="0">
                  <a:pos x="107" y="237"/>
                </a:cxn>
                <a:cxn ang="0">
                  <a:pos x="107" y="218"/>
                </a:cxn>
                <a:cxn ang="0">
                  <a:pos x="94" y="218"/>
                </a:cxn>
                <a:cxn ang="0">
                  <a:pos x="94" y="199"/>
                </a:cxn>
                <a:cxn ang="0">
                  <a:pos x="88" y="180"/>
                </a:cxn>
                <a:cxn ang="0">
                  <a:pos x="63" y="174"/>
                </a:cxn>
                <a:cxn ang="0">
                  <a:pos x="69" y="143"/>
                </a:cxn>
                <a:cxn ang="0">
                  <a:pos x="75" y="130"/>
                </a:cxn>
                <a:cxn ang="0">
                  <a:pos x="56" y="130"/>
                </a:cxn>
                <a:cxn ang="0">
                  <a:pos x="50" y="117"/>
                </a:cxn>
                <a:cxn ang="0">
                  <a:pos x="50" y="105"/>
                </a:cxn>
                <a:cxn ang="0">
                  <a:pos x="56" y="99"/>
                </a:cxn>
                <a:cxn ang="0">
                  <a:pos x="31" y="80"/>
                </a:cxn>
                <a:cxn ang="0">
                  <a:pos x="25" y="61"/>
                </a:cxn>
                <a:cxn ang="0">
                  <a:pos x="44" y="61"/>
                </a:cxn>
                <a:cxn ang="0">
                  <a:pos x="31" y="36"/>
                </a:cxn>
                <a:cxn ang="0">
                  <a:pos x="38" y="30"/>
                </a:cxn>
                <a:cxn ang="0">
                  <a:pos x="38" y="17"/>
                </a:cxn>
                <a:cxn ang="0">
                  <a:pos x="58" y="0"/>
                </a:cxn>
                <a:cxn ang="0">
                  <a:pos x="88" y="6"/>
                </a:cxn>
                <a:cxn ang="0">
                  <a:pos x="124" y="3"/>
                </a:cxn>
                <a:cxn ang="0">
                  <a:pos x="145" y="3"/>
                </a:cxn>
                <a:cxn ang="0">
                  <a:pos x="1333" y="156"/>
                </a:cxn>
                <a:cxn ang="0">
                  <a:pos x="1333" y="1251"/>
                </a:cxn>
                <a:cxn ang="0">
                  <a:pos x="1024" y="1245"/>
                </a:cxn>
                <a:cxn ang="0">
                  <a:pos x="559" y="1035"/>
                </a:cxn>
                <a:cxn ang="0">
                  <a:pos x="477" y="958"/>
                </a:cxn>
                <a:cxn ang="0">
                  <a:pos x="0" y="544"/>
                </a:cxn>
                <a:cxn ang="0">
                  <a:pos x="6" y="531"/>
                </a:cxn>
              </a:cxnLst>
              <a:rect l="0" t="0" r="r" b="b"/>
              <a:pathLst>
                <a:path w="1333" h="1251">
                  <a:moveTo>
                    <a:pt x="6" y="531"/>
                  </a:moveTo>
                  <a:lnTo>
                    <a:pt x="19" y="512"/>
                  </a:lnTo>
                  <a:lnTo>
                    <a:pt x="44" y="493"/>
                  </a:lnTo>
                  <a:lnTo>
                    <a:pt x="63" y="481"/>
                  </a:lnTo>
                  <a:lnTo>
                    <a:pt x="81" y="475"/>
                  </a:lnTo>
                  <a:lnTo>
                    <a:pt x="88" y="450"/>
                  </a:lnTo>
                  <a:lnTo>
                    <a:pt x="94" y="418"/>
                  </a:lnTo>
                  <a:lnTo>
                    <a:pt x="107" y="425"/>
                  </a:lnTo>
                  <a:lnTo>
                    <a:pt x="119" y="412"/>
                  </a:lnTo>
                  <a:lnTo>
                    <a:pt x="113" y="387"/>
                  </a:lnTo>
                  <a:lnTo>
                    <a:pt x="119" y="374"/>
                  </a:lnTo>
                  <a:lnTo>
                    <a:pt x="119" y="368"/>
                  </a:lnTo>
                  <a:lnTo>
                    <a:pt x="107" y="362"/>
                  </a:lnTo>
                  <a:lnTo>
                    <a:pt x="100" y="350"/>
                  </a:lnTo>
                  <a:lnTo>
                    <a:pt x="107" y="337"/>
                  </a:lnTo>
                  <a:lnTo>
                    <a:pt x="119" y="343"/>
                  </a:lnTo>
                  <a:lnTo>
                    <a:pt x="126" y="324"/>
                  </a:lnTo>
                  <a:lnTo>
                    <a:pt x="107" y="324"/>
                  </a:lnTo>
                  <a:lnTo>
                    <a:pt x="119" y="299"/>
                  </a:lnTo>
                  <a:lnTo>
                    <a:pt x="126" y="280"/>
                  </a:lnTo>
                  <a:lnTo>
                    <a:pt x="107" y="268"/>
                  </a:lnTo>
                  <a:lnTo>
                    <a:pt x="100" y="249"/>
                  </a:lnTo>
                  <a:lnTo>
                    <a:pt x="107" y="237"/>
                  </a:lnTo>
                  <a:lnTo>
                    <a:pt x="107" y="218"/>
                  </a:lnTo>
                  <a:lnTo>
                    <a:pt x="94" y="218"/>
                  </a:lnTo>
                  <a:lnTo>
                    <a:pt x="94" y="199"/>
                  </a:lnTo>
                  <a:lnTo>
                    <a:pt x="88" y="180"/>
                  </a:lnTo>
                  <a:lnTo>
                    <a:pt x="63" y="174"/>
                  </a:lnTo>
                  <a:lnTo>
                    <a:pt x="69" y="143"/>
                  </a:lnTo>
                  <a:lnTo>
                    <a:pt x="75" y="130"/>
                  </a:lnTo>
                  <a:lnTo>
                    <a:pt x="56" y="130"/>
                  </a:lnTo>
                  <a:lnTo>
                    <a:pt x="50" y="117"/>
                  </a:lnTo>
                  <a:lnTo>
                    <a:pt x="50" y="105"/>
                  </a:lnTo>
                  <a:lnTo>
                    <a:pt x="56" y="99"/>
                  </a:lnTo>
                  <a:lnTo>
                    <a:pt x="31" y="80"/>
                  </a:lnTo>
                  <a:lnTo>
                    <a:pt x="25" y="61"/>
                  </a:lnTo>
                  <a:lnTo>
                    <a:pt x="44" y="61"/>
                  </a:lnTo>
                  <a:lnTo>
                    <a:pt x="31" y="36"/>
                  </a:lnTo>
                  <a:lnTo>
                    <a:pt x="38" y="30"/>
                  </a:lnTo>
                  <a:lnTo>
                    <a:pt x="38" y="17"/>
                  </a:lnTo>
                  <a:lnTo>
                    <a:pt x="58" y="0"/>
                  </a:lnTo>
                  <a:lnTo>
                    <a:pt x="88" y="6"/>
                  </a:lnTo>
                  <a:lnTo>
                    <a:pt x="124" y="3"/>
                  </a:lnTo>
                  <a:lnTo>
                    <a:pt x="145" y="3"/>
                  </a:lnTo>
                  <a:lnTo>
                    <a:pt x="1333" y="156"/>
                  </a:lnTo>
                  <a:lnTo>
                    <a:pt x="1333" y="1251"/>
                  </a:lnTo>
                  <a:lnTo>
                    <a:pt x="1024" y="1245"/>
                  </a:lnTo>
                  <a:lnTo>
                    <a:pt x="559" y="1035"/>
                  </a:lnTo>
                  <a:lnTo>
                    <a:pt x="477" y="958"/>
                  </a:lnTo>
                  <a:lnTo>
                    <a:pt x="0" y="544"/>
                  </a:lnTo>
                  <a:lnTo>
                    <a:pt x="6" y="531"/>
                  </a:lnTo>
                  <a:close/>
                </a:path>
              </a:pathLst>
            </a:custGeom>
            <a:solidFill>
              <a:srgbClr val="FFE67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5" name="Freeform 53"/>
            <p:cNvSpPr>
              <a:spLocks noChangeAspect="1"/>
            </p:cNvSpPr>
            <p:nvPr/>
          </p:nvSpPr>
          <p:spPr bwMode="auto">
            <a:xfrm>
              <a:off x="2106" y="2209"/>
              <a:ext cx="480" cy="401"/>
            </a:xfrm>
            <a:custGeom>
              <a:avLst/>
              <a:gdLst/>
              <a:ahLst/>
              <a:cxnLst>
                <a:cxn ang="0">
                  <a:pos x="0" y="673"/>
                </a:cxn>
                <a:cxn ang="0">
                  <a:pos x="100" y="607"/>
                </a:cxn>
                <a:cxn ang="0">
                  <a:pos x="202" y="573"/>
                </a:cxn>
                <a:cxn ang="0">
                  <a:pos x="268" y="607"/>
                </a:cxn>
                <a:cxn ang="0">
                  <a:pos x="303" y="607"/>
                </a:cxn>
                <a:cxn ang="0">
                  <a:pos x="369" y="504"/>
                </a:cxn>
                <a:cxn ang="0">
                  <a:pos x="369" y="403"/>
                </a:cxn>
                <a:cxn ang="0">
                  <a:pos x="404" y="370"/>
                </a:cxn>
                <a:cxn ang="0">
                  <a:pos x="436" y="337"/>
                </a:cxn>
                <a:cxn ang="0">
                  <a:pos x="404" y="235"/>
                </a:cxn>
                <a:cxn ang="0">
                  <a:pos x="436" y="135"/>
                </a:cxn>
                <a:cxn ang="0">
                  <a:pos x="504" y="100"/>
                </a:cxn>
                <a:cxn ang="0">
                  <a:pos x="537" y="66"/>
                </a:cxn>
                <a:cxn ang="0">
                  <a:pos x="606" y="66"/>
                </a:cxn>
                <a:cxn ang="0">
                  <a:pos x="672" y="135"/>
                </a:cxn>
                <a:cxn ang="0">
                  <a:pos x="706" y="235"/>
                </a:cxn>
                <a:cxn ang="0">
                  <a:pos x="807" y="302"/>
                </a:cxn>
                <a:cxn ang="0">
                  <a:pos x="874" y="270"/>
                </a:cxn>
                <a:cxn ang="0">
                  <a:pos x="908" y="235"/>
                </a:cxn>
                <a:cxn ang="0">
                  <a:pos x="942" y="201"/>
                </a:cxn>
                <a:cxn ang="0">
                  <a:pos x="974" y="235"/>
                </a:cxn>
                <a:cxn ang="0">
                  <a:pos x="1144" y="100"/>
                </a:cxn>
                <a:cxn ang="0">
                  <a:pos x="1176" y="135"/>
                </a:cxn>
                <a:cxn ang="0">
                  <a:pos x="1244" y="135"/>
                </a:cxn>
                <a:cxn ang="0">
                  <a:pos x="1279" y="201"/>
                </a:cxn>
                <a:cxn ang="0">
                  <a:pos x="1312" y="270"/>
                </a:cxn>
                <a:cxn ang="0">
                  <a:pos x="1312" y="337"/>
                </a:cxn>
                <a:cxn ang="0">
                  <a:pos x="1312" y="403"/>
                </a:cxn>
                <a:cxn ang="0">
                  <a:pos x="1310" y="400"/>
                </a:cxn>
                <a:cxn ang="0">
                  <a:pos x="1378" y="403"/>
                </a:cxn>
                <a:cxn ang="0">
                  <a:pos x="1413" y="302"/>
                </a:cxn>
                <a:cxn ang="0">
                  <a:pos x="1481" y="270"/>
                </a:cxn>
                <a:cxn ang="0">
                  <a:pos x="1581" y="270"/>
                </a:cxn>
                <a:cxn ang="0">
                  <a:pos x="1616" y="302"/>
                </a:cxn>
                <a:cxn ang="0">
                  <a:pos x="1682" y="337"/>
                </a:cxn>
                <a:cxn ang="0">
                  <a:pos x="1750" y="270"/>
                </a:cxn>
                <a:cxn ang="0">
                  <a:pos x="1818" y="201"/>
                </a:cxn>
                <a:cxn ang="0">
                  <a:pos x="1850" y="169"/>
                </a:cxn>
                <a:cxn ang="0">
                  <a:pos x="1919" y="135"/>
                </a:cxn>
                <a:cxn ang="0">
                  <a:pos x="1951" y="135"/>
                </a:cxn>
                <a:cxn ang="0">
                  <a:pos x="2020" y="100"/>
                </a:cxn>
                <a:cxn ang="0">
                  <a:pos x="2120" y="100"/>
                </a:cxn>
                <a:cxn ang="0">
                  <a:pos x="2187" y="0"/>
                </a:cxn>
                <a:cxn ang="0">
                  <a:pos x="2288" y="0"/>
                </a:cxn>
                <a:cxn ang="0">
                  <a:pos x="2355" y="100"/>
                </a:cxn>
                <a:cxn ang="0">
                  <a:pos x="2355" y="169"/>
                </a:cxn>
                <a:cxn ang="0">
                  <a:pos x="2389" y="270"/>
                </a:cxn>
                <a:cxn ang="0">
                  <a:pos x="2407" y="389"/>
                </a:cxn>
                <a:cxn ang="0">
                  <a:pos x="2430" y="448"/>
                </a:cxn>
                <a:cxn ang="0">
                  <a:pos x="2490" y="539"/>
                </a:cxn>
                <a:cxn ang="0">
                  <a:pos x="2591" y="607"/>
                </a:cxn>
                <a:cxn ang="0">
                  <a:pos x="2657" y="607"/>
                </a:cxn>
                <a:cxn ang="0">
                  <a:pos x="2692" y="641"/>
                </a:cxn>
                <a:cxn ang="0">
                  <a:pos x="2726" y="742"/>
                </a:cxn>
                <a:cxn ang="0">
                  <a:pos x="2692" y="843"/>
                </a:cxn>
                <a:cxn ang="0">
                  <a:pos x="2761" y="848"/>
                </a:cxn>
                <a:cxn ang="0">
                  <a:pos x="2831" y="861"/>
                </a:cxn>
                <a:cxn ang="0">
                  <a:pos x="2894" y="942"/>
                </a:cxn>
                <a:cxn ang="0">
                  <a:pos x="2894" y="1010"/>
                </a:cxn>
                <a:cxn ang="0">
                  <a:pos x="2760" y="2425"/>
                </a:cxn>
                <a:cxn ang="0">
                  <a:pos x="0" y="673"/>
                </a:cxn>
              </a:cxnLst>
              <a:rect l="0" t="0" r="r" b="b"/>
              <a:pathLst>
                <a:path w="2894" h="2425">
                  <a:moveTo>
                    <a:pt x="0" y="673"/>
                  </a:moveTo>
                  <a:lnTo>
                    <a:pt x="100" y="607"/>
                  </a:lnTo>
                  <a:lnTo>
                    <a:pt x="202" y="573"/>
                  </a:lnTo>
                  <a:lnTo>
                    <a:pt x="268" y="607"/>
                  </a:lnTo>
                  <a:lnTo>
                    <a:pt x="303" y="607"/>
                  </a:lnTo>
                  <a:lnTo>
                    <a:pt x="369" y="504"/>
                  </a:lnTo>
                  <a:lnTo>
                    <a:pt x="369" y="403"/>
                  </a:lnTo>
                  <a:lnTo>
                    <a:pt x="404" y="370"/>
                  </a:lnTo>
                  <a:lnTo>
                    <a:pt x="436" y="337"/>
                  </a:lnTo>
                  <a:lnTo>
                    <a:pt x="404" y="235"/>
                  </a:lnTo>
                  <a:lnTo>
                    <a:pt x="436" y="135"/>
                  </a:lnTo>
                  <a:lnTo>
                    <a:pt x="504" y="100"/>
                  </a:lnTo>
                  <a:lnTo>
                    <a:pt x="537" y="66"/>
                  </a:lnTo>
                  <a:lnTo>
                    <a:pt x="606" y="66"/>
                  </a:lnTo>
                  <a:lnTo>
                    <a:pt x="672" y="135"/>
                  </a:lnTo>
                  <a:lnTo>
                    <a:pt x="706" y="235"/>
                  </a:lnTo>
                  <a:lnTo>
                    <a:pt x="807" y="302"/>
                  </a:lnTo>
                  <a:lnTo>
                    <a:pt x="874" y="270"/>
                  </a:lnTo>
                  <a:lnTo>
                    <a:pt x="908" y="235"/>
                  </a:lnTo>
                  <a:lnTo>
                    <a:pt x="942" y="201"/>
                  </a:lnTo>
                  <a:lnTo>
                    <a:pt x="974" y="235"/>
                  </a:lnTo>
                  <a:lnTo>
                    <a:pt x="1144" y="100"/>
                  </a:lnTo>
                  <a:lnTo>
                    <a:pt x="1176" y="135"/>
                  </a:lnTo>
                  <a:lnTo>
                    <a:pt x="1244" y="135"/>
                  </a:lnTo>
                  <a:lnTo>
                    <a:pt x="1279" y="201"/>
                  </a:lnTo>
                  <a:lnTo>
                    <a:pt x="1312" y="270"/>
                  </a:lnTo>
                  <a:lnTo>
                    <a:pt x="1312" y="337"/>
                  </a:lnTo>
                  <a:lnTo>
                    <a:pt x="1312" y="403"/>
                  </a:lnTo>
                  <a:lnTo>
                    <a:pt x="1310" y="400"/>
                  </a:lnTo>
                  <a:lnTo>
                    <a:pt x="1378" y="403"/>
                  </a:lnTo>
                  <a:lnTo>
                    <a:pt x="1413" y="302"/>
                  </a:lnTo>
                  <a:lnTo>
                    <a:pt x="1481" y="270"/>
                  </a:lnTo>
                  <a:lnTo>
                    <a:pt x="1581" y="270"/>
                  </a:lnTo>
                  <a:lnTo>
                    <a:pt x="1616" y="302"/>
                  </a:lnTo>
                  <a:lnTo>
                    <a:pt x="1682" y="337"/>
                  </a:lnTo>
                  <a:lnTo>
                    <a:pt x="1750" y="270"/>
                  </a:lnTo>
                  <a:lnTo>
                    <a:pt x="1818" y="201"/>
                  </a:lnTo>
                  <a:lnTo>
                    <a:pt x="1850" y="169"/>
                  </a:lnTo>
                  <a:lnTo>
                    <a:pt x="1919" y="135"/>
                  </a:lnTo>
                  <a:lnTo>
                    <a:pt x="1951" y="135"/>
                  </a:lnTo>
                  <a:lnTo>
                    <a:pt x="2020" y="100"/>
                  </a:lnTo>
                  <a:lnTo>
                    <a:pt x="2120" y="100"/>
                  </a:lnTo>
                  <a:lnTo>
                    <a:pt x="2187" y="0"/>
                  </a:lnTo>
                  <a:lnTo>
                    <a:pt x="2288" y="0"/>
                  </a:lnTo>
                  <a:lnTo>
                    <a:pt x="2355" y="100"/>
                  </a:lnTo>
                  <a:lnTo>
                    <a:pt x="2355" y="169"/>
                  </a:lnTo>
                  <a:lnTo>
                    <a:pt x="2389" y="270"/>
                  </a:lnTo>
                  <a:lnTo>
                    <a:pt x="2407" y="389"/>
                  </a:lnTo>
                  <a:lnTo>
                    <a:pt x="2430" y="448"/>
                  </a:lnTo>
                  <a:lnTo>
                    <a:pt x="2490" y="539"/>
                  </a:lnTo>
                  <a:lnTo>
                    <a:pt x="2591" y="607"/>
                  </a:lnTo>
                  <a:lnTo>
                    <a:pt x="2657" y="607"/>
                  </a:lnTo>
                  <a:lnTo>
                    <a:pt x="2692" y="641"/>
                  </a:lnTo>
                  <a:lnTo>
                    <a:pt x="2726" y="742"/>
                  </a:lnTo>
                  <a:lnTo>
                    <a:pt x="2692" y="843"/>
                  </a:lnTo>
                  <a:lnTo>
                    <a:pt x="2761" y="848"/>
                  </a:lnTo>
                  <a:lnTo>
                    <a:pt x="2831" y="861"/>
                  </a:lnTo>
                  <a:lnTo>
                    <a:pt x="2894" y="942"/>
                  </a:lnTo>
                  <a:lnTo>
                    <a:pt x="2894" y="1010"/>
                  </a:lnTo>
                  <a:lnTo>
                    <a:pt x="2760" y="2425"/>
                  </a:lnTo>
                  <a:lnTo>
                    <a:pt x="0" y="673"/>
                  </a:lnTo>
                  <a:close/>
                </a:path>
              </a:pathLst>
            </a:custGeom>
            <a:solidFill>
              <a:srgbClr val="FFE67D"/>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6" name="Freeform 54"/>
            <p:cNvSpPr>
              <a:spLocks noChangeAspect="1"/>
            </p:cNvSpPr>
            <p:nvPr/>
          </p:nvSpPr>
          <p:spPr bwMode="auto">
            <a:xfrm>
              <a:off x="2569" y="2476"/>
              <a:ext cx="22" cy="11"/>
            </a:xfrm>
            <a:custGeom>
              <a:avLst/>
              <a:gdLst/>
              <a:ahLst/>
              <a:cxnLst>
                <a:cxn ang="0">
                  <a:pos x="0" y="0"/>
                </a:cxn>
                <a:cxn ang="0">
                  <a:pos x="69" y="36"/>
                </a:cxn>
                <a:cxn ang="0">
                  <a:pos x="136" y="69"/>
                </a:cxn>
                <a:cxn ang="0">
                  <a:pos x="0" y="0"/>
                </a:cxn>
              </a:cxnLst>
              <a:rect l="0" t="0" r="r" b="b"/>
              <a:pathLst>
                <a:path w="136" h="69">
                  <a:moveTo>
                    <a:pt x="0" y="0"/>
                  </a:moveTo>
                  <a:lnTo>
                    <a:pt x="69" y="36"/>
                  </a:lnTo>
                  <a:lnTo>
                    <a:pt x="136" y="69"/>
                  </a:lnTo>
                  <a:lnTo>
                    <a:pt x="0" y="0"/>
                  </a:lnTo>
                  <a:close/>
                </a:path>
              </a:pathLst>
            </a:custGeom>
            <a:solidFill>
              <a:srgbClr val="AAEED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7" name="Freeform 55"/>
            <p:cNvSpPr>
              <a:spLocks noChangeAspect="1"/>
            </p:cNvSpPr>
            <p:nvPr/>
          </p:nvSpPr>
          <p:spPr bwMode="auto">
            <a:xfrm>
              <a:off x="1603" y="1573"/>
              <a:ext cx="391" cy="189"/>
            </a:xfrm>
            <a:custGeom>
              <a:avLst/>
              <a:gdLst/>
              <a:ahLst/>
              <a:cxnLst>
                <a:cxn ang="0">
                  <a:pos x="2358" y="1010"/>
                </a:cxn>
                <a:cxn ang="0">
                  <a:pos x="2324" y="975"/>
                </a:cxn>
                <a:cxn ang="0">
                  <a:pos x="2291" y="842"/>
                </a:cxn>
                <a:cxn ang="0">
                  <a:pos x="2291" y="773"/>
                </a:cxn>
                <a:cxn ang="0">
                  <a:pos x="2257" y="773"/>
                </a:cxn>
                <a:cxn ang="0">
                  <a:pos x="2324" y="673"/>
                </a:cxn>
                <a:cxn ang="0">
                  <a:pos x="2324" y="638"/>
                </a:cxn>
                <a:cxn ang="0">
                  <a:pos x="2257" y="503"/>
                </a:cxn>
                <a:cxn ang="0">
                  <a:pos x="2225" y="438"/>
                </a:cxn>
                <a:cxn ang="0">
                  <a:pos x="2225" y="404"/>
                </a:cxn>
                <a:cxn ang="0">
                  <a:pos x="2088" y="301"/>
                </a:cxn>
                <a:cxn ang="0">
                  <a:pos x="2023" y="269"/>
                </a:cxn>
                <a:cxn ang="0">
                  <a:pos x="1986" y="200"/>
                </a:cxn>
                <a:cxn ang="0">
                  <a:pos x="1955" y="134"/>
                </a:cxn>
                <a:cxn ang="0">
                  <a:pos x="1886" y="33"/>
                </a:cxn>
                <a:cxn ang="0">
                  <a:pos x="1753" y="0"/>
                </a:cxn>
                <a:cxn ang="0">
                  <a:pos x="1718" y="33"/>
                </a:cxn>
                <a:cxn ang="0">
                  <a:pos x="1650" y="67"/>
                </a:cxn>
                <a:cxn ang="0">
                  <a:pos x="1617" y="67"/>
                </a:cxn>
                <a:cxn ang="0">
                  <a:pos x="1549" y="134"/>
                </a:cxn>
                <a:cxn ang="0">
                  <a:pos x="1517" y="235"/>
                </a:cxn>
                <a:cxn ang="0">
                  <a:pos x="1549" y="335"/>
                </a:cxn>
                <a:cxn ang="0">
                  <a:pos x="1617" y="404"/>
                </a:cxn>
                <a:cxn ang="0">
                  <a:pos x="1617" y="438"/>
                </a:cxn>
                <a:cxn ang="0">
                  <a:pos x="1583" y="470"/>
                </a:cxn>
                <a:cxn ang="0">
                  <a:pos x="1549" y="503"/>
                </a:cxn>
                <a:cxn ang="0">
                  <a:pos x="1481" y="503"/>
                </a:cxn>
                <a:cxn ang="0">
                  <a:pos x="1448" y="606"/>
                </a:cxn>
                <a:cxn ang="0">
                  <a:pos x="1448" y="706"/>
                </a:cxn>
                <a:cxn ang="0">
                  <a:pos x="1448" y="741"/>
                </a:cxn>
                <a:cxn ang="0">
                  <a:pos x="1347" y="773"/>
                </a:cxn>
                <a:cxn ang="0">
                  <a:pos x="1315" y="807"/>
                </a:cxn>
                <a:cxn ang="0">
                  <a:pos x="1248" y="773"/>
                </a:cxn>
                <a:cxn ang="0">
                  <a:pos x="1179" y="773"/>
                </a:cxn>
                <a:cxn ang="0">
                  <a:pos x="1145" y="842"/>
                </a:cxn>
                <a:cxn ang="0">
                  <a:pos x="1179" y="842"/>
                </a:cxn>
                <a:cxn ang="0">
                  <a:pos x="1078" y="807"/>
                </a:cxn>
                <a:cxn ang="0">
                  <a:pos x="1010" y="741"/>
                </a:cxn>
                <a:cxn ang="0">
                  <a:pos x="911" y="875"/>
                </a:cxn>
                <a:cxn ang="0">
                  <a:pos x="775" y="906"/>
                </a:cxn>
                <a:cxn ang="0">
                  <a:pos x="707" y="943"/>
                </a:cxn>
                <a:cxn ang="0">
                  <a:pos x="572" y="943"/>
                </a:cxn>
                <a:cxn ang="0">
                  <a:pos x="540" y="842"/>
                </a:cxn>
                <a:cxn ang="0">
                  <a:pos x="471" y="741"/>
                </a:cxn>
                <a:cxn ang="0">
                  <a:pos x="405" y="606"/>
                </a:cxn>
                <a:cxn ang="0">
                  <a:pos x="303" y="606"/>
                </a:cxn>
                <a:cxn ang="0">
                  <a:pos x="203" y="673"/>
                </a:cxn>
                <a:cxn ang="0">
                  <a:pos x="203" y="741"/>
                </a:cxn>
                <a:cxn ang="0">
                  <a:pos x="134" y="807"/>
                </a:cxn>
                <a:cxn ang="0">
                  <a:pos x="134" y="842"/>
                </a:cxn>
                <a:cxn ang="0">
                  <a:pos x="102" y="906"/>
                </a:cxn>
                <a:cxn ang="0">
                  <a:pos x="67" y="906"/>
                </a:cxn>
                <a:cxn ang="0">
                  <a:pos x="35" y="1010"/>
                </a:cxn>
                <a:cxn ang="0">
                  <a:pos x="0" y="1076"/>
                </a:cxn>
                <a:cxn ang="0">
                  <a:pos x="0" y="1145"/>
                </a:cxn>
                <a:cxn ang="0">
                  <a:pos x="2358" y="1010"/>
                </a:cxn>
              </a:cxnLst>
              <a:rect l="0" t="0" r="r" b="b"/>
              <a:pathLst>
                <a:path w="2358" h="1145">
                  <a:moveTo>
                    <a:pt x="2358" y="1010"/>
                  </a:moveTo>
                  <a:lnTo>
                    <a:pt x="2324" y="975"/>
                  </a:lnTo>
                  <a:lnTo>
                    <a:pt x="2291" y="842"/>
                  </a:lnTo>
                  <a:lnTo>
                    <a:pt x="2291" y="773"/>
                  </a:lnTo>
                  <a:lnTo>
                    <a:pt x="2257" y="773"/>
                  </a:lnTo>
                  <a:lnTo>
                    <a:pt x="2324" y="673"/>
                  </a:lnTo>
                  <a:lnTo>
                    <a:pt x="2324" y="638"/>
                  </a:lnTo>
                  <a:lnTo>
                    <a:pt x="2257" y="503"/>
                  </a:lnTo>
                  <a:lnTo>
                    <a:pt x="2225" y="438"/>
                  </a:lnTo>
                  <a:lnTo>
                    <a:pt x="2225" y="404"/>
                  </a:lnTo>
                  <a:lnTo>
                    <a:pt x="2088" y="301"/>
                  </a:lnTo>
                  <a:lnTo>
                    <a:pt x="2023" y="269"/>
                  </a:lnTo>
                  <a:lnTo>
                    <a:pt x="1986" y="200"/>
                  </a:lnTo>
                  <a:lnTo>
                    <a:pt x="1955" y="134"/>
                  </a:lnTo>
                  <a:lnTo>
                    <a:pt x="1886" y="33"/>
                  </a:lnTo>
                  <a:lnTo>
                    <a:pt x="1753" y="0"/>
                  </a:lnTo>
                  <a:lnTo>
                    <a:pt x="1718" y="33"/>
                  </a:lnTo>
                  <a:lnTo>
                    <a:pt x="1650" y="67"/>
                  </a:lnTo>
                  <a:lnTo>
                    <a:pt x="1617" y="67"/>
                  </a:lnTo>
                  <a:lnTo>
                    <a:pt x="1549" y="134"/>
                  </a:lnTo>
                  <a:lnTo>
                    <a:pt x="1517" y="235"/>
                  </a:lnTo>
                  <a:lnTo>
                    <a:pt x="1549" y="335"/>
                  </a:lnTo>
                  <a:lnTo>
                    <a:pt x="1617" y="404"/>
                  </a:lnTo>
                  <a:lnTo>
                    <a:pt x="1617" y="438"/>
                  </a:lnTo>
                  <a:lnTo>
                    <a:pt x="1583" y="470"/>
                  </a:lnTo>
                  <a:lnTo>
                    <a:pt x="1549" y="503"/>
                  </a:lnTo>
                  <a:lnTo>
                    <a:pt x="1481" y="503"/>
                  </a:lnTo>
                  <a:lnTo>
                    <a:pt x="1448" y="606"/>
                  </a:lnTo>
                  <a:lnTo>
                    <a:pt x="1448" y="706"/>
                  </a:lnTo>
                  <a:lnTo>
                    <a:pt x="1448" y="741"/>
                  </a:lnTo>
                  <a:lnTo>
                    <a:pt x="1347" y="773"/>
                  </a:lnTo>
                  <a:lnTo>
                    <a:pt x="1315" y="807"/>
                  </a:lnTo>
                  <a:lnTo>
                    <a:pt x="1248" y="773"/>
                  </a:lnTo>
                  <a:lnTo>
                    <a:pt x="1179" y="773"/>
                  </a:lnTo>
                  <a:lnTo>
                    <a:pt x="1145" y="842"/>
                  </a:lnTo>
                  <a:lnTo>
                    <a:pt x="1179" y="842"/>
                  </a:lnTo>
                  <a:lnTo>
                    <a:pt x="1078" y="807"/>
                  </a:lnTo>
                  <a:lnTo>
                    <a:pt x="1010" y="741"/>
                  </a:lnTo>
                  <a:lnTo>
                    <a:pt x="911" y="875"/>
                  </a:lnTo>
                  <a:lnTo>
                    <a:pt x="775" y="906"/>
                  </a:lnTo>
                  <a:lnTo>
                    <a:pt x="707" y="943"/>
                  </a:lnTo>
                  <a:lnTo>
                    <a:pt x="572" y="943"/>
                  </a:lnTo>
                  <a:lnTo>
                    <a:pt x="540" y="842"/>
                  </a:lnTo>
                  <a:lnTo>
                    <a:pt x="471" y="741"/>
                  </a:lnTo>
                  <a:lnTo>
                    <a:pt x="405" y="606"/>
                  </a:lnTo>
                  <a:lnTo>
                    <a:pt x="303" y="606"/>
                  </a:lnTo>
                  <a:lnTo>
                    <a:pt x="203" y="673"/>
                  </a:lnTo>
                  <a:lnTo>
                    <a:pt x="203" y="741"/>
                  </a:lnTo>
                  <a:lnTo>
                    <a:pt x="134" y="807"/>
                  </a:lnTo>
                  <a:lnTo>
                    <a:pt x="134" y="842"/>
                  </a:lnTo>
                  <a:lnTo>
                    <a:pt x="102" y="906"/>
                  </a:lnTo>
                  <a:lnTo>
                    <a:pt x="67" y="906"/>
                  </a:lnTo>
                  <a:lnTo>
                    <a:pt x="35" y="1010"/>
                  </a:lnTo>
                  <a:lnTo>
                    <a:pt x="0" y="1076"/>
                  </a:lnTo>
                  <a:lnTo>
                    <a:pt x="0" y="1145"/>
                  </a:lnTo>
                  <a:lnTo>
                    <a:pt x="2358" y="1010"/>
                  </a:lnTo>
                  <a:close/>
                </a:path>
              </a:pathLst>
            </a:custGeom>
            <a:solidFill>
              <a:srgbClr val="9933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8" name="Freeform 56"/>
            <p:cNvSpPr>
              <a:spLocks noChangeAspect="1"/>
            </p:cNvSpPr>
            <p:nvPr/>
          </p:nvSpPr>
          <p:spPr bwMode="auto">
            <a:xfrm>
              <a:off x="1536" y="1762"/>
              <a:ext cx="336" cy="282"/>
            </a:xfrm>
            <a:custGeom>
              <a:avLst/>
              <a:gdLst/>
              <a:ahLst/>
              <a:cxnLst>
                <a:cxn ang="0">
                  <a:pos x="82" y="0"/>
                </a:cxn>
                <a:cxn ang="0">
                  <a:pos x="72" y="11"/>
                </a:cxn>
                <a:cxn ang="0">
                  <a:pos x="74" y="23"/>
                </a:cxn>
                <a:cxn ang="0">
                  <a:pos x="76" y="44"/>
                </a:cxn>
                <a:cxn ang="0">
                  <a:pos x="76" y="56"/>
                </a:cxn>
                <a:cxn ang="0">
                  <a:pos x="82" y="62"/>
                </a:cxn>
                <a:cxn ang="0">
                  <a:pos x="74" y="73"/>
                </a:cxn>
                <a:cxn ang="0">
                  <a:pos x="54" y="83"/>
                </a:cxn>
                <a:cxn ang="0">
                  <a:pos x="52" y="95"/>
                </a:cxn>
                <a:cxn ang="0">
                  <a:pos x="42" y="103"/>
                </a:cxn>
                <a:cxn ang="0">
                  <a:pos x="46" y="121"/>
                </a:cxn>
                <a:cxn ang="0">
                  <a:pos x="40" y="129"/>
                </a:cxn>
                <a:cxn ang="0">
                  <a:pos x="34" y="143"/>
                </a:cxn>
                <a:cxn ang="0">
                  <a:pos x="34" y="153"/>
                </a:cxn>
                <a:cxn ang="0">
                  <a:pos x="38" y="169"/>
                </a:cxn>
                <a:cxn ang="0">
                  <a:pos x="32" y="181"/>
                </a:cxn>
                <a:cxn ang="0">
                  <a:pos x="25" y="181"/>
                </a:cxn>
                <a:cxn ang="0">
                  <a:pos x="19" y="175"/>
                </a:cxn>
                <a:cxn ang="0">
                  <a:pos x="0" y="200"/>
                </a:cxn>
                <a:cxn ang="0">
                  <a:pos x="0" y="207"/>
                </a:cxn>
                <a:cxn ang="0">
                  <a:pos x="0" y="219"/>
                </a:cxn>
                <a:cxn ang="0">
                  <a:pos x="7" y="219"/>
                </a:cxn>
                <a:cxn ang="0">
                  <a:pos x="19" y="231"/>
                </a:cxn>
                <a:cxn ang="0">
                  <a:pos x="14" y="243"/>
                </a:cxn>
                <a:cxn ang="0">
                  <a:pos x="10" y="257"/>
                </a:cxn>
                <a:cxn ang="0">
                  <a:pos x="18" y="265"/>
                </a:cxn>
                <a:cxn ang="0">
                  <a:pos x="17" y="273"/>
                </a:cxn>
                <a:cxn ang="0">
                  <a:pos x="24" y="287"/>
                </a:cxn>
                <a:cxn ang="0">
                  <a:pos x="28" y="299"/>
                </a:cxn>
                <a:cxn ang="0">
                  <a:pos x="34" y="305"/>
                </a:cxn>
                <a:cxn ang="0">
                  <a:pos x="36" y="317"/>
                </a:cxn>
                <a:cxn ang="0">
                  <a:pos x="69" y="313"/>
                </a:cxn>
                <a:cxn ang="0">
                  <a:pos x="189" y="300"/>
                </a:cxn>
                <a:cxn ang="0">
                  <a:pos x="189" y="288"/>
                </a:cxn>
                <a:cxn ang="0">
                  <a:pos x="195" y="282"/>
                </a:cxn>
                <a:cxn ang="0">
                  <a:pos x="207" y="269"/>
                </a:cxn>
                <a:cxn ang="0">
                  <a:pos x="207" y="238"/>
                </a:cxn>
                <a:cxn ang="0">
                  <a:pos x="201" y="219"/>
                </a:cxn>
                <a:cxn ang="0">
                  <a:pos x="201" y="213"/>
                </a:cxn>
                <a:cxn ang="0">
                  <a:pos x="214" y="200"/>
                </a:cxn>
                <a:cxn ang="0">
                  <a:pos x="220" y="194"/>
                </a:cxn>
                <a:cxn ang="0">
                  <a:pos x="233" y="188"/>
                </a:cxn>
                <a:cxn ang="0">
                  <a:pos x="233" y="194"/>
                </a:cxn>
                <a:cxn ang="0">
                  <a:pos x="245" y="175"/>
                </a:cxn>
                <a:cxn ang="0">
                  <a:pos x="258" y="163"/>
                </a:cxn>
                <a:cxn ang="0">
                  <a:pos x="258" y="150"/>
                </a:cxn>
                <a:cxn ang="0">
                  <a:pos x="258" y="138"/>
                </a:cxn>
                <a:cxn ang="0">
                  <a:pos x="264" y="131"/>
                </a:cxn>
                <a:cxn ang="0">
                  <a:pos x="277" y="125"/>
                </a:cxn>
                <a:cxn ang="0">
                  <a:pos x="277" y="113"/>
                </a:cxn>
                <a:cxn ang="0">
                  <a:pos x="277" y="94"/>
                </a:cxn>
                <a:cxn ang="0">
                  <a:pos x="283" y="100"/>
                </a:cxn>
                <a:cxn ang="0">
                  <a:pos x="295" y="100"/>
                </a:cxn>
                <a:cxn ang="0">
                  <a:pos x="302" y="87"/>
                </a:cxn>
                <a:cxn ang="0">
                  <a:pos x="314" y="81"/>
                </a:cxn>
                <a:cxn ang="0">
                  <a:pos x="321" y="75"/>
                </a:cxn>
                <a:cxn ang="0">
                  <a:pos x="333" y="81"/>
                </a:cxn>
                <a:cxn ang="0">
                  <a:pos x="345" y="75"/>
                </a:cxn>
                <a:cxn ang="0">
                  <a:pos x="377" y="75"/>
                </a:cxn>
                <a:cxn ang="0">
                  <a:pos x="82" y="0"/>
                </a:cxn>
              </a:cxnLst>
              <a:rect l="0" t="0" r="r" b="b"/>
              <a:pathLst>
                <a:path w="377" h="317">
                  <a:moveTo>
                    <a:pt x="82" y="0"/>
                  </a:moveTo>
                  <a:lnTo>
                    <a:pt x="72" y="11"/>
                  </a:lnTo>
                  <a:lnTo>
                    <a:pt x="74" y="23"/>
                  </a:lnTo>
                  <a:lnTo>
                    <a:pt x="76" y="44"/>
                  </a:lnTo>
                  <a:lnTo>
                    <a:pt x="76" y="56"/>
                  </a:lnTo>
                  <a:lnTo>
                    <a:pt x="82" y="62"/>
                  </a:lnTo>
                  <a:lnTo>
                    <a:pt x="74" y="73"/>
                  </a:lnTo>
                  <a:lnTo>
                    <a:pt x="54" y="83"/>
                  </a:lnTo>
                  <a:lnTo>
                    <a:pt x="52" y="95"/>
                  </a:lnTo>
                  <a:lnTo>
                    <a:pt x="42" y="103"/>
                  </a:lnTo>
                  <a:lnTo>
                    <a:pt x="46" y="121"/>
                  </a:lnTo>
                  <a:lnTo>
                    <a:pt x="40" y="129"/>
                  </a:lnTo>
                  <a:lnTo>
                    <a:pt x="34" y="143"/>
                  </a:lnTo>
                  <a:lnTo>
                    <a:pt x="34" y="153"/>
                  </a:lnTo>
                  <a:lnTo>
                    <a:pt x="38" y="169"/>
                  </a:lnTo>
                  <a:lnTo>
                    <a:pt x="32" y="181"/>
                  </a:lnTo>
                  <a:lnTo>
                    <a:pt x="25" y="181"/>
                  </a:lnTo>
                  <a:lnTo>
                    <a:pt x="19" y="175"/>
                  </a:lnTo>
                  <a:lnTo>
                    <a:pt x="0" y="200"/>
                  </a:lnTo>
                  <a:lnTo>
                    <a:pt x="0" y="207"/>
                  </a:lnTo>
                  <a:lnTo>
                    <a:pt x="0" y="219"/>
                  </a:lnTo>
                  <a:lnTo>
                    <a:pt x="7" y="219"/>
                  </a:lnTo>
                  <a:lnTo>
                    <a:pt x="19" y="231"/>
                  </a:lnTo>
                  <a:lnTo>
                    <a:pt x="14" y="243"/>
                  </a:lnTo>
                  <a:lnTo>
                    <a:pt x="10" y="257"/>
                  </a:lnTo>
                  <a:lnTo>
                    <a:pt x="18" y="265"/>
                  </a:lnTo>
                  <a:lnTo>
                    <a:pt x="17" y="273"/>
                  </a:lnTo>
                  <a:lnTo>
                    <a:pt x="24" y="287"/>
                  </a:lnTo>
                  <a:lnTo>
                    <a:pt x="28" y="299"/>
                  </a:lnTo>
                  <a:lnTo>
                    <a:pt x="34" y="305"/>
                  </a:lnTo>
                  <a:lnTo>
                    <a:pt x="36" y="317"/>
                  </a:lnTo>
                  <a:lnTo>
                    <a:pt x="69" y="313"/>
                  </a:lnTo>
                  <a:lnTo>
                    <a:pt x="189" y="300"/>
                  </a:lnTo>
                  <a:lnTo>
                    <a:pt x="189" y="288"/>
                  </a:lnTo>
                  <a:lnTo>
                    <a:pt x="195" y="282"/>
                  </a:lnTo>
                  <a:lnTo>
                    <a:pt x="207" y="269"/>
                  </a:lnTo>
                  <a:lnTo>
                    <a:pt x="207" y="238"/>
                  </a:lnTo>
                  <a:lnTo>
                    <a:pt x="201" y="219"/>
                  </a:lnTo>
                  <a:lnTo>
                    <a:pt x="201" y="213"/>
                  </a:lnTo>
                  <a:lnTo>
                    <a:pt x="214" y="200"/>
                  </a:lnTo>
                  <a:lnTo>
                    <a:pt x="220" y="194"/>
                  </a:lnTo>
                  <a:lnTo>
                    <a:pt x="233" y="188"/>
                  </a:lnTo>
                  <a:lnTo>
                    <a:pt x="233" y="194"/>
                  </a:lnTo>
                  <a:lnTo>
                    <a:pt x="245" y="175"/>
                  </a:lnTo>
                  <a:lnTo>
                    <a:pt x="258" y="163"/>
                  </a:lnTo>
                  <a:lnTo>
                    <a:pt x="258" y="150"/>
                  </a:lnTo>
                  <a:lnTo>
                    <a:pt x="258" y="138"/>
                  </a:lnTo>
                  <a:lnTo>
                    <a:pt x="264" y="131"/>
                  </a:lnTo>
                  <a:lnTo>
                    <a:pt x="277" y="125"/>
                  </a:lnTo>
                  <a:lnTo>
                    <a:pt x="277" y="113"/>
                  </a:lnTo>
                  <a:lnTo>
                    <a:pt x="277" y="94"/>
                  </a:lnTo>
                  <a:lnTo>
                    <a:pt x="283" y="100"/>
                  </a:lnTo>
                  <a:lnTo>
                    <a:pt x="295" y="100"/>
                  </a:lnTo>
                  <a:lnTo>
                    <a:pt x="302" y="87"/>
                  </a:lnTo>
                  <a:lnTo>
                    <a:pt x="314" y="81"/>
                  </a:lnTo>
                  <a:lnTo>
                    <a:pt x="321" y="75"/>
                  </a:lnTo>
                  <a:lnTo>
                    <a:pt x="333" y="81"/>
                  </a:lnTo>
                  <a:lnTo>
                    <a:pt x="345" y="75"/>
                  </a:lnTo>
                  <a:lnTo>
                    <a:pt x="377" y="75"/>
                  </a:lnTo>
                  <a:lnTo>
                    <a:pt x="82" y="0"/>
                  </a:lnTo>
                  <a:close/>
                </a:path>
              </a:pathLst>
            </a:custGeom>
            <a:solidFill>
              <a:srgbClr val="9933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9" name="Freeform 57"/>
            <p:cNvSpPr>
              <a:spLocks noChangeAspect="1"/>
            </p:cNvSpPr>
            <p:nvPr/>
          </p:nvSpPr>
          <p:spPr bwMode="auto">
            <a:xfrm>
              <a:off x="1597" y="1712"/>
              <a:ext cx="387" cy="117"/>
            </a:xfrm>
            <a:custGeom>
              <a:avLst/>
              <a:gdLst/>
              <a:ahLst/>
              <a:cxnLst>
                <a:cxn ang="0">
                  <a:pos x="283" y="131"/>
                </a:cxn>
                <a:cxn ang="0">
                  <a:pos x="327" y="131"/>
                </a:cxn>
                <a:cxn ang="0">
                  <a:pos x="327" y="124"/>
                </a:cxn>
                <a:cxn ang="0">
                  <a:pos x="340" y="124"/>
                </a:cxn>
                <a:cxn ang="0">
                  <a:pos x="352" y="118"/>
                </a:cxn>
                <a:cxn ang="0">
                  <a:pos x="365" y="124"/>
                </a:cxn>
                <a:cxn ang="0">
                  <a:pos x="377" y="118"/>
                </a:cxn>
                <a:cxn ang="0">
                  <a:pos x="396" y="112"/>
                </a:cxn>
                <a:cxn ang="0">
                  <a:pos x="409" y="106"/>
                </a:cxn>
                <a:cxn ang="0">
                  <a:pos x="409" y="93"/>
                </a:cxn>
                <a:cxn ang="0">
                  <a:pos x="415" y="93"/>
                </a:cxn>
                <a:cxn ang="0">
                  <a:pos x="422" y="87"/>
                </a:cxn>
                <a:cxn ang="0">
                  <a:pos x="428" y="68"/>
                </a:cxn>
                <a:cxn ang="0">
                  <a:pos x="434" y="56"/>
                </a:cxn>
                <a:cxn ang="0">
                  <a:pos x="434" y="37"/>
                </a:cxn>
                <a:cxn ang="0">
                  <a:pos x="415" y="0"/>
                </a:cxn>
                <a:cxn ang="0">
                  <a:pos x="0" y="32"/>
                </a:cxn>
                <a:cxn ang="0">
                  <a:pos x="9" y="77"/>
                </a:cxn>
                <a:cxn ang="0">
                  <a:pos x="227" y="124"/>
                </a:cxn>
                <a:cxn ang="0">
                  <a:pos x="283" y="131"/>
                </a:cxn>
              </a:cxnLst>
              <a:rect l="0" t="0" r="r" b="b"/>
              <a:pathLst>
                <a:path w="434" h="131">
                  <a:moveTo>
                    <a:pt x="283" y="131"/>
                  </a:moveTo>
                  <a:lnTo>
                    <a:pt x="327" y="131"/>
                  </a:lnTo>
                  <a:lnTo>
                    <a:pt x="327" y="124"/>
                  </a:lnTo>
                  <a:lnTo>
                    <a:pt x="340" y="124"/>
                  </a:lnTo>
                  <a:lnTo>
                    <a:pt x="352" y="118"/>
                  </a:lnTo>
                  <a:lnTo>
                    <a:pt x="365" y="124"/>
                  </a:lnTo>
                  <a:lnTo>
                    <a:pt x="377" y="118"/>
                  </a:lnTo>
                  <a:lnTo>
                    <a:pt x="396" y="112"/>
                  </a:lnTo>
                  <a:lnTo>
                    <a:pt x="409" y="106"/>
                  </a:lnTo>
                  <a:lnTo>
                    <a:pt x="409" y="93"/>
                  </a:lnTo>
                  <a:lnTo>
                    <a:pt x="415" y="93"/>
                  </a:lnTo>
                  <a:lnTo>
                    <a:pt x="422" y="87"/>
                  </a:lnTo>
                  <a:lnTo>
                    <a:pt x="428" y="68"/>
                  </a:lnTo>
                  <a:lnTo>
                    <a:pt x="434" y="56"/>
                  </a:lnTo>
                  <a:lnTo>
                    <a:pt x="434" y="37"/>
                  </a:lnTo>
                  <a:lnTo>
                    <a:pt x="415" y="0"/>
                  </a:lnTo>
                  <a:lnTo>
                    <a:pt x="0" y="32"/>
                  </a:lnTo>
                  <a:lnTo>
                    <a:pt x="9" y="77"/>
                  </a:lnTo>
                  <a:lnTo>
                    <a:pt x="227" y="124"/>
                  </a:lnTo>
                  <a:lnTo>
                    <a:pt x="283" y="131"/>
                  </a:lnTo>
                  <a:close/>
                </a:path>
              </a:pathLst>
            </a:custGeom>
            <a:solidFill>
              <a:srgbClr val="9933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0" name="Freeform 58"/>
            <p:cNvSpPr>
              <a:spLocks noChangeAspect="1"/>
            </p:cNvSpPr>
            <p:nvPr/>
          </p:nvSpPr>
          <p:spPr bwMode="auto">
            <a:xfrm>
              <a:off x="1552" y="2030"/>
              <a:ext cx="202" cy="260"/>
            </a:xfrm>
            <a:custGeom>
              <a:avLst/>
              <a:gdLst/>
              <a:ahLst/>
              <a:cxnLst>
                <a:cxn ang="0">
                  <a:pos x="33" y="0"/>
                </a:cxn>
                <a:cxn ang="0">
                  <a:pos x="18" y="17"/>
                </a:cxn>
                <a:cxn ang="0">
                  <a:pos x="22" y="36"/>
                </a:cxn>
                <a:cxn ang="0">
                  <a:pos x="18" y="60"/>
                </a:cxn>
                <a:cxn ang="0">
                  <a:pos x="16" y="68"/>
                </a:cxn>
                <a:cxn ang="0">
                  <a:pos x="14" y="76"/>
                </a:cxn>
                <a:cxn ang="0">
                  <a:pos x="2" y="82"/>
                </a:cxn>
                <a:cxn ang="0">
                  <a:pos x="0" y="92"/>
                </a:cxn>
                <a:cxn ang="0">
                  <a:pos x="8" y="106"/>
                </a:cxn>
                <a:cxn ang="0">
                  <a:pos x="14" y="113"/>
                </a:cxn>
                <a:cxn ang="0">
                  <a:pos x="14" y="125"/>
                </a:cxn>
                <a:cxn ang="0">
                  <a:pos x="21" y="131"/>
                </a:cxn>
                <a:cxn ang="0">
                  <a:pos x="14" y="138"/>
                </a:cxn>
                <a:cxn ang="0">
                  <a:pos x="21" y="151"/>
                </a:cxn>
                <a:cxn ang="0">
                  <a:pos x="27" y="151"/>
                </a:cxn>
                <a:cxn ang="0">
                  <a:pos x="33" y="156"/>
                </a:cxn>
                <a:cxn ang="0">
                  <a:pos x="24" y="184"/>
                </a:cxn>
                <a:cxn ang="0">
                  <a:pos x="32" y="168"/>
                </a:cxn>
                <a:cxn ang="0">
                  <a:pos x="30" y="196"/>
                </a:cxn>
                <a:cxn ang="0">
                  <a:pos x="39" y="213"/>
                </a:cxn>
                <a:cxn ang="0">
                  <a:pos x="39" y="226"/>
                </a:cxn>
                <a:cxn ang="0">
                  <a:pos x="52" y="219"/>
                </a:cxn>
                <a:cxn ang="0">
                  <a:pos x="58" y="232"/>
                </a:cxn>
                <a:cxn ang="0">
                  <a:pos x="64" y="238"/>
                </a:cxn>
                <a:cxn ang="0">
                  <a:pos x="70" y="251"/>
                </a:cxn>
                <a:cxn ang="0">
                  <a:pos x="77" y="251"/>
                </a:cxn>
                <a:cxn ang="0">
                  <a:pos x="72" y="264"/>
                </a:cxn>
                <a:cxn ang="0">
                  <a:pos x="84" y="276"/>
                </a:cxn>
                <a:cxn ang="0">
                  <a:pos x="80" y="292"/>
                </a:cxn>
                <a:cxn ang="0">
                  <a:pos x="208" y="282"/>
                </a:cxn>
                <a:cxn ang="0">
                  <a:pos x="214" y="275"/>
                </a:cxn>
                <a:cxn ang="0">
                  <a:pos x="214" y="257"/>
                </a:cxn>
                <a:cxn ang="0">
                  <a:pos x="227" y="244"/>
                </a:cxn>
                <a:cxn ang="0">
                  <a:pos x="214" y="232"/>
                </a:cxn>
                <a:cxn ang="0">
                  <a:pos x="208" y="224"/>
                </a:cxn>
                <a:cxn ang="0">
                  <a:pos x="204" y="214"/>
                </a:cxn>
                <a:cxn ang="0">
                  <a:pos x="195" y="213"/>
                </a:cxn>
                <a:cxn ang="0">
                  <a:pos x="195" y="201"/>
                </a:cxn>
                <a:cxn ang="0">
                  <a:pos x="195" y="188"/>
                </a:cxn>
                <a:cxn ang="0">
                  <a:pos x="189" y="182"/>
                </a:cxn>
                <a:cxn ang="0">
                  <a:pos x="177" y="182"/>
                </a:cxn>
                <a:cxn ang="0">
                  <a:pos x="170" y="163"/>
                </a:cxn>
                <a:cxn ang="0">
                  <a:pos x="164" y="156"/>
                </a:cxn>
                <a:cxn ang="0">
                  <a:pos x="158" y="144"/>
                </a:cxn>
                <a:cxn ang="0">
                  <a:pos x="164" y="131"/>
                </a:cxn>
                <a:cxn ang="0">
                  <a:pos x="158" y="131"/>
                </a:cxn>
                <a:cxn ang="0">
                  <a:pos x="145" y="119"/>
                </a:cxn>
                <a:cxn ang="0">
                  <a:pos x="139" y="125"/>
                </a:cxn>
                <a:cxn ang="0">
                  <a:pos x="139" y="119"/>
                </a:cxn>
                <a:cxn ang="0">
                  <a:pos x="145" y="106"/>
                </a:cxn>
                <a:cxn ang="0">
                  <a:pos x="164" y="113"/>
                </a:cxn>
                <a:cxn ang="0">
                  <a:pos x="177" y="113"/>
                </a:cxn>
                <a:cxn ang="0">
                  <a:pos x="177" y="101"/>
                </a:cxn>
                <a:cxn ang="0">
                  <a:pos x="183" y="81"/>
                </a:cxn>
                <a:cxn ang="0">
                  <a:pos x="177" y="63"/>
                </a:cxn>
                <a:cxn ang="0">
                  <a:pos x="177" y="50"/>
                </a:cxn>
                <a:cxn ang="0">
                  <a:pos x="183" y="44"/>
                </a:cxn>
                <a:cxn ang="0">
                  <a:pos x="189" y="38"/>
                </a:cxn>
                <a:cxn ang="0">
                  <a:pos x="195" y="19"/>
                </a:cxn>
                <a:cxn ang="0">
                  <a:pos x="177" y="31"/>
                </a:cxn>
                <a:cxn ang="0">
                  <a:pos x="183" y="13"/>
                </a:cxn>
                <a:cxn ang="0">
                  <a:pos x="33" y="0"/>
                </a:cxn>
              </a:cxnLst>
              <a:rect l="0" t="0" r="r" b="b"/>
              <a:pathLst>
                <a:path w="227" h="292">
                  <a:moveTo>
                    <a:pt x="33" y="0"/>
                  </a:moveTo>
                  <a:lnTo>
                    <a:pt x="18" y="17"/>
                  </a:lnTo>
                  <a:lnTo>
                    <a:pt x="22" y="36"/>
                  </a:lnTo>
                  <a:lnTo>
                    <a:pt x="18" y="60"/>
                  </a:lnTo>
                  <a:lnTo>
                    <a:pt x="16" y="68"/>
                  </a:lnTo>
                  <a:lnTo>
                    <a:pt x="14" y="76"/>
                  </a:lnTo>
                  <a:lnTo>
                    <a:pt x="2" y="82"/>
                  </a:lnTo>
                  <a:lnTo>
                    <a:pt x="0" y="92"/>
                  </a:lnTo>
                  <a:lnTo>
                    <a:pt x="8" y="106"/>
                  </a:lnTo>
                  <a:lnTo>
                    <a:pt x="14" y="113"/>
                  </a:lnTo>
                  <a:lnTo>
                    <a:pt x="14" y="125"/>
                  </a:lnTo>
                  <a:lnTo>
                    <a:pt x="21" y="131"/>
                  </a:lnTo>
                  <a:lnTo>
                    <a:pt x="14" y="138"/>
                  </a:lnTo>
                  <a:lnTo>
                    <a:pt x="21" y="151"/>
                  </a:lnTo>
                  <a:lnTo>
                    <a:pt x="27" y="151"/>
                  </a:lnTo>
                  <a:lnTo>
                    <a:pt x="33" y="156"/>
                  </a:lnTo>
                  <a:lnTo>
                    <a:pt x="24" y="184"/>
                  </a:lnTo>
                  <a:lnTo>
                    <a:pt x="32" y="168"/>
                  </a:lnTo>
                  <a:lnTo>
                    <a:pt x="30" y="196"/>
                  </a:lnTo>
                  <a:lnTo>
                    <a:pt x="39" y="213"/>
                  </a:lnTo>
                  <a:lnTo>
                    <a:pt x="39" y="226"/>
                  </a:lnTo>
                  <a:lnTo>
                    <a:pt x="52" y="219"/>
                  </a:lnTo>
                  <a:lnTo>
                    <a:pt x="58" y="232"/>
                  </a:lnTo>
                  <a:lnTo>
                    <a:pt x="64" y="238"/>
                  </a:lnTo>
                  <a:lnTo>
                    <a:pt x="70" y="251"/>
                  </a:lnTo>
                  <a:lnTo>
                    <a:pt x="77" y="251"/>
                  </a:lnTo>
                  <a:lnTo>
                    <a:pt x="72" y="264"/>
                  </a:lnTo>
                  <a:lnTo>
                    <a:pt x="84" y="276"/>
                  </a:lnTo>
                  <a:lnTo>
                    <a:pt x="80" y="292"/>
                  </a:lnTo>
                  <a:lnTo>
                    <a:pt x="208" y="282"/>
                  </a:lnTo>
                  <a:lnTo>
                    <a:pt x="214" y="275"/>
                  </a:lnTo>
                  <a:lnTo>
                    <a:pt x="214" y="257"/>
                  </a:lnTo>
                  <a:lnTo>
                    <a:pt x="227" y="244"/>
                  </a:lnTo>
                  <a:lnTo>
                    <a:pt x="214" y="232"/>
                  </a:lnTo>
                  <a:lnTo>
                    <a:pt x="208" y="224"/>
                  </a:lnTo>
                  <a:lnTo>
                    <a:pt x="204" y="214"/>
                  </a:lnTo>
                  <a:lnTo>
                    <a:pt x="195" y="213"/>
                  </a:lnTo>
                  <a:lnTo>
                    <a:pt x="195" y="201"/>
                  </a:lnTo>
                  <a:lnTo>
                    <a:pt x="195" y="188"/>
                  </a:lnTo>
                  <a:lnTo>
                    <a:pt x="189" y="182"/>
                  </a:lnTo>
                  <a:lnTo>
                    <a:pt x="177" y="182"/>
                  </a:lnTo>
                  <a:lnTo>
                    <a:pt x="170" y="163"/>
                  </a:lnTo>
                  <a:lnTo>
                    <a:pt x="164" y="156"/>
                  </a:lnTo>
                  <a:lnTo>
                    <a:pt x="158" y="144"/>
                  </a:lnTo>
                  <a:lnTo>
                    <a:pt x="164" y="131"/>
                  </a:lnTo>
                  <a:lnTo>
                    <a:pt x="158" y="131"/>
                  </a:lnTo>
                  <a:lnTo>
                    <a:pt x="145" y="119"/>
                  </a:lnTo>
                  <a:lnTo>
                    <a:pt x="139" y="125"/>
                  </a:lnTo>
                  <a:lnTo>
                    <a:pt x="139" y="119"/>
                  </a:lnTo>
                  <a:lnTo>
                    <a:pt x="145" y="106"/>
                  </a:lnTo>
                  <a:lnTo>
                    <a:pt x="164" y="113"/>
                  </a:lnTo>
                  <a:lnTo>
                    <a:pt x="177" y="113"/>
                  </a:lnTo>
                  <a:lnTo>
                    <a:pt x="177" y="101"/>
                  </a:lnTo>
                  <a:lnTo>
                    <a:pt x="183" y="81"/>
                  </a:lnTo>
                  <a:lnTo>
                    <a:pt x="177" y="63"/>
                  </a:lnTo>
                  <a:lnTo>
                    <a:pt x="177" y="50"/>
                  </a:lnTo>
                  <a:lnTo>
                    <a:pt x="183" y="44"/>
                  </a:lnTo>
                  <a:lnTo>
                    <a:pt x="189" y="38"/>
                  </a:lnTo>
                  <a:lnTo>
                    <a:pt x="195" y="19"/>
                  </a:lnTo>
                  <a:lnTo>
                    <a:pt x="177" y="31"/>
                  </a:lnTo>
                  <a:lnTo>
                    <a:pt x="183" y="13"/>
                  </a:lnTo>
                  <a:lnTo>
                    <a:pt x="33" y="0"/>
                  </a:lnTo>
                  <a:close/>
                </a:path>
              </a:pathLst>
            </a:custGeom>
            <a:solidFill>
              <a:srgbClr val="9933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1" name="Freeform 59"/>
            <p:cNvSpPr>
              <a:spLocks noChangeAspect="1"/>
            </p:cNvSpPr>
            <p:nvPr/>
          </p:nvSpPr>
          <p:spPr bwMode="auto">
            <a:xfrm>
              <a:off x="1625" y="2259"/>
              <a:ext cx="129" cy="73"/>
            </a:xfrm>
            <a:custGeom>
              <a:avLst/>
              <a:gdLst/>
              <a:ahLst/>
              <a:cxnLst>
                <a:cxn ang="0">
                  <a:pos x="13" y="0"/>
                </a:cxn>
                <a:cxn ang="0">
                  <a:pos x="7" y="19"/>
                </a:cxn>
                <a:cxn ang="0">
                  <a:pos x="0" y="35"/>
                </a:cxn>
                <a:cxn ang="0">
                  <a:pos x="7" y="63"/>
                </a:cxn>
                <a:cxn ang="0">
                  <a:pos x="13" y="63"/>
                </a:cxn>
                <a:cxn ang="0">
                  <a:pos x="32" y="69"/>
                </a:cxn>
                <a:cxn ang="0">
                  <a:pos x="45" y="76"/>
                </a:cxn>
                <a:cxn ang="0">
                  <a:pos x="51" y="69"/>
                </a:cxn>
                <a:cxn ang="0">
                  <a:pos x="57" y="76"/>
                </a:cxn>
                <a:cxn ang="0">
                  <a:pos x="63" y="82"/>
                </a:cxn>
                <a:cxn ang="0">
                  <a:pos x="76" y="82"/>
                </a:cxn>
                <a:cxn ang="0">
                  <a:pos x="82" y="57"/>
                </a:cxn>
                <a:cxn ang="0">
                  <a:pos x="95" y="44"/>
                </a:cxn>
                <a:cxn ang="0">
                  <a:pos x="107" y="44"/>
                </a:cxn>
                <a:cxn ang="0">
                  <a:pos x="113" y="51"/>
                </a:cxn>
                <a:cxn ang="0">
                  <a:pos x="126" y="51"/>
                </a:cxn>
                <a:cxn ang="0">
                  <a:pos x="136" y="54"/>
                </a:cxn>
                <a:cxn ang="0">
                  <a:pos x="145" y="63"/>
                </a:cxn>
                <a:cxn ang="0">
                  <a:pos x="145" y="51"/>
                </a:cxn>
                <a:cxn ang="0">
                  <a:pos x="132" y="31"/>
                </a:cxn>
                <a:cxn ang="0">
                  <a:pos x="124" y="20"/>
                </a:cxn>
                <a:cxn ang="0">
                  <a:pos x="113" y="0"/>
                </a:cxn>
                <a:cxn ang="0">
                  <a:pos x="13" y="0"/>
                </a:cxn>
              </a:cxnLst>
              <a:rect l="0" t="0" r="r" b="b"/>
              <a:pathLst>
                <a:path w="145" h="82">
                  <a:moveTo>
                    <a:pt x="13" y="0"/>
                  </a:moveTo>
                  <a:lnTo>
                    <a:pt x="7" y="19"/>
                  </a:lnTo>
                  <a:lnTo>
                    <a:pt x="0" y="35"/>
                  </a:lnTo>
                  <a:lnTo>
                    <a:pt x="7" y="63"/>
                  </a:lnTo>
                  <a:lnTo>
                    <a:pt x="13" y="63"/>
                  </a:lnTo>
                  <a:lnTo>
                    <a:pt x="32" y="69"/>
                  </a:lnTo>
                  <a:lnTo>
                    <a:pt x="45" y="76"/>
                  </a:lnTo>
                  <a:lnTo>
                    <a:pt x="51" y="69"/>
                  </a:lnTo>
                  <a:lnTo>
                    <a:pt x="57" y="76"/>
                  </a:lnTo>
                  <a:lnTo>
                    <a:pt x="63" y="82"/>
                  </a:lnTo>
                  <a:lnTo>
                    <a:pt x="76" y="82"/>
                  </a:lnTo>
                  <a:lnTo>
                    <a:pt x="82" y="57"/>
                  </a:lnTo>
                  <a:lnTo>
                    <a:pt x="95" y="44"/>
                  </a:lnTo>
                  <a:lnTo>
                    <a:pt x="107" y="44"/>
                  </a:lnTo>
                  <a:lnTo>
                    <a:pt x="113" y="51"/>
                  </a:lnTo>
                  <a:lnTo>
                    <a:pt x="126" y="51"/>
                  </a:lnTo>
                  <a:lnTo>
                    <a:pt x="136" y="54"/>
                  </a:lnTo>
                  <a:lnTo>
                    <a:pt x="145" y="63"/>
                  </a:lnTo>
                  <a:lnTo>
                    <a:pt x="145" y="51"/>
                  </a:lnTo>
                  <a:lnTo>
                    <a:pt x="132" y="31"/>
                  </a:lnTo>
                  <a:lnTo>
                    <a:pt x="124" y="20"/>
                  </a:lnTo>
                  <a:lnTo>
                    <a:pt x="113" y="0"/>
                  </a:lnTo>
                  <a:lnTo>
                    <a:pt x="13" y="0"/>
                  </a:lnTo>
                  <a:close/>
                </a:path>
              </a:pathLst>
            </a:custGeom>
            <a:solidFill>
              <a:srgbClr val="9933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2" name="Freeform 60"/>
            <p:cNvSpPr>
              <a:spLocks noChangeAspect="1"/>
            </p:cNvSpPr>
            <p:nvPr/>
          </p:nvSpPr>
          <p:spPr bwMode="auto">
            <a:xfrm>
              <a:off x="1653" y="2304"/>
              <a:ext cx="173" cy="156"/>
            </a:xfrm>
            <a:custGeom>
              <a:avLst/>
              <a:gdLst/>
              <a:ahLst/>
              <a:cxnLst>
                <a:cxn ang="0">
                  <a:pos x="507" y="0"/>
                </a:cxn>
                <a:cxn ang="0">
                  <a:pos x="573" y="34"/>
                </a:cxn>
                <a:cxn ang="0">
                  <a:pos x="608" y="68"/>
                </a:cxn>
                <a:cxn ang="0">
                  <a:pos x="573" y="100"/>
                </a:cxn>
                <a:cxn ang="0">
                  <a:pos x="507" y="68"/>
                </a:cxn>
                <a:cxn ang="0">
                  <a:pos x="438" y="100"/>
                </a:cxn>
                <a:cxn ang="0">
                  <a:pos x="404" y="169"/>
                </a:cxn>
                <a:cxn ang="0">
                  <a:pos x="370" y="202"/>
                </a:cxn>
                <a:cxn ang="0">
                  <a:pos x="404" y="270"/>
                </a:cxn>
                <a:cxn ang="0">
                  <a:pos x="438" y="336"/>
                </a:cxn>
                <a:cxn ang="0">
                  <a:pos x="472" y="336"/>
                </a:cxn>
                <a:cxn ang="0">
                  <a:pos x="472" y="404"/>
                </a:cxn>
                <a:cxn ang="0">
                  <a:pos x="472" y="437"/>
                </a:cxn>
                <a:cxn ang="0">
                  <a:pos x="404" y="404"/>
                </a:cxn>
                <a:cxn ang="0">
                  <a:pos x="338" y="303"/>
                </a:cxn>
                <a:cxn ang="0">
                  <a:pos x="303" y="303"/>
                </a:cxn>
                <a:cxn ang="0">
                  <a:pos x="269" y="270"/>
                </a:cxn>
                <a:cxn ang="0">
                  <a:pos x="237" y="270"/>
                </a:cxn>
                <a:cxn ang="0">
                  <a:pos x="168" y="235"/>
                </a:cxn>
                <a:cxn ang="0">
                  <a:pos x="168" y="336"/>
                </a:cxn>
                <a:cxn ang="0">
                  <a:pos x="136" y="404"/>
                </a:cxn>
                <a:cxn ang="0">
                  <a:pos x="136" y="538"/>
                </a:cxn>
                <a:cxn ang="0">
                  <a:pos x="102" y="573"/>
                </a:cxn>
                <a:cxn ang="0">
                  <a:pos x="34" y="674"/>
                </a:cxn>
                <a:cxn ang="0">
                  <a:pos x="0" y="674"/>
                </a:cxn>
                <a:cxn ang="0">
                  <a:pos x="34" y="807"/>
                </a:cxn>
                <a:cxn ang="0">
                  <a:pos x="102" y="774"/>
                </a:cxn>
                <a:cxn ang="0">
                  <a:pos x="136" y="807"/>
                </a:cxn>
                <a:cxn ang="0">
                  <a:pos x="168" y="841"/>
                </a:cxn>
                <a:cxn ang="0">
                  <a:pos x="237" y="908"/>
                </a:cxn>
                <a:cxn ang="0">
                  <a:pos x="269" y="942"/>
                </a:cxn>
                <a:cxn ang="0">
                  <a:pos x="338" y="942"/>
                </a:cxn>
                <a:cxn ang="0">
                  <a:pos x="1044" y="876"/>
                </a:cxn>
                <a:cxn ang="0">
                  <a:pos x="975" y="774"/>
                </a:cxn>
                <a:cxn ang="0">
                  <a:pos x="876" y="741"/>
                </a:cxn>
                <a:cxn ang="0">
                  <a:pos x="842" y="706"/>
                </a:cxn>
                <a:cxn ang="0">
                  <a:pos x="842" y="605"/>
                </a:cxn>
                <a:cxn ang="0">
                  <a:pos x="876" y="573"/>
                </a:cxn>
                <a:cxn ang="0">
                  <a:pos x="876" y="538"/>
                </a:cxn>
                <a:cxn ang="0">
                  <a:pos x="876" y="437"/>
                </a:cxn>
                <a:cxn ang="0">
                  <a:pos x="842" y="404"/>
                </a:cxn>
                <a:cxn ang="0">
                  <a:pos x="876" y="336"/>
                </a:cxn>
                <a:cxn ang="0">
                  <a:pos x="810" y="235"/>
                </a:cxn>
                <a:cxn ang="0">
                  <a:pos x="775" y="202"/>
                </a:cxn>
                <a:cxn ang="0">
                  <a:pos x="707" y="235"/>
                </a:cxn>
                <a:cxn ang="0">
                  <a:pos x="707" y="202"/>
                </a:cxn>
                <a:cxn ang="0">
                  <a:pos x="707" y="135"/>
                </a:cxn>
                <a:cxn ang="0">
                  <a:pos x="707" y="68"/>
                </a:cxn>
                <a:cxn ang="0">
                  <a:pos x="675" y="100"/>
                </a:cxn>
                <a:cxn ang="0">
                  <a:pos x="640" y="100"/>
                </a:cxn>
                <a:cxn ang="0">
                  <a:pos x="608" y="0"/>
                </a:cxn>
                <a:cxn ang="0">
                  <a:pos x="507" y="0"/>
                </a:cxn>
              </a:cxnLst>
              <a:rect l="0" t="0" r="r" b="b"/>
              <a:pathLst>
                <a:path w="1044" h="942">
                  <a:moveTo>
                    <a:pt x="507" y="0"/>
                  </a:moveTo>
                  <a:lnTo>
                    <a:pt x="573" y="34"/>
                  </a:lnTo>
                  <a:lnTo>
                    <a:pt x="608" y="68"/>
                  </a:lnTo>
                  <a:lnTo>
                    <a:pt x="573" y="100"/>
                  </a:lnTo>
                  <a:lnTo>
                    <a:pt x="507" y="68"/>
                  </a:lnTo>
                  <a:lnTo>
                    <a:pt x="438" y="100"/>
                  </a:lnTo>
                  <a:lnTo>
                    <a:pt x="404" y="169"/>
                  </a:lnTo>
                  <a:lnTo>
                    <a:pt x="370" y="202"/>
                  </a:lnTo>
                  <a:lnTo>
                    <a:pt x="404" y="270"/>
                  </a:lnTo>
                  <a:lnTo>
                    <a:pt x="438" y="336"/>
                  </a:lnTo>
                  <a:lnTo>
                    <a:pt x="472" y="336"/>
                  </a:lnTo>
                  <a:lnTo>
                    <a:pt x="472" y="404"/>
                  </a:lnTo>
                  <a:lnTo>
                    <a:pt x="472" y="437"/>
                  </a:lnTo>
                  <a:lnTo>
                    <a:pt x="404" y="404"/>
                  </a:lnTo>
                  <a:lnTo>
                    <a:pt x="338" y="303"/>
                  </a:lnTo>
                  <a:lnTo>
                    <a:pt x="303" y="303"/>
                  </a:lnTo>
                  <a:lnTo>
                    <a:pt x="269" y="270"/>
                  </a:lnTo>
                  <a:lnTo>
                    <a:pt x="237" y="270"/>
                  </a:lnTo>
                  <a:lnTo>
                    <a:pt x="168" y="235"/>
                  </a:lnTo>
                  <a:lnTo>
                    <a:pt x="168" y="336"/>
                  </a:lnTo>
                  <a:lnTo>
                    <a:pt x="136" y="404"/>
                  </a:lnTo>
                  <a:lnTo>
                    <a:pt x="136" y="538"/>
                  </a:lnTo>
                  <a:lnTo>
                    <a:pt x="102" y="573"/>
                  </a:lnTo>
                  <a:lnTo>
                    <a:pt x="34" y="674"/>
                  </a:lnTo>
                  <a:lnTo>
                    <a:pt x="0" y="674"/>
                  </a:lnTo>
                  <a:lnTo>
                    <a:pt x="34" y="807"/>
                  </a:lnTo>
                  <a:lnTo>
                    <a:pt x="102" y="774"/>
                  </a:lnTo>
                  <a:lnTo>
                    <a:pt x="136" y="807"/>
                  </a:lnTo>
                  <a:lnTo>
                    <a:pt x="168" y="841"/>
                  </a:lnTo>
                  <a:lnTo>
                    <a:pt x="237" y="908"/>
                  </a:lnTo>
                  <a:lnTo>
                    <a:pt x="269" y="942"/>
                  </a:lnTo>
                  <a:lnTo>
                    <a:pt x="338" y="942"/>
                  </a:lnTo>
                  <a:lnTo>
                    <a:pt x="1044" y="876"/>
                  </a:lnTo>
                  <a:lnTo>
                    <a:pt x="975" y="774"/>
                  </a:lnTo>
                  <a:lnTo>
                    <a:pt x="876" y="741"/>
                  </a:lnTo>
                  <a:lnTo>
                    <a:pt x="842" y="706"/>
                  </a:lnTo>
                  <a:lnTo>
                    <a:pt x="842" y="605"/>
                  </a:lnTo>
                  <a:lnTo>
                    <a:pt x="876" y="573"/>
                  </a:lnTo>
                  <a:lnTo>
                    <a:pt x="876" y="538"/>
                  </a:lnTo>
                  <a:lnTo>
                    <a:pt x="876" y="437"/>
                  </a:lnTo>
                  <a:lnTo>
                    <a:pt x="842" y="404"/>
                  </a:lnTo>
                  <a:lnTo>
                    <a:pt x="876" y="336"/>
                  </a:lnTo>
                  <a:lnTo>
                    <a:pt x="810" y="235"/>
                  </a:lnTo>
                  <a:lnTo>
                    <a:pt x="775" y="202"/>
                  </a:lnTo>
                  <a:lnTo>
                    <a:pt x="707" y="235"/>
                  </a:lnTo>
                  <a:lnTo>
                    <a:pt x="707" y="202"/>
                  </a:lnTo>
                  <a:lnTo>
                    <a:pt x="707" y="135"/>
                  </a:lnTo>
                  <a:lnTo>
                    <a:pt x="707" y="68"/>
                  </a:lnTo>
                  <a:lnTo>
                    <a:pt x="675" y="100"/>
                  </a:lnTo>
                  <a:lnTo>
                    <a:pt x="640" y="100"/>
                  </a:lnTo>
                  <a:lnTo>
                    <a:pt x="608" y="0"/>
                  </a:lnTo>
                  <a:lnTo>
                    <a:pt x="507" y="0"/>
                  </a:lnTo>
                  <a:close/>
                </a:path>
              </a:pathLst>
            </a:custGeom>
            <a:solidFill>
              <a:srgbClr val="9933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3" name="Freeform 61"/>
            <p:cNvSpPr>
              <a:spLocks noChangeAspect="1"/>
            </p:cNvSpPr>
            <p:nvPr/>
          </p:nvSpPr>
          <p:spPr bwMode="auto">
            <a:xfrm>
              <a:off x="1689" y="2432"/>
              <a:ext cx="272" cy="329"/>
            </a:xfrm>
            <a:custGeom>
              <a:avLst/>
              <a:gdLst/>
              <a:ahLst/>
              <a:cxnLst>
                <a:cxn ang="0">
                  <a:pos x="0" y="18"/>
                </a:cxn>
                <a:cxn ang="0">
                  <a:pos x="6" y="32"/>
                </a:cxn>
                <a:cxn ang="0">
                  <a:pos x="10" y="54"/>
                </a:cxn>
                <a:cxn ang="0">
                  <a:pos x="10" y="75"/>
                </a:cxn>
                <a:cxn ang="0">
                  <a:pos x="10" y="88"/>
                </a:cxn>
                <a:cxn ang="0">
                  <a:pos x="23" y="100"/>
                </a:cxn>
                <a:cxn ang="0">
                  <a:pos x="16" y="107"/>
                </a:cxn>
                <a:cxn ang="0">
                  <a:pos x="10" y="119"/>
                </a:cxn>
                <a:cxn ang="0">
                  <a:pos x="10" y="132"/>
                </a:cxn>
                <a:cxn ang="0">
                  <a:pos x="4" y="144"/>
                </a:cxn>
                <a:cxn ang="0">
                  <a:pos x="10" y="150"/>
                </a:cxn>
                <a:cxn ang="0">
                  <a:pos x="10" y="169"/>
                </a:cxn>
                <a:cxn ang="0">
                  <a:pos x="23" y="163"/>
                </a:cxn>
                <a:cxn ang="0">
                  <a:pos x="23" y="188"/>
                </a:cxn>
                <a:cxn ang="0">
                  <a:pos x="23" y="194"/>
                </a:cxn>
                <a:cxn ang="0">
                  <a:pos x="23" y="207"/>
                </a:cxn>
                <a:cxn ang="0">
                  <a:pos x="29" y="213"/>
                </a:cxn>
                <a:cxn ang="0">
                  <a:pos x="41" y="213"/>
                </a:cxn>
                <a:cxn ang="0">
                  <a:pos x="41" y="226"/>
                </a:cxn>
                <a:cxn ang="0">
                  <a:pos x="54" y="232"/>
                </a:cxn>
                <a:cxn ang="0">
                  <a:pos x="73" y="245"/>
                </a:cxn>
                <a:cxn ang="0">
                  <a:pos x="73" y="257"/>
                </a:cxn>
                <a:cxn ang="0">
                  <a:pos x="92" y="263"/>
                </a:cxn>
                <a:cxn ang="0">
                  <a:pos x="98" y="270"/>
                </a:cxn>
                <a:cxn ang="0">
                  <a:pos x="111" y="270"/>
                </a:cxn>
                <a:cxn ang="0">
                  <a:pos x="123" y="288"/>
                </a:cxn>
                <a:cxn ang="0">
                  <a:pos x="136" y="288"/>
                </a:cxn>
                <a:cxn ang="0">
                  <a:pos x="141" y="282"/>
                </a:cxn>
                <a:cxn ang="0">
                  <a:pos x="167" y="295"/>
                </a:cxn>
                <a:cxn ang="0">
                  <a:pos x="186" y="295"/>
                </a:cxn>
                <a:cxn ang="0">
                  <a:pos x="198" y="301"/>
                </a:cxn>
                <a:cxn ang="0">
                  <a:pos x="211" y="313"/>
                </a:cxn>
                <a:cxn ang="0">
                  <a:pos x="217" y="326"/>
                </a:cxn>
                <a:cxn ang="0">
                  <a:pos x="230" y="339"/>
                </a:cxn>
                <a:cxn ang="0">
                  <a:pos x="236" y="345"/>
                </a:cxn>
                <a:cxn ang="0">
                  <a:pos x="261" y="363"/>
                </a:cxn>
                <a:cxn ang="0">
                  <a:pos x="273" y="363"/>
                </a:cxn>
                <a:cxn ang="0">
                  <a:pos x="286" y="370"/>
                </a:cxn>
                <a:cxn ang="0">
                  <a:pos x="305" y="370"/>
                </a:cxn>
                <a:cxn ang="0">
                  <a:pos x="305" y="358"/>
                </a:cxn>
                <a:cxn ang="0">
                  <a:pos x="299" y="332"/>
                </a:cxn>
                <a:cxn ang="0">
                  <a:pos x="286" y="320"/>
                </a:cxn>
                <a:cxn ang="0">
                  <a:pos x="273" y="313"/>
                </a:cxn>
                <a:cxn ang="0">
                  <a:pos x="262" y="308"/>
                </a:cxn>
                <a:cxn ang="0">
                  <a:pos x="256" y="308"/>
                </a:cxn>
                <a:cxn ang="0">
                  <a:pos x="255" y="301"/>
                </a:cxn>
                <a:cxn ang="0">
                  <a:pos x="249" y="282"/>
                </a:cxn>
                <a:cxn ang="0">
                  <a:pos x="236" y="270"/>
                </a:cxn>
                <a:cxn ang="0">
                  <a:pos x="230" y="270"/>
                </a:cxn>
                <a:cxn ang="0">
                  <a:pos x="73" y="0"/>
                </a:cxn>
                <a:cxn ang="0">
                  <a:pos x="0" y="18"/>
                </a:cxn>
              </a:cxnLst>
              <a:rect l="0" t="0" r="r" b="b"/>
              <a:pathLst>
                <a:path w="305" h="370">
                  <a:moveTo>
                    <a:pt x="0" y="18"/>
                  </a:moveTo>
                  <a:lnTo>
                    <a:pt x="6" y="32"/>
                  </a:lnTo>
                  <a:lnTo>
                    <a:pt x="10" y="54"/>
                  </a:lnTo>
                  <a:lnTo>
                    <a:pt x="10" y="75"/>
                  </a:lnTo>
                  <a:lnTo>
                    <a:pt x="10" y="88"/>
                  </a:lnTo>
                  <a:lnTo>
                    <a:pt x="23" y="100"/>
                  </a:lnTo>
                  <a:lnTo>
                    <a:pt x="16" y="107"/>
                  </a:lnTo>
                  <a:lnTo>
                    <a:pt x="10" y="119"/>
                  </a:lnTo>
                  <a:lnTo>
                    <a:pt x="10" y="132"/>
                  </a:lnTo>
                  <a:lnTo>
                    <a:pt x="4" y="144"/>
                  </a:lnTo>
                  <a:lnTo>
                    <a:pt x="10" y="150"/>
                  </a:lnTo>
                  <a:lnTo>
                    <a:pt x="10" y="169"/>
                  </a:lnTo>
                  <a:lnTo>
                    <a:pt x="23" y="163"/>
                  </a:lnTo>
                  <a:lnTo>
                    <a:pt x="23" y="188"/>
                  </a:lnTo>
                  <a:lnTo>
                    <a:pt x="23" y="194"/>
                  </a:lnTo>
                  <a:lnTo>
                    <a:pt x="23" y="207"/>
                  </a:lnTo>
                  <a:lnTo>
                    <a:pt x="29" y="213"/>
                  </a:lnTo>
                  <a:lnTo>
                    <a:pt x="41" y="213"/>
                  </a:lnTo>
                  <a:lnTo>
                    <a:pt x="41" y="226"/>
                  </a:lnTo>
                  <a:lnTo>
                    <a:pt x="54" y="232"/>
                  </a:lnTo>
                  <a:lnTo>
                    <a:pt x="73" y="245"/>
                  </a:lnTo>
                  <a:lnTo>
                    <a:pt x="73" y="257"/>
                  </a:lnTo>
                  <a:lnTo>
                    <a:pt x="92" y="263"/>
                  </a:lnTo>
                  <a:lnTo>
                    <a:pt x="98" y="270"/>
                  </a:lnTo>
                  <a:lnTo>
                    <a:pt x="111" y="270"/>
                  </a:lnTo>
                  <a:lnTo>
                    <a:pt x="123" y="288"/>
                  </a:lnTo>
                  <a:lnTo>
                    <a:pt x="136" y="288"/>
                  </a:lnTo>
                  <a:lnTo>
                    <a:pt x="141" y="282"/>
                  </a:lnTo>
                  <a:lnTo>
                    <a:pt x="167" y="295"/>
                  </a:lnTo>
                  <a:lnTo>
                    <a:pt x="186" y="295"/>
                  </a:lnTo>
                  <a:lnTo>
                    <a:pt x="198" y="301"/>
                  </a:lnTo>
                  <a:lnTo>
                    <a:pt x="211" y="313"/>
                  </a:lnTo>
                  <a:lnTo>
                    <a:pt x="217" y="326"/>
                  </a:lnTo>
                  <a:lnTo>
                    <a:pt x="230" y="339"/>
                  </a:lnTo>
                  <a:lnTo>
                    <a:pt x="236" y="345"/>
                  </a:lnTo>
                  <a:lnTo>
                    <a:pt x="261" y="363"/>
                  </a:lnTo>
                  <a:lnTo>
                    <a:pt x="273" y="363"/>
                  </a:lnTo>
                  <a:lnTo>
                    <a:pt x="286" y="370"/>
                  </a:lnTo>
                  <a:lnTo>
                    <a:pt x="305" y="370"/>
                  </a:lnTo>
                  <a:lnTo>
                    <a:pt x="305" y="358"/>
                  </a:lnTo>
                  <a:lnTo>
                    <a:pt x="299" y="332"/>
                  </a:lnTo>
                  <a:lnTo>
                    <a:pt x="286" y="320"/>
                  </a:lnTo>
                  <a:lnTo>
                    <a:pt x="273" y="313"/>
                  </a:lnTo>
                  <a:lnTo>
                    <a:pt x="262" y="308"/>
                  </a:lnTo>
                  <a:lnTo>
                    <a:pt x="256" y="308"/>
                  </a:lnTo>
                  <a:lnTo>
                    <a:pt x="255" y="301"/>
                  </a:lnTo>
                  <a:lnTo>
                    <a:pt x="249" y="282"/>
                  </a:lnTo>
                  <a:lnTo>
                    <a:pt x="236" y="270"/>
                  </a:lnTo>
                  <a:lnTo>
                    <a:pt x="230" y="270"/>
                  </a:lnTo>
                  <a:lnTo>
                    <a:pt x="73" y="0"/>
                  </a:lnTo>
                  <a:lnTo>
                    <a:pt x="0" y="18"/>
                  </a:lnTo>
                  <a:close/>
                </a:path>
              </a:pathLst>
            </a:custGeom>
            <a:solidFill>
              <a:srgbClr val="9933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4" name="Freeform 62"/>
            <p:cNvSpPr>
              <a:spLocks noChangeAspect="1"/>
            </p:cNvSpPr>
            <p:nvPr/>
          </p:nvSpPr>
          <p:spPr bwMode="auto">
            <a:xfrm>
              <a:off x="1754" y="2410"/>
              <a:ext cx="151" cy="285"/>
            </a:xfrm>
            <a:custGeom>
              <a:avLst/>
              <a:gdLst/>
              <a:ahLst/>
              <a:cxnLst>
                <a:cxn ang="0">
                  <a:pos x="163" y="295"/>
                </a:cxn>
                <a:cxn ang="0">
                  <a:pos x="163" y="288"/>
                </a:cxn>
                <a:cxn ang="0">
                  <a:pos x="170" y="276"/>
                </a:cxn>
                <a:cxn ang="0">
                  <a:pos x="170" y="270"/>
                </a:cxn>
                <a:cxn ang="0">
                  <a:pos x="163" y="251"/>
                </a:cxn>
                <a:cxn ang="0">
                  <a:pos x="151" y="238"/>
                </a:cxn>
                <a:cxn ang="0">
                  <a:pos x="138" y="226"/>
                </a:cxn>
                <a:cxn ang="0">
                  <a:pos x="132" y="220"/>
                </a:cxn>
                <a:cxn ang="0">
                  <a:pos x="132" y="207"/>
                </a:cxn>
                <a:cxn ang="0">
                  <a:pos x="132" y="194"/>
                </a:cxn>
                <a:cxn ang="0">
                  <a:pos x="126" y="182"/>
                </a:cxn>
                <a:cxn ang="0">
                  <a:pos x="119" y="169"/>
                </a:cxn>
                <a:cxn ang="0">
                  <a:pos x="107" y="163"/>
                </a:cxn>
                <a:cxn ang="0">
                  <a:pos x="113" y="151"/>
                </a:cxn>
                <a:cxn ang="0">
                  <a:pos x="119" y="138"/>
                </a:cxn>
                <a:cxn ang="0">
                  <a:pos x="113" y="126"/>
                </a:cxn>
                <a:cxn ang="0">
                  <a:pos x="100" y="113"/>
                </a:cxn>
                <a:cxn ang="0">
                  <a:pos x="88" y="126"/>
                </a:cxn>
                <a:cxn ang="0">
                  <a:pos x="82" y="119"/>
                </a:cxn>
                <a:cxn ang="0">
                  <a:pos x="88" y="100"/>
                </a:cxn>
                <a:cxn ang="0">
                  <a:pos x="82" y="88"/>
                </a:cxn>
                <a:cxn ang="0">
                  <a:pos x="79" y="81"/>
                </a:cxn>
                <a:cxn ang="0">
                  <a:pos x="83" y="75"/>
                </a:cxn>
                <a:cxn ang="0">
                  <a:pos x="88" y="63"/>
                </a:cxn>
                <a:cxn ang="0">
                  <a:pos x="82" y="50"/>
                </a:cxn>
                <a:cxn ang="0">
                  <a:pos x="69" y="38"/>
                </a:cxn>
                <a:cxn ang="0">
                  <a:pos x="0" y="0"/>
                </a:cxn>
                <a:cxn ang="0">
                  <a:pos x="0" y="82"/>
                </a:cxn>
                <a:cxn ang="0">
                  <a:pos x="151" y="320"/>
                </a:cxn>
                <a:cxn ang="0">
                  <a:pos x="163" y="295"/>
                </a:cxn>
              </a:cxnLst>
              <a:rect l="0" t="0" r="r" b="b"/>
              <a:pathLst>
                <a:path w="170" h="320">
                  <a:moveTo>
                    <a:pt x="163" y="295"/>
                  </a:moveTo>
                  <a:lnTo>
                    <a:pt x="163" y="288"/>
                  </a:lnTo>
                  <a:lnTo>
                    <a:pt x="170" y="276"/>
                  </a:lnTo>
                  <a:lnTo>
                    <a:pt x="170" y="270"/>
                  </a:lnTo>
                  <a:lnTo>
                    <a:pt x="163" y="251"/>
                  </a:lnTo>
                  <a:lnTo>
                    <a:pt x="151" y="238"/>
                  </a:lnTo>
                  <a:lnTo>
                    <a:pt x="138" y="226"/>
                  </a:lnTo>
                  <a:lnTo>
                    <a:pt x="132" y="220"/>
                  </a:lnTo>
                  <a:lnTo>
                    <a:pt x="132" y="207"/>
                  </a:lnTo>
                  <a:lnTo>
                    <a:pt x="132" y="194"/>
                  </a:lnTo>
                  <a:lnTo>
                    <a:pt x="126" y="182"/>
                  </a:lnTo>
                  <a:lnTo>
                    <a:pt x="119" y="169"/>
                  </a:lnTo>
                  <a:lnTo>
                    <a:pt x="107" y="163"/>
                  </a:lnTo>
                  <a:lnTo>
                    <a:pt x="113" y="151"/>
                  </a:lnTo>
                  <a:lnTo>
                    <a:pt x="119" y="138"/>
                  </a:lnTo>
                  <a:lnTo>
                    <a:pt x="113" y="126"/>
                  </a:lnTo>
                  <a:lnTo>
                    <a:pt x="100" y="113"/>
                  </a:lnTo>
                  <a:lnTo>
                    <a:pt x="88" y="126"/>
                  </a:lnTo>
                  <a:lnTo>
                    <a:pt x="82" y="119"/>
                  </a:lnTo>
                  <a:lnTo>
                    <a:pt x="88" y="100"/>
                  </a:lnTo>
                  <a:lnTo>
                    <a:pt x="82" y="88"/>
                  </a:lnTo>
                  <a:lnTo>
                    <a:pt x="79" y="81"/>
                  </a:lnTo>
                  <a:lnTo>
                    <a:pt x="83" y="75"/>
                  </a:lnTo>
                  <a:lnTo>
                    <a:pt x="88" y="63"/>
                  </a:lnTo>
                  <a:lnTo>
                    <a:pt x="82" y="50"/>
                  </a:lnTo>
                  <a:lnTo>
                    <a:pt x="69" y="38"/>
                  </a:lnTo>
                  <a:lnTo>
                    <a:pt x="0" y="0"/>
                  </a:lnTo>
                  <a:lnTo>
                    <a:pt x="0" y="82"/>
                  </a:lnTo>
                  <a:lnTo>
                    <a:pt x="151" y="320"/>
                  </a:lnTo>
                  <a:lnTo>
                    <a:pt x="163" y="295"/>
                  </a:lnTo>
                  <a:close/>
                </a:path>
              </a:pathLst>
            </a:custGeom>
            <a:solidFill>
              <a:srgbClr val="9933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5" name="Freeform 63"/>
            <p:cNvSpPr>
              <a:spLocks noChangeAspect="1"/>
            </p:cNvSpPr>
            <p:nvPr/>
          </p:nvSpPr>
          <p:spPr bwMode="auto">
            <a:xfrm>
              <a:off x="1614" y="1997"/>
              <a:ext cx="100" cy="67"/>
            </a:xfrm>
            <a:custGeom>
              <a:avLst/>
              <a:gdLst/>
              <a:ahLst/>
              <a:cxnLst>
                <a:cxn ang="0">
                  <a:pos x="110" y="69"/>
                </a:cxn>
                <a:cxn ang="0">
                  <a:pos x="112" y="51"/>
                </a:cxn>
                <a:cxn ang="0">
                  <a:pos x="108" y="31"/>
                </a:cxn>
                <a:cxn ang="0">
                  <a:pos x="94" y="0"/>
                </a:cxn>
                <a:cxn ang="0">
                  <a:pos x="0" y="31"/>
                </a:cxn>
                <a:cxn ang="0">
                  <a:pos x="63" y="75"/>
                </a:cxn>
                <a:cxn ang="0">
                  <a:pos x="110" y="69"/>
                </a:cxn>
              </a:cxnLst>
              <a:rect l="0" t="0" r="r" b="b"/>
              <a:pathLst>
                <a:path w="112" h="75">
                  <a:moveTo>
                    <a:pt x="110" y="69"/>
                  </a:moveTo>
                  <a:lnTo>
                    <a:pt x="112" y="51"/>
                  </a:lnTo>
                  <a:lnTo>
                    <a:pt x="108" y="31"/>
                  </a:lnTo>
                  <a:lnTo>
                    <a:pt x="94" y="0"/>
                  </a:lnTo>
                  <a:lnTo>
                    <a:pt x="0" y="31"/>
                  </a:lnTo>
                  <a:lnTo>
                    <a:pt x="63" y="75"/>
                  </a:lnTo>
                  <a:lnTo>
                    <a:pt x="110" y="69"/>
                  </a:lnTo>
                  <a:close/>
                </a:path>
              </a:pathLst>
            </a:custGeom>
            <a:solidFill>
              <a:srgbClr val="9933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6" name="Freeform 64"/>
            <p:cNvSpPr>
              <a:spLocks noChangeAspect="1"/>
            </p:cNvSpPr>
            <p:nvPr/>
          </p:nvSpPr>
          <p:spPr bwMode="auto">
            <a:xfrm>
              <a:off x="1910" y="2141"/>
              <a:ext cx="523" cy="210"/>
            </a:xfrm>
            <a:custGeom>
              <a:avLst/>
              <a:gdLst/>
              <a:ahLst/>
              <a:cxnLst>
                <a:cxn ang="0">
                  <a:pos x="3027" y="278"/>
                </a:cxn>
                <a:cxn ang="0">
                  <a:pos x="3152" y="494"/>
                </a:cxn>
                <a:cxn ang="0">
                  <a:pos x="3090" y="587"/>
                </a:cxn>
                <a:cxn ang="0">
                  <a:pos x="3058" y="556"/>
                </a:cxn>
                <a:cxn ang="0">
                  <a:pos x="2996" y="648"/>
                </a:cxn>
                <a:cxn ang="0">
                  <a:pos x="2965" y="648"/>
                </a:cxn>
                <a:cxn ang="0">
                  <a:pos x="2905" y="773"/>
                </a:cxn>
                <a:cxn ang="0">
                  <a:pos x="2874" y="773"/>
                </a:cxn>
                <a:cxn ang="0">
                  <a:pos x="2812" y="741"/>
                </a:cxn>
                <a:cxn ang="0">
                  <a:pos x="2749" y="710"/>
                </a:cxn>
                <a:cxn ang="0">
                  <a:pos x="2625" y="741"/>
                </a:cxn>
                <a:cxn ang="0">
                  <a:pos x="2625" y="834"/>
                </a:cxn>
                <a:cxn ang="0">
                  <a:pos x="2534" y="865"/>
                </a:cxn>
                <a:cxn ang="0">
                  <a:pos x="2471" y="741"/>
                </a:cxn>
                <a:cxn ang="0">
                  <a:pos x="2409" y="618"/>
                </a:cxn>
                <a:cxn ang="0">
                  <a:pos x="2347" y="556"/>
                </a:cxn>
                <a:cxn ang="0">
                  <a:pos x="2287" y="587"/>
                </a:cxn>
                <a:cxn ang="0">
                  <a:pos x="2193" y="618"/>
                </a:cxn>
                <a:cxn ang="0">
                  <a:pos x="2164" y="679"/>
                </a:cxn>
                <a:cxn ang="0">
                  <a:pos x="2102" y="710"/>
                </a:cxn>
                <a:cxn ang="0">
                  <a:pos x="2008" y="741"/>
                </a:cxn>
                <a:cxn ang="0">
                  <a:pos x="1946" y="773"/>
                </a:cxn>
                <a:cxn ang="0">
                  <a:pos x="1884" y="679"/>
                </a:cxn>
                <a:cxn ang="0">
                  <a:pos x="1791" y="618"/>
                </a:cxn>
                <a:cxn ang="0">
                  <a:pos x="1822" y="556"/>
                </a:cxn>
                <a:cxn ang="0">
                  <a:pos x="1761" y="587"/>
                </a:cxn>
                <a:cxn ang="0">
                  <a:pos x="1761" y="525"/>
                </a:cxn>
                <a:cxn ang="0">
                  <a:pos x="1700" y="556"/>
                </a:cxn>
                <a:cxn ang="0">
                  <a:pos x="1608" y="679"/>
                </a:cxn>
                <a:cxn ang="0">
                  <a:pos x="1608" y="648"/>
                </a:cxn>
                <a:cxn ang="0">
                  <a:pos x="1637" y="773"/>
                </a:cxn>
                <a:cxn ang="0">
                  <a:pos x="1608" y="865"/>
                </a:cxn>
                <a:cxn ang="0">
                  <a:pos x="1608" y="834"/>
                </a:cxn>
                <a:cxn ang="0">
                  <a:pos x="1608" y="865"/>
                </a:cxn>
                <a:cxn ang="0">
                  <a:pos x="1546" y="1019"/>
                </a:cxn>
                <a:cxn ang="0">
                  <a:pos x="1575" y="1019"/>
                </a:cxn>
                <a:cxn ang="0">
                  <a:pos x="1484" y="1081"/>
                </a:cxn>
                <a:cxn ang="0">
                  <a:pos x="1422" y="1050"/>
                </a:cxn>
                <a:cxn ang="0">
                  <a:pos x="1328" y="1050"/>
                </a:cxn>
                <a:cxn ang="0">
                  <a:pos x="1266" y="1112"/>
                </a:cxn>
                <a:cxn ang="0">
                  <a:pos x="896" y="1112"/>
                </a:cxn>
                <a:cxn ang="0">
                  <a:pos x="834" y="1081"/>
                </a:cxn>
                <a:cxn ang="0">
                  <a:pos x="772" y="1081"/>
                </a:cxn>
                <a:cxn ang="0">
                  <a:pos x="741" y="1143"/>
                </a:cxn>
                <a:cxn ang="0">
                  <a:pos x="711" y="1143"/>
                </a:cxn>
                <a:cxn ang="0">
                  <a:pos x="711" y="1173"/>
                </a:cxn>
                <a:cxn ang="0">
                  <a:pos x="649" y="1235"/>
                </a:cxn>
                <a:cxn ang="0">
                  <a:pos x="618" y="1204"/>
                </a:cxn>
                <a:cxn ang="0">
                  <a:pos x="556" y="1266"/>
                </a:cxn>
                <a:cxn ang="0">
                  <a:pos x="0" y="618"/>
                </a:cxn>
                <a:cxn ang="0">
                  <a:pos x="340" y="340"/>
                </a:cxn>
                <a:cxn ang="0">
                  <a:pos x="711" y="556"/>
                </a:cxn>
                <a:cxn ang="0">
                  <a:pos x="1422" y="0"/>
                </a:cxn>
                <a:cxn ang="0">
                  <a:pos x="3027" y="278"/>
                </a:cxn>
              </a:cxnLst>
              <a:rect l="0" t="0" r="r" b="b"/>
              <a:pathLst>
                <a:path w="3152" h="1266">
                  <a:moveTo>
                    <a:pt x="3027" y="278"/>
                  </a:moveTo>
                  <a:lnTo>
                    <a:pt x="3152" y="494"/>
                  </a:lnTo>
                  <a:lnTo>
                    <a:pt x="3090" y="587"/>
                  </a:lnTo>
                  <a:lnTo>
                    <a:pt x="3058" y="556"/>
                  </a:lnTo>
                  <a:lnTo>
                    <a:pt x="2996" y="648"/>
                  </a:lnTo>
                  <a:lnTo>
                    <a:pt x="2965" y="648"/>
                  </a:lnTo>
                  <a:lnTo>
                    <a:pt x="2905" y="773"/>
                  </a:lnTo>
                  <a:lnTo>
                    <a:pt x="2874" y="773"/>
                  </a:lnTo>
                  <a:lnTo>
                    <a:pt x="2812" y="741"/>
                  </a:lnTo>
                  <a:lnTo>
                    <a:pt x="2749" y="710"/>
                  </a:lnTo>
                  <a:lnTo>
                    <a:pt x="2625" y="741"/>
                  </a:lnTo>
                  <a:lnTo>
                    <a:pt x="2625" y="834"/>
                  </a:lnTo>
                  <a:lnTo>
                    <a:pt x="2534" y="865"/>
                  </a:lnTo>
                  <a:lnTo>
                    <a:pt x="2471" y="741"/>
                  </a:lnTo>
                  <a:lnTo>
                    <a:pt x="2409" y="618"/>
                  </a:lnTo>
                  <a:lnTo>
                    <a:pt x="2347" y="556"/>
                  </a:lnTo>
                  <a:lnTo>
                    <a:pt x="2287" y="587"/>
                  </a:lnTo>
                  <a:lnTo>
                    <a:pt x="2193" y="618"/>
                  </a:lnTo>
                  <a:lnTo>
                    <a:pt x="2164" y="679"/>
                  </a:lnTo>
                  <a:lnTo>
                    <a:pt x="2102" y="710"/>
                  </a:lnTo>
                  <a:lnTo>
                    <a:pt x="2008" y="741"/>
                  </a:lnTo>
                  <a:lnTo>
                    <a:pt x="1946" y="773"/>
                  </a:lnTo>
                  <a:lnTo>
                    <a:pt x="1884" y="679"/>
                  </a:lnTo>
                  <a:lnTo>
                    <a:pt x="1791" y="618"/>
                  </a:lnTo>
                  <a:lnTo>
                    <a:pt x="1822" y="556"/>
                  </a:lnTo>
                  <a:lnTo>
                    <a:pt x="1761" y="587"/>
                  </a:lnTo>
                  <a:lnTo>
                    <a:pt x="1761" y="525"/>
                  </a:lnTo>
                  <a:lnTo>
                    <a:pt x="1700" y="556"/>
                  </a:lnTo>
                  <a:lnTo>
                    <a:pt x="1608" y="679"/>
                  </a:lnTo>
                  <a:lnTo>
                    <a:pt x="1608" y="648"/>
                  </a:lnTo>
                  <a:lnTo>
                    <a:pt x="1637" y="773"/>
                  </a:lnTo>
                  <a:lnTo>
                    <a:pt x="1608" y="865"/>
                  </a:lnTo>
                  <a:lnTo>
                    <a:pt x="1608" y="834"/>
                  </a:lnTo>
                  <a:lnTo>
                    <a:pt x="1608" y="865"/>
                  </a:lnTo>
                  <a:lnTo>
                    <a:pt x="1546" y="1019"/>
                  </a:lnTo>
                  <a:lnTo>
                    <a:pt x="1575" y="1019"/>
                  </a:lnTo>
                  <a:lnTo>
                    <a:pt x="1484" y="1081"/>
                  </a:lnTo>
                  <a:lnTo>
                    <a:pt x="1422" y="1050"/>
                  </a:lnTo>
                  <a:lnTo>
                    <a:pt x="1328" y="1050"/>
                  </a:lnTo>
                  <a:lnTo>
                    <a:pt x="1266" y="1112"/>
                  </a:lnTo>
                  <a:lnTo>
                    <a:pt x="896" y="1112"/>
                  </a:lnTo>
                  <a:lnTo>
                    <a:pt x="834" y="1081"/>
                  </a:lnTo>
                  <a:lnTo>
                    <a:pt x="772" y="1081"/>
                  </a:lnTo>
                  <a:lnTo>
                    <a:pt x="741" y="1143"/>
                  </a:lnTo>
                  <a:lnTo>
                    <a:pt x="711" y="1143"/>
                  </a:lnTo>
                  <a:lnTo>
                    <a:pt x="711" y="1173"/>
                  </a:lnTo>
                  <a:lnTo>
                    <a:pt x="649" y="1235"/>
                  </a:lnTo>
                  <a:lnTo>
                    <a:pt x="618" y="1204"/>
                  </a:lnTo>
                  <a:lnTo>
                    <a:pt x="556" y="1266"/>
                  </a:lnTo>
                  <a:lnTo>
                    <a:pt x="0" y="618"/>
                  </a:lnTo>
                  <a:lnTo>
                    <a:pt x="340" y="340"/>
                  </a:lnTo>
                  <a:lnTo>
                    <a:pt x="711" y="556"/>
                  </a:lnTo>
                  <a:lnTo>
                    <a:pt x="1422" y="0"/>
                  </a:lnTo>
                  <a:lnTo>
                    <a:pt x="3027" y="278"/>
                  </a:lnTo>
                  <a:close/>
                </a:path>
              </a:pathLst>
            </a:custGeom>
            <a:solidFill>
              <a:srgbClr val="6699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7" name="Freeform 65"/>
            <p:cNvSpPr>
              <a:spLocks noChangeAspect="1"/>
            </p:cNvSpPr>
            <p:nvPr/>
          </p:nvSpPr>
          <p:spPr bwMode="auto">
            <a:xfrm>
              <a:off x="1814" y="1736"/>
              <a:ext cx="217" cy="565"/>
            </a:xfrm>
            <a:custGeom>
              <a:avLst/>
              <a:gdLst/>
              <a:ahLst/>
              <a:cxnLst>
                <a:cxn ang="0">
                  <a:pos x="892" y="400"/>
                </a:cxn>
                <a:cxn ang="0">
                  <a:pos x="984" y="124"/>
                </a:cxn>
                <a:cxn ang="0">
                  <a:pos x="1016" y="30"/>
                </a:cxn>
                <a:cxn ang="0">
                  <a:pos x="1138" y="0"/>
                </a:cxn>
                <a:cxn ang="0">
                  <a:pos x="1262" y="155"/>
                </a:cxn>
                <a:cxn ang="0">
                  <a:pos x="1290" y="305"/>
                </a:cxn>
                <a:cxn ang="0">
                  <a:pos x="1276" y="433"/>
                </a:cxn>
                <a:cxn ang="0">
                  <a:pos x="1304" y="466"/>
                </a:cxn>
                <a:cxn ang="0">
                  <a:pos x="1298" y="507"/>
                </a:cxn>
                <a:cxn ang="0">
                  <a:pos x="1255" y="590"/>
                </a:cxn>
                <a:cxn ang="0">
                  <a:pos x="1201" y="702"/>
                </a:cxn>
                <a:cxn ang="0">
                  <a:pos x="1169" y="834"/>
                </a:cxn>
                <a:cxn ang="0">
                  <a:pos x="1003" y="2478"/>
                </a:cxn>
                <a:cxn ang="0">
                  <a:pos x="995" y="2648"/>
                </a:cxn>
                <a:cxn ang="0">
                  <a:pos x="989" y="2787"/>
                </a:cxn>
                <a:cxn ang="0">
                  <a:pos x="987" y="2898"/>
                </a:cxn>
                <a:cxn ang="0">
                  <a:pos x="975" y="2982"/>
                </a:cxn>
                <a:cxn ang="0">
                  <a:pos x="957" y="3045"/>
                </a:cxn>
                <a:cxn ang="0">
                  <a:pos x="922" y="3088"/>
                </a:cxn>
                <a:cxn ang="0">
                  <a:pos x="730" y="3241"/>
                </a:cxn>
                <a:cxn ang="0">
                  <a:pos x="658" y="3282"/>
                </a:cxn>
                <a:cxn ang="0">
                  <a:pos x="577" y="3319"/>
                </a:cxn>
                <a:cxn ang="0">
                  <a:pos x="481" y="3355"/>
                </a:cxn>
                <a:cxn ang="0">
                  <a:pos x="373" y="3387"/>
                </a:cxn>
                <a:cxn ang="0">
                  <a:pos x="297" y="3406"/>
                </a:cxn>
                <a:cxn ang="0">
                  <a:pos x="245" y="3407"/>
                </a:cxn>
                <a:cxn ang="0">
                  <a:pos x="198" y="3397"/>
                </a:cxn>
                <a:cxn ang="0">
                  <a:pos x="157" y="3379"/>
                </a:cxn>
                <a:cxn ang="0">
                  <a:pos x="119" y="3350"/>
                </a:cxn>
                <a:cxn ang="0">
                  <a:pos x="87" y="3313"/>
                </a:cxn>
                <a:cxn ang="0">
                  <a:pos x="61" y="3267"/>
                </a:cxn>
                <a:cxn ang="0">
                  <a:pos x="39" y="3212"/>
                </a:cxn>
                <a:cxn ang="0">
                  <a:pos x="24" y="3150"/>
                </a:cxn>
                <a:cxn ang="0">
                  <a:pos x="9" y="3079"/>
                </a:cxn>
                <a:cxn ang="0">
                  <a:pos x="2" y="3003"/>
                </a:cxn>
                <a:cxn ang="0">
                  <a:pos x="0" y="2921"/>
                </a:cxn>
                <a:cxn ang="0">
                  <a:pos x="1" y="2833"/>
                </a:cxn>
                <a:cxn ang="0">
                  <a:pos x="8" y="2739"/>
                </a:cxn>
                <a:cxn ang="0">
                  <a:pos x="18" y="2641"/>
                </a:cxn>
                <a:cxn ang="0">
                  <a:pos x="32" y="2537"/>
                </a:cxn>
                <a:cxn ang="0">
                  <a:pos x="52" y="2431"/>
                </a:cxn>
                <a:cxn ang="0">
                  <a:pos x="73" y="2322"/>
                </a:cxn>
                <a:cxn ang="0">
                  <a:pos x="99" y="2208"/>
                </a:cxn>
                <a:cxn ang="0">
                  <a:pos x="130" y="2095"/>
                </a:cxn>
                <a:cxn ang="0">
                  <a:pos x="165" y="1978"/>
                </a:cxn>
                <a:cxn ang="0">
                  <a:pos x="205" y="1859"/>
                </a:cxn>
                <a:cxn ang="0">
                  <a:pos x="245" y="1741"/>
                </a:cxn>
                <a:cxn ang="0">
                  <a:pos x="292" y="1622"/>
                </a:cxn>
                <a:cxn ang="0">
                  <a:pos x="341" y="1502"/>
                </a:cxn>
                <a:cxn ang="0">
                  <a:pos x="393" y="1384"/>
                </a:cxn>
                <a:cxn ang="0">
                  <a:pos x="447" y="1266"/>
                </a:cxn>
                <a:cxn ang="0">
                  <a:pos x="506" y="1151"/>
                </a:cxn>
                <a:cxn ang="0">
                  <a:pos x="570" y="1038"/>
                </a:cxn>
                <a:cxn ang="0">
                  <a:pos x="634" y="925"/>
                </a:cxn>
                <a:cxn ang="0">
                  <a:pos x="703" y="819"/>
                </a:cxn>
                <a:cxn ang="0">
                  <a:pos x="775" y="713"/>
                </a:cxn>
              </a:cxnLst>
              <a:rect l="0" t="0" r="r" b="b"/>
              <a:pathLst>
                <a:path w="1307" h="3409">
                  <a:moveTo>
                    <a:pt x="798" y="680"/>
                  </a:moveTo>
                  <a:lnTo>
                    <a:pt x="922" y="369"/>
                  </a:lnTo>
                  <a:lnTo>
                    <a:pt x="892" y="400"/>
                  </a:lnTo>
                  <a:lnTo>
                    <a:pt x="984" y="309"/>
                  </a:lnTo>
                  <a:lnTo>
                    <a:pt x="984" y="216"/>
                  </a:lnTo>
                  <a:lnTo>
                    <a:pt x="984" y="124"/>
                  </a:lnTo>
                  <a:lnTo>
                    <a:pt x="954" y="155"/>
                  </a:lnTo>
                  <a:lnTo>
                    <a:pt x="954" y="93"/>
                  </a:lnTo>
                  <a:lnTo>
                    <a:pt x="1016" y="30"/>
                  </a:lnTo>
                  <a:lnTo>
                    <a:pt x="1045" y="30"/>
                  </a:lnTo>
                  <a:lnTo>
                    <a:pt x="1078" y="0"/>
                  </a:lnTo>
                  <a:lnTo>
                    <a:pt x="1138" y="0"/>
                  </a:lnTo>
                  <a:lnTo>
                    <a:pt x="1231" y="93"/>
                  </a:lnTo>
                  <a:lnTo>
                    <a:pt x="1231" y="155"/>
                  </a:lnTo>
                  <a:lnTo>
                    <a:pt x="1262" y="155"/>
                  </a:lnTo>
                  <a:lnTo>
                    <a:pt x="1293" y="216"/>
                  </a:lnTo>
                  <a:lnTo>
                    <a:pt x="1293" y="247"/>
                  </a:lnTo>
                  <a:lnTo>
                    <a:pt x="1290" y="305"/>
                  </a:lnTo>
                  <a:lnTo>
                    <a:pt x="1286" y="355"/>
                  </a:lnTo>
                  <a:lnTo>
                    <a:pt x="1279" y="399"/>
                  </a:lnTo>
                  <a:lnTo>
                    <a:pt x="1276" y="433"/>
                  </a:lnTo>
                  <a:lnTo>
                    <a:pt x="1280" y="455"/>
                  </a:lnTo>
                  <a:lnTo>
                    <a:pt x="1293" y="462"/>
                  </a:lnTo>
                  <a:lnTo>
                    <a:pt x="1304" y="466"/>
                  </a:lnTo>
                  <a:lnTo>
                    <a:pt x="1307" y="475"/>
                  </a:lnTo>
                  <a:lnTo>
                    <a:pt x="1304" y="489"/>
                  </a:lnTo>
                  <a:lnTo>
                    <a:pt x="1298" y="507"/>
                  </a:lnTo>
                  <a:lnTo>
                    <a:pt x="1286" y="531"/>
                  </a:lnTo>
                  <a:lnTo>
                    <a:pt x="1272" y="559"/>
                  </a:lnTo>
                  <a:lnTo>
                    <a:pt x="1255" y="590"/>
                  </a:lnTo>
                  <a:lnTo>
                    <a:pt x="1236" y="625"/>
                  </a:lnTo>
                  <a:lnTo>
                    <a:pt x="1218" y="661"/>
                  </a:lnTo>
                  <a:lnTo>
                    <a:pt x="1201" y="702"/>
                  </a:lnTo>
                  <a:lnTo>
                    <a:pt x="1187" y="744"/>
                  </a:lnTo>
                  <a:lnTo>
                    <a:pt x="1176" y="789"/>
                  </a:lnTo>
                  <a:lnTo>
                    <a:pt x="1169" y="834"/>
                  </a:lnTo>
                  <a:lnTo>
                    <a:pt x="1016" y="2347"/>
                  </a:lnTo>
                  <a:lnTo>
                    <a:pt x="1009" y="2416"/>
                  </a:lnTo>
                  <a:lnTo>
                    <a:pt x="1003" y="2478"/>
                  </a:lnTo>
                  <a:lnTo>
                    <a:pt x="1001" y="2538"/>
                  </a:lnTo>
                  <a:lnTo>
                    <a:pt x="996" y="2596"/>
                  </a:lnTo>
                  <a:lnTo>
                    <a:pt x="995" y="2648"/>
                  </a:lnTo>
                  <a:lnTo>
                    <a:pt x="992" y="2698"/>
                  </a:lnTo>
                  <a:lnTo>
                    <a:pt x="991" y="2745"/>
                  </a:lnTo>
                  <a:lnTo>
                    <a:pt x="989" y="2787"/>
                  </a:lnTo>
                  <a:lnTo>
                    <a:pt x="988" y="2826"/>
                  </a:lnTo>
                  <a:lnTo>
                    <a:pt x="988" y="2864"/>
                  </a:lnTo>
                  <a:lnTo>
                    <a:pt x="987" y="2898"/>
                  </a:lnTo>
                  <a:lnTo>
                    <a:pt x="984" y="2927"/>
                  </a:lnTo>
                  <a:lnTo>
                    <a:pt x="980" y="2956"/>
                  </a:lnTo>
                  <a:lnTo>
                    <a:pt x="975" y="2982"/>
                  </a:lnTo>
                  <a:lnTo>
                    <a:pt x="971" y="3004"/>
                  </a:lnTo>
                  <a:lnTo>
                    <a:pt x="964" y="3027"/>
                  </a:lnTo>
                  <a:lnTo>
                    <a:pt x="957" y="3045"/>
                  </a:lnTo>
                  <a:lnTo>
                    <a:pt x="947" y="3062"/>
                  </a:lnTo>
                  <a:lnTo>
                    <a:pt x="936" y="3077"/>
                  </a:lnTo>
                  <a:lnTo>
                    <a:pt x="922" y="3088"/>
                  </a:lnTo>
                  <a:lnTo>
                    <a:pt x="768" y="3213"/>
                  </a:lnTo>
                  <a:lnTo>
                    <a:pt x="749" y="3227"/>
                  </a:lnTo>
                  <a:lnTo>
                    <a:pt x="730" y="3241"/>
                  </a:lnTo>
                  <a:lnTo>
                    <a:pt x="707" y="3255"/>
                  </a:lnTo>
                  <a:lnTo>
                    <a:pt x="683" y="3268"/>
                  </a:lnTo>
                  <a:lnTo>
                    <a:pt x="658" y="3282"/>
                  </a:lnTo>
                  <a:lnTo>
                    <a:pt x="633" y="3295"/>
                  </a:lnTo>
                  <a:lnTo>
                    <a:pt x="605" y="3307"/>
                  </a:lnTo>
                  <a:lnTo>
                    <a:pt x="577" y="3319"/>
                  </a:lnTo>
                  <a:lnTo>
                    <a:pt x="546" y="3333"/>
                  </a:lnTo>
                  <a:lnTo>
                    <a:pt x="513" y="3344"/>
                  </a:lnTo>
                  <a:lnTo>
                    <a:pt x="481" y="3355"/>
                  </a:lnTo>
                  <a:lnTo>
                    <a:pt x="446" y="3366"/>
                  </a:lnTo>
                  <a:lnTo>
                    <a:pt x="411" y="3378"/>
                  </a:lnTo>
                  <a:lnTo>
                    <a:pt x="373" y="3387"/>
                  </a:lnTo>
                  <a:lnTo>
                    <a:pt x="337" y="3397"/>
                  </a:lnTo>
                  <a:lnTo>
                    <a:pt x="317" y="3401"/>
                  </a:lnTo>
                  <a:lnTo>
                    <a:pt x="297" y="3406"/>
                  </a:lnTo>
                  <a:lnTo>
                    <a:pt x="280" y="3407"/>
                  </a:lnTo>
                  <a:lnTo>
                    <a:pt x="262" y="3409"/>
                  </a:lnTo>
                  <a:lnTo>
                    <a:pt x="245" y="3407"/>
                  </a:lnTo>
                  <a:lnTo>
                    <a:pt x="228" y="3406"/>
                  </a:lnTo>
                  <a:lnTo>
                    <a:pt x="213" y="3401"/>
                  </a:lnTo>
                  <a:lnTo>
                    <a:pt x="198" y="3397"/>
                  </a:lnTo>
                  <a:lnTo>
                    <a:pt x="184" y="3393"/>
                  </a:lnTo>
                  <a:lnTo>
                    <a:pt x="170" y="3386"/>
                  </a:lnTo>
                  <a:lnTo>
                    <a:pt x="157" y="3379"/>
                  </a:lnTo>
                  <a:lnTo>
                    <a:pt x="144" y="3371"/>
                  </a:lnTo>
                  <a:lnTo>
                    <a:pt x="130" y="3362"/>
                  </a:lnTo>
                  <a:lnTo>
                    <a:pt x="119" y="3350"/>
                  </a:lnTo>
                  <a:lnTo>
                    <a:pt x="108" y="3338"/>
                  </a:lnTo>
                  <a:lnTo>
                    <a:pt x="98" y="3326"/>
                  </a:lnTo>
                  <a:lnTo>
                    <a:pt x="87" y="3313"/>
                  </a:lnTo>
                  <a:lnTo>
                    <a:pt x="78" y="3299"/>
                  </a:lnTo>
                  <a:lnTo>
                    <a:pt x="70" y="3282"/>
                  </a:lnTo>
                  <a:lnTo>
                    <a:pt x="61" y="3267"/>
                  </a:lnTo>
                  <a:lnTo>
                    <a:pt x="54" y="3248"/>
                  </a:lnTo>
                  <a:lnTo>
                    <a:pt x="46" y="3230"/>
                  </a:lnTo>
                  <a:lnTo>
                    <a:pt x="39" y="3212"/>
                  </a:lnTo>
                  <a:lnTo>
                    <a:pt x="33" y="3192"/>
                  </a:lnTo>
                  <a:lnTo>
                    <a:pt x="28" y="3170"/>
                  </a:lnTo>
                  <a:lnTo>
                    <a:pt x="24" y="3150"/>
                  </a:lnTo>
                  <a:lnTo>
                    <a:pt x="18" y="3126"/>
                  </a:lnTo>
                  <a:lnTo>
                    <a:pt x="14" y="3104"/>
                  </a:lnTo>
                  <a:lnTo>
                    <a:pt x="9" y="3079"/>
                  </a:lnTo>
                  <a:lnTo>
                    <a:pt x="8" y="3055"/>
                  </a:lnTo>
                  <a:lnTo>
                    <a:pt x="5" y="3029"/>
                  </a:lnTo>
                  <a:lnTo>
                    <a:pt x="2" y="3003"/>
                  </a:lnTo>
                  <a:lnTo>
                    <a:pt x="1" y="2976"/>
                  </a:lnTo>
                  <a:lnTo>
                    <a:pt x="0" y="2948"/>
                  </a:lnTo>
                  <a:lnTo>
                    <a:pt x="0" y="2921"/>
                  </a:lnTo>
                  <a:lnTo>
                    <a:pt x="0" y="2892"/>
                  </a:lnTo>
                  <a:lnTo>
                    <a:pt x="0" y="2862"/>
                  </a:lnTo>
                  <a:lnTo>
                    <a:pt x="1" y="2833"/>
                  </a:lnTo>
                  <a:lnTo>
                    <a:pt x="2" y="2802"/>
                  </a:lnTo>
                  <a:lnTo>
                    <a:pt x="5" y="2771"/>
                  </a:lnTo>
                  <a:lnTo>
                    <a:pt x="8" y="2739"/>
                  </a:lnTo>
                  <a:lnTo>
                    <a:pt x="9" y="2707"/>
                  </a:lnTo>
                  <a:lnTo>
                    <a:pt x="14" y="2673"/>
                  </a:lnTo>
                  <a:lnTo>
                    <a:pt x="18" y="2641"/>
                  </a:lnTo>
                  <a:lnTo>
                    <a:pt x="22" y="2607"/>
                  </a:lnTo>
                  <a:lnTo>
                    <a:pt x="26" y="2572"/>
                  </a:lnTo>
                  <a:lnTo>
                    <a:pt x="32" y="2537"/>
                  </a:lnTo>
                  <a:lnTo>
                    <a:pt x="39" y="2503"/>
                  </a:lnTo>
                  <a:lnTo>
                    <a:pt x="43" y="2467"/>
                  </a:lnTo>
                  <a:lnTo>
                    <a:pt x="52" y="2431"/>
                  </a:lnTo>
                  <a:lnTo>
                    <a:pt x="57" y="2395"/>
                  </a:lnTo>
                  <a:lnTo>
                    <a:pt x="66" y="2358"/>
                  </a:lnTo>
                  <a:lnTo>
                    <a:pt x="73" y="2322"/>
                  </a:lnTo>
                  <a:lnTo>
                    <a:pt x="82" y="2284"/>
                  </a:lnTo>
                  <a:lnTo>
                    <a:pt x="91" y="2248"/>
                  </a:lnTo>
                  <a:lnTo>
                    <a:pt x="99" y="2208"/>
                  </a:lnTo>
                  <a:lnTo>
                    <a:pt x="111" y="2172"/>
                  </a:lnTo>
                  <a:lnTo>
                    <a:pt x="120" y="2132"/>
                  </a:lnTo>
                  <a:lnTo>
                    <a:pt x="130" y="2095"/>
                  </a:lnTo>
                  <a:lnTo>
                    <a:pt x="143" y="2055"/>
                  </a:lnTo>
                  <a:lnTo>
                    <a:pt x="154" y="2016"/>
                  </a:lnTo>
                  <a:lnTo>
                    <a:pt x="165" y="1978"/>
                  </a:lnTo>
                  <a:lnTo>
                    <a:pt x="178" y="1937"/>
                  </a:lnTo>
                  <a:lnTo>
                    <a:pt x="191" y="1899"/>
                  </a:lnTo>
                  <a:lnTo>
                    <a:pt x="205" y="1859"/>
                  </a:lnTo>
                  <a:lnTo>
                    <a:pt x="217" y="1819"/>
                  </a:lnTo>
                  <a:lnTo>
                    <a:pt x="231" y="1780"/>
                  </a:lnTo>
                  <a:lnTo>
                    <a:pt x="245" y="1741"/>
                  </a:lnTo>
                  <a:lnTo>
                    <a:pt x="261" y="1702"/>
                  </a:lnTo>
                  <a:lnTo>
                    <a:pt x="276" y="1662"/>
                  </a:lnTo>
                  <a:lnTo>
                    <a:pt x="292" y="1622"/>
                  </a:lnTo>
                  <a:lnTo>
                    <a:pt x="307" y="1582"/>
                  </a:lnTo>
                  <a:lnTo>
                    <a:pt x="324" y="1543"/>
                  </a:lnTo>
                  <a:lnTo>
                    <a:pt x="341" y="1502"/>
                  </a:lnTo>
                  <a:lnTo>
                    <a:pt x="356" y="1463"/>
                  </a:lnTo>
                  <a:lnTo>
                    <a:pt x="374" y="1422"/>
                  </a:lnTo>
                  <a:lnTo>
                    <a:pt x="393" y="1384"/>
                  </a:lnTo>
                  <a:lnTo>
                    <a:pt x="411" y="1345"/>
                  </a:lnTo>
                  <a:lnTo>
                    <a:pt x="431" y="1306"/>
                  </a:lnTo>
                  <a:lnTo>
                    <a:pt x="447" y="1266"/>
                  </a:lnTo>
                  <a:lnTo>
                    <a:pt x="467" y="1227"/>
                  </a:lnTo>
                  <a:lnTo>
                    <a:pt x="488" y="1189"/>
                  </a:lnTo>
                  <a:lnTo>
                    <a:pt x="506" y="1151"/>
                  </a:lnTo>
                  <a:lnTo>
                    <a:pt x="527" y="1112"/>
                  </a:lnTo>
                  <a:lnTo>
                    <a:pt x="549" y="1075"/>
                  </a:lnTo>
                  <a:lnTo>
                    <a:pt x="570" y="1038"/>
                  </a:lnTo>
                  <a:lnTo>
                    <a:pt x="591" y="1000"/>
                  </a:lnTo>
                  <a:lnTo>
                    <a:pt x="612" y="963"/>
                  </a:lnTo>
                  <a:lnTo>
                    <a:pt x="634" y="925"/>
                  </a:lnTo>
                  <a:lnTo>
                    <a:pt x="657" y="890"/>
                  </a:lnTo>
                  <a:lnTo>
                    <a:pt x="681" y="854"/>
                  </a:lnTo>
                  <a:lnTo>
                    <a:pt x="703" y="819"/>
                  </a:lnTo>
                  <a:lnTo>
                    <a:pt x="727" y="782"/>
                  </a:lnTo>
                  <a:lnTo>
                    <a:pt x="749" y="747"/>
                  </a:lnTo>
                  <a:lnTo>
                    <a:pt x="775" y="713"/>
                  </a:lnTo>
                  <a:lnTo>
                    <a:pt x="798" y="680"/>
                  </a:lnTo>
                  <a:close/>
                </a:path>
              </a:pathLst>
            </a:custGeom>
            <a:solidFill>
              <a:srgbClr val="6699FF"/>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8" name="Freeform 66"/>
            <p:cNvSpPr>
              <a:spLocks noChangeAspect="1"/>
            </p:cNvSpPr>
            <p:nvPr/>
          </p:nvSpPr>
          <p:spPr bwMode="auto">
            <a:xfrm>
              <a:off x="1772" y="2264"/>
              <a:ext cx="241" cy="430"/>
            </a:xfrm>
            <a:custGeom>
              <a:avLst/>
              <a:gdLst/>
              <a:ahLst/>
              <a:cxnLst>
                <a:cxn ang="0">
                  <a:pos x="208" y="448"/>
                </a:cxn>
                <a:cxn ang="0">
                  <a:pos x="156" y="483"/>
                </a:cxn>
                <a:cxn ang="0">
                  <a:pos x="150" y="466"/>
                </a:cxn>
                <a:cxn ang="0">
                  <a:pos x="138" y="466"/>
                </a:cxn>
                <a:cxn ang="0">
                  <a:pos x="138" y="454"/>
                </a:cxn>
                <a:cxn ang="0">
                  <a:pos x="133" y="448"/>
                </a:cxn>
                <a:cxn ang="0">
                  <a:pos x="133" y="437"/>
                </a:cxn>
                <a:cxn ang="0">
                  <a:pos x="121" y="426"/>
                </a:cxn>
                <a:cxn ang="0">
                  <a:pos x="127" y="402"/>
                </a:cxn>
                <a:cxn ang="0">
                  <a:pos x="110" y="402"/>
                </a:cxn>
                <a:cxn ang="0">
                  <a:pos x="110" y="380"/>
                </a:cxn>
                <a:cxn ang="0">
                  <a:pos x="92" y="391"/>
                </a:cxn>
                <a:cxn ang="0">
                  <a:pos x="104" y="368"/>
                </a:cxn>
                <a:cxn ang="0">
                  <a:pos x="92" y="373"/>
                </a:cxn>
                <a:cxn ang="0">
                  <a:pos x="92" y="345"/>
                </a:cxn>
                <a:cxn ang="0">
                  <a:pos x="87" y="339"/>
                </a:cxn>
                <a:cxn ang="0">
                  <a:pos x="81" y="334"/>
                </a:cxn>
                <a:cxn ang="0">
                  <a:pos x="87" y="311"/>
                </a:cxn>
                <a:cxn ang="0">
                  <a:pos x="92" y="299"/>
                </a:cxn>
                <a:cxn ang="0">
                  <a:pos x="92" y="293"/>
                </a:cxn>
                <a:cxn ang="0">
                  <a:pos x="75" y="299"/>
                </a:cxn>
                <a:cxn ang="0">
                  <a:pos x="63" y="282"/>
                </a:cxn>
                <a:cxn ang="0">
                  <a:pos x="63" y="270"/>
                </a:cxn>
                <a:cxn ang="0">
                  <a:pos x="58" y="276"/>
                </a:cxn>
                <a:cxn ang="0">
                  <a:pos x="63" y="253"/>
                </a:cxn>
                <a:cxn ang="0">
                  <a:pos x="63" y="247"/>
                </a:cxn>
                <a:cxn ang="0">
                  <a:pos x="63" y="224"/>
                </a:cxn>
                <a:cxn ang="0">
                  <a:pos x="52" y="236"/>
                </a:cxn>
                <a:cxn ang="0">
                  <a:pos x="52" y="230"/>
                </a:cxn>
                <a:cxn ang="0">
                  <a:pos x="58" y="213"/>
                </a:cxn>
                <a:cxn ang="0">
                  <a:pos x="46" y="207"/>
                </a:cxn>
                <a:cxn ang="0">
                  <a:pos x="41" y="190"/>
                </a:cxn>
                <a:cxn ang="0">
                  <a:pos x="33" y="185"/>
                </a:cxn>
                <a:cxn ang="0">
                  <a:pos x="18" y="184"/>
                </a:cxn>
                <a:cxn ang="0">
                  <a:pos x="6" y="172"/>
                </a:cxn>
                <a:cxn ang="0">
                  <a:pos x="12" y="155"/>
                </a:cxn>
                <a:cxn ang="0">
                  <a:pos x="6" y="161"/>
                </a:cxn>
                <a:cxn ang="0">
                  <a:pos x="18" y="127"/>
                </a:cxn>
                <a:cxn ang="0">
                  <a:pos x="29" y="138"/>
                </a:cxn>
                <a:cxn ang="0">
                  <a:pos x="18" y="127"/>
                </a:cxn>
                <a:cxn ang="0">
                  <a:pos x="18" y="103"/>
                </a:cxn>
                <a:cxn ang="0">
                  <a:pos x="18" y="86"/>
                </a:cxn>
                <a:cxn ang="0">
                  <a:pos x="6" y="75"/>
                </a:cxn>
                <a:cxn ang="0">
                  <a:pos x="0" y="75"/>
                </a:cxn>
                <a:cxn ang="0">
                  <a:pos x="110" y="17"/>
                </a:cxn>
                <a:cxn ang="0">
                  <a:pos x="185" y="0"/>
                </a:cxn>
                <a:cxn ang="0">
                  <a:pos x="214" y="0"/>
                </a:cxn>
                <a:cxn ang="0">
                  <a:pos x="219" y="12"/>
                </a:cxn>
                <a:cxn ang="0">
                  <a:pos x="214" y="23"/>
                </a:cxn>
                <a:cxn ang="0">
                  <a:pos x="231" y="29"/>
                </a:cxn>
                <a:cxn ang="0">
                  <a:pos x="237" y="34"/>
                </a:cxn>
                <a:cxn ang="0">
                  <a:pos x="242" y="46"/>
                </a:cxn>
                <a:cxn ang="0">
                  <a:pos x="242" y="52"/>
                </a:cxn>
                <a:cxn ang="0">
                  <a:pos x="254" y="52"/>
                </a:cxn>
                <a:cxn ang="0">
                  <a:pos x="259" y="69"/>
                </a:cxn>
                <a:cxn ang="0">
                  <a:pos x="271" y="86"/>
                </a:cxn>
                <a:cxn ang="0">
                  <a:pos x="271" y="98"/>
                </a:cxn>
                <a:cxn ang="0">
                  <a:pos x="242" y="121"/>
                </a:cxn>
                <a:cxn ang="0">
                  <a:pos x="208" y="448"/>
                </a:cxn>
              </a:cxnLst>
              <a:rect l="0" t="0" r="r" b="b"/>
              <a:pathLst>
                <a:path w="271" h="483">
                  <a:moveTo>
                    <a:pt x="208" y="448"/>
                  </a:moveTo>
                  <a:lnTo>
                    <a:pt x="156" y="483"/>
                  </a:lnTo>
                  <a:lnTo>
                    <a:pt x="150" y="466"/>
                  </a:lnTo>
                  <a:lnTo>
                    <a:pt x="138" y="466"/>
                  </a:lnTo>
                  <a:lnTo>
                    <a:pt x="138" y="454"/>
                  </a:lnTo>
                  <a:lnTo>
                    <a:pt x="133" y="448"/>
                  </a:lnTo>
                  <a:lnTo>
                    <a:pt x="133" y="437"/>
                  </a:lnTo>
                  <a:lnTo>
                    <a:pt x="121" y="426"/>
                  </a:lnTo>
                  <a:lnTo>
                    <a:pt x="127" y="402"/>
                  </a:lnTo>
                  <a:lnTo>
                    <a:pt x="110" y="402"/>
                  </a:lnTo>
                  <a:lnTo>
                    <a:pt x="110" y="380"/>
                  </a:lnTo>
                  <a:lnTo>
                    <a:pt x="92" y="391"/>
                  </a:lnTo>
                  <a:lnTo>
                    <a:pt x="104" y="368"/>
                  </a:lnTo>
                  <a:lnTo>
                    <a:pt x="92" y="373"/>
                  </a:lnTo>
                  <a:lnTo>
                    <a:pt x="92" y="345"/>
                  </a:lnTo>
                  <a:lnTo>
                    <a:pt x="87" y="339"/>
                  </a:lnTo>
                  <a:lnTo>
                    <a:pt x="81" y="334"/>
                  </a:lnTo>
                  <a:lnTo>
                    <a:pt x="87" y="311"/>
                  </a:lnTo>
                  <a:lnTo>
                    <a:pt x="92" y="299"/>
                  </a:lnTo>
                  <a:lnTo>
                    <a:pt x="92" y="293"/>
                  </a:lnTo>
                  <a:lnTo>
                    <a:pt x="75" y="299"/>
                  </a:lnTo>
                  <a:lnTo>
                    <a:pt x="63" y="282"/>
                  </a:lnTo>
                  <a:lnTo>
                    <a:pt x="63" y="270"/>
                  </a:lnTo>
                  <a:lnTo>
                    <a:pt x="58" y="276"/>
                  </a:lnTo>
                  <a:lnTo>
                    <a:pt x="63" y="253"/>
                  </a:lnTo>
                  <a:lnTo>
                    <a:pt x="63" y="247"/>
                  </a:lnTo>
                  <a:lnTo>
                    <a:pt x="63" y="224"/>
                  </a:lnTo>
                  <a:lnTo>
                    <a:pt x="52" y="236"/>
                  </a:lnTo>
                  <a:lnTo>
                    <a:pt x="52" y="230"/>
                  </a:lnTo>
                  <a:lnTo>
                    <a:pt x="58" y="213"/>
                  </a:lnTo>
                  <a:lnTo>
                    <a:pt x="46" y="207"/>
                  </a:lnTo>
                  <a:lnTo>
                    <a:pt x="41" y="190"/>
                  </a:lnTo>
                  <a:lnTo>
                    <a:pt x="33" y="185"/>
                  </a:lnTo>
                  <a:lnTo>
                    <a:pt x="18" y="184"/>
                  </a:lnTo>
                  <a:lnTo>
                    <a:pt x="6" y="172"/>
                  </a:lnTo>
                  <a:lnTo>
                    <a:pt x="12" y="155"/>
                  </a:lnTo>
                  <a:lnTo>
                    <a:pt x="6" y="161"/>
                  </a:lnTo>
                  <a:lnTo>
                    <a:pt x="18" y="127"/>
                  </a:lnTo>
                  <a:lnTo>
                    <a:pt x="29" y="138"/>
                  </a:lnTo>
                  <a:lnTo>
                    <a:pt x="18" y="127"/>
                  </a:lnTo>
                  <a:lnTo>
                    <a:pt x="18" y="103"/>
                  </a:lnTo>
                  <a:lnTo>
                    <a:pt x="18" y="86"/>
                  </a:lnTo>
                  <a:lnTo>
                    <a:pt x="6" y="75"/>
                  </a:lnTo>
                  <a:lnTo>
                    <a:pt x="0" y="75"/>
                  </a:lnTo>
                  <a:lnTo>
                    <a:pt x="110" y="17"/>
                  </a:lnTo>
                  <a:lnTo>
                    <a:pt x="185" y="0"/>
                  </a:lnTo>
                  <a:lnTo>
                    <a:pt x="214" y="0"/>
                  </a:lnTo>
                  <a:lnTo>
                    <a:pt x="219" y="12"/>
                  </a:lnTo>
                  <a:lnTo>
                    <a:pt x="214" y="23"/>
                  </a:lnTo>
                  <a:lnTo>
                    <a:pt x="231" y="29"/>
                  </a:lnTo>
                  <a:lnTo>
                    <a:pt x="237" y="34"/>
                  </a:lnTo>
                  <a:lnTo>
                    <a:pt x="242" y="46"/>
                  </a:lnTo>
                  <a:lnTo>
                    <a:pt x="242" y="52"/>
                  </a:lnTo>
                  <a:lnTo>
                    <a:pt x="254" y="52"/>
                  </a:lnTo>
                  <a:lnTo>
                    <a:pt x="259" y="69"/>
                  </a:lnTo>
                  <a:lnTo>
                    <a:pt x="271" y="86"/>
                  </a:lnTo>
                  <a:lnTo>
                    <a:pt x="271" y="98"/>
                  </a:lnTo>
                  <a:lnTo>
                    <a:pt x="242" y="121"/>
                  </a:lnTo>
                  <a:lnTo>
                    <a:pt x="208" y="448"/>
                  </a:lnTo>
                  <a:close/>
                </a:path>
              </a:pathLst>
            </a:custGeom>
            <a:solidFill>
              <a:srgbClr val="6699FF"/>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9" name="Freeform 67"/>
            <p:cNvSpPr>
              <a:spLocks noChangeAspect="1"/>
            </p:cNvSpPr>
            <p:nvPr/>
          </p:nvSpPr>
          <p:spPr bwMode="auto">
            <a:xfrm>
              <a:off x="2441" y="2060"/>
              <a:ext cx="742" cy="722"/>
            </a:xfrm>
            <a:custGeom>
              <a:avLst/>
              <a:gdLst/>
              <a:ahLst/>
              <a:cxnLst>
                <a:cxn ang="0">
                  <a:pos x="0" y="189"/>
                </a:cxn>
                <a:cxn ang="0">
                  <a:pos x="19" y="193"/>
                </a:cxn>
                <a:cxn ang="0">
                  <a:pos x="39" y="174"/>
                </a:cxn>
                <a:cxn ang="0">
                  <a:pos x="63" y="184"/>
                </a:cxn>
                <a:cxn ang="0">
                  <a:pos x="63" y="227"/>
                </a:cxn>
                <a:cxn ang="0">
                  <a:pos x="77" y="247"/>
                </a:cxn>
                <a:cxn ang="0">
                  <a:pos x="87" y="275"/>
                </a:cxn>
                <a:cxn ang="0">
                  <a:pos x="125" y="290"/>
                </a:cxn>
                <a:cxn ang="0">
                  <a:pos x="111" y="315"/>
                </a:cxn>
                <a:cxn ang="0">
                  <a:pos x="130" y="329"/>
                </a:cxn>
                <a:cxn ang="0">
                  <a:pos x="145" y="329"/>
                </a:cxn>
                <a:cxn ang="0">
                  <a:pos x="164" y="353"/>
                </a:cxn>
                <a:cxn ang="0">
                  <a:pos x="150" y="392"/>
                </a:cxn>
                <a:cxn ang="0">
                  <a:pos x="149" y="428"/>
                </a:cxn>
                <a:cxn ang="0">
                  <a:pos x="140" y="459"/>
                </a:cxn>
                <a:cxn ang="0">
                  <a:pos x="145" y="483"/>
                </a:cxn>
                <a:cxn ang="0">
                  <a:pos x="174" y="493"/>
                </a:cxn>
                <a:cxn ang="0">
                  <a:pos x="198" y="483"/>
                </a:cxn>
                <a:cxn ang="0">
                  <a:pos x="228" y="492"/>
                </a:cxn>
                <a:cxn ang="0">
                  <a:pos x="259" y="507"/>
                </a:cxn>
                <a:cxn ang="0">
                  <a:pos x="290" y="483"/>
                </a:cxn>
                <a:cxn ang="0">
                  <a:pos x="314" y="488"/>
                </a:cxn>
                <a:cxn ang="0">
                  <a:pos x="337" y="503"/>
                </a:cxn>
                <a:cxn ang="0">
                  <a:pos x="357" y="503"/>
                </a:cxn>
                <a:cxn ang="0">
                  <a:pos x="372" y="493"/>
                </a:cxn>
                <a:cxn ang="0">
                  <a:pos x="386" y="508"/>
                </a:cxn>
                <a:cxn ang="0">
                  <a:pos x="410" y="517"/>
                </a:cxn>
                <a:cxn ang="0">
                  <a:pos x="468" y="628"/>
                </a:cxn>
                <a:cxn ang="0">
                  <a:pos x="531" y="661"/>
                </a:cxn>
                <a:cxn ang="0">
                  <a:pos x="576" y="682"/>
                </a:cxn>
                <a:cxn ang="0">
                  <a:pos x="615" y="700"/>
                </a:cxn>
                <a:cxn ang="0">
                  <a:pos x="636" y="712"/>
                </a:cxn>
                <a:cxn ang="0">
                  <a:pos x="666" y="724"/>
                </a:cxn>
                <a:cxn ang="0">
                  <a:pos x="693" y="742"/>
                </a:cxn>
                <a:cxn ang="0">
                  <a:pos x="726" y="763"/>
                </a:cxn>
                <a:cxn ang="0">
                  <a:pos x="744" y="793"/>
                </a:cxn>
                <a:cxn ang="0">
                  <a:pos x="765" y="811"/>
                </a:cxn>
                <a:cxn ang="0">
                  <a:pos x="792" y="811"/>
                </a:cxn>
                <a:cxn ang="0">
                  <a:pos x="813" y="808"/>
                </a:cxn>
                <a:cxn ang="0">
                  <a:pos x="831" y="811"/>
                </a:cxn>
                <a:cxn ang="0">
                  <a:pos x="834" y="250"/>
                </a:cxn>
                <a:cxn ang="0">
                  <a:pos x="48" y="0"/>
                </a:cxn>
                <a:cxn ang="0">
                  <a:pos x="0" y="189"/>
                </a:cxn>
              </a:cxnLst>
              <a:rect l="0" t="0" r="r" b="b"/>
              <a:pathLst>
                <a:path w="834" h="811">
                  <a:moveTo>
                    <a:pt x="0" y="189"/>
                  </a:moveTo>
                  <a:lnTo>
                    <a:pt x="19" y="193"/>
                  </a:lnTo>
                  <a:lnTo>
                    <a:pt x="39" y="174"/>
                  </a:lnTo>
                  <a:lnTo>
                    <a:pt x="63" y="184"/>
                  </a:lnTo>
                  <a:lnTo>
                    <a:pt x="63" y="227"/>
                  </a:lnTo>
                  <a:lnTo>
                    <a:pt x="77" y="247"/>
                  </a:lnTo>
                  <a:lnTo>
                    <a:pt x="87" y="275"/>
                  </a:lnTo>
                  <a:lnTo>
                    <a:pt x="125" y="290"/>
                  </a:lnTo>
                  <a:lnTo>
                    <a:pt x="111" y="315"/>
                  </a:lnTo>
                  <a:lnTo>
                    <a:pt x="130" y="329"/>
                  </a:lnTo>
                  <a:lnTo>
                    <a:pt x="145" y="329"/>
                  </a:lnTo>
                  <a:lnTo>
                    <a:pt x="164" y="353"/>
                  </a:lnTo>
                  <a:lnTo>
                    <a:pt x="150" y="392"/>
                  </a:lnTo>
                  <a:lnTo>
                    <a:pt x="149" y="428"/>
                  </a:lnTo>
                  <a:lnTo>
                    <a:pt x="140" y="459"/>
                  </a:lnTo>
                  <a:lnTo>
                    <a:pt x="145" y="483"/>
                  </a:lnTo>
                  <a:lnTo>
                    <a:pt x="174" y="493"/>
                  </a:lnTo>
                  <a:lnTo>
                    <a:pt x="198" y="483"/>
                  </a:lnTo>
                  <a:lnTo>
                    <a:pt x="228" y="492"/>
                  </a:lnTo>
                  <a:lnTo>
                    <a:pt x="259" y="507"/>
                  </a:lnTo>
                  <a:lnTo>
                    <a:pt x="290" y="483"/>
                  </a:lnTo>
                  <a:lnTo>
                    <a:pt x="314" y="488"/>
                  </a:lnTo>
                  <a:lnTo>
                    <a:pt x="337" y="503"/>
                  </a:lnTo>
                  <a:lnTo>
                    <a:pt x="357" y="503"/>
                  </a:lnTo>
                  <a:lnTo>
                    <a:pt x="372" y="493"/>
                  </a:lnTo>
                  <a:lnTo>
                    <a:pt x="386" y="508"/>
                  </a:lnTo>
                  <a:lnTo>
                    <a:pt x="410" y="517"/>
                  </a:lnTo>
                  <a:lnTo>
                    <a:pt x="468" y="628"/>
                  </a:lnTo>
                  <a:lnTo>
                    <a:pt x="531" y="661"/>
                  </a:lnTo>
                  <a:lnTo>
                    <a:pt x="576" y="682"/>
                  </a:lnTo>
                  <a:lnTo>
                    <a:pt x="615" y="700"/>
                  </a:lnTo>
                  <a:lnTo>
                    <a:pt x="636" y="712"/>
                  </a:lnTo>
                  <a:lnTo>
                    <a:pt x="666" y="724"/>
                  </a:lnTo>
                  <a:lnTo>
                    <a:pt x="693" y="742"/>
                  </a:lnTo>
                  <a:lnTo>
                    <a:pt x="726" y="763"/>
                  </a:lnTo>
                  <a:lnTo>
                    <a:pt x="744" y="793"/>
                  </a:lnTo>
                  <a:lnTo>
                    <a:pt x="765" y="811"/>
                  </a:lnTo>
                  <a:lnTo>
                    <a:pt x="792" y="811"/>
                  </a:lnTo>
                  <a:lnTo>
                    <a:pt x="813" y="808"/>
                  </a:lnTo>
                  <a:lnTo>
                    <a:pt x="831" y="811"/>
                  </a:lnTo>
                  <a:lnTo>
                    <a:pt x="834" y="250"/>
                  </a:lnTo>
                  <a:lnTo>
                    <a:pt x="48" y="0"/>
                  </a:lnTo>
                  <a:lnTo>
                    <a:pt x="0" y="189"/>
                  </a:lnTo>
                  <a:close/>
                </a:path>
              </a:pathLst>
            </a:custGeom>
            <a:solidFill>
              <a:srgbClr val="6699FF"/>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0" name="Freeform 68"/>
            <p:cNvSpPr>
              <a:spLocks noChangeAspect="1"/>
            </p:cNvSpPr>
            <p:nvPr/>
          </p:nvSpPr>
          <p:spPr bwMode="auto">
            <a:xfrm>
              <a:off x="2484" y="2624"/>
              <a:ext cx="705" cy="807"/>
            </a:xfrm>
            <a:custGeom>
              <a:avLst/>
              <a:gdLst/>
              <a:ahLst/>
              <a:cxnLst>
                <a:cxn ang="0">
                  <a:pos x="152" y="0"/>
                </a:cxn>
                <a:cxn ang="0">
                  <a:pos x="321" y="0"/>
                </a:cxn>
                <a:cxn ang="0">
                  <a:pos x="792" y="0"/>
                </a:cxn>
                <a:cxn ang="0">
                  <a:pos x="792" y="906"/>
                </a:cxn>
                <a:cxn ang="0">
                  <a:pos x="470" y="905"/>
                </a:cxn>
                <a:cxn ang="0">
                  <a:pos x="0" y="684"/>
                </a:cxn>
                <a:cxn ang="0">
                  <a:pos x="0" y="677"/>
                </a:cxn>
                <a:cxn ang="0">
                  <a:pos x="14" y="664"/>
                </a:cxn>
                <a:cxn ang="0">
                  <a:pos x="21" y="629"/>
                </a:cxn>
                <a:cxn ang="0">
                  <a:pos x="41" y="615"/>
                </a:cxn>
                <a:cxn ang="0">
                  <a:pos x="41" y="574"/>
                </a:cxn>
                <a:cxn ang="0">
                  <a:pos x="21" y="539"/>
                </a:cxn>
                <a:cxn ang="0">
                  <a:pos x="35" y="525"/>
                </a:cxn>
                <a:cxn ang="0">
                  <a:pos x="48" y="512"/>
                </a:cxn>
                <a:cxn ang="0">
                  <a:pos x="56" y="449"/>
                </a:cxn>
                <a:cxn ang="0">
                  <a:pos x="83" y="415"/>
                </a:cxn>
                <a:cxn ang="0">
                  <a:pos x="76" y="360"/>
                </a:cxn>
                <a:cxn ang="0">
                  <a:pos x="56" y="319"/>
                </a:cxn>
                <a:cxn ang="0">
                  <a:pos x="48" y="290"/>
                </a:cxn>
                <a:cxn ang="0">
                  <a:pos x="69" y="222"/>
                </a:cxn>
                <a:cxn ang="0">
                  <a:pos x="56" y="173"/>
                </a:cxn>
                <a:cxn ang="0">
                  <a:pos x="56" y="118"/>
                </a:cxn>
                <a:cxn ang="0">
                  <a:pos x="83" y="97"/>
                </a:cxn>
                <a:cxn ang="0">
                  <a:pos x="83" y="49"/>
                </a:cxn>
                <a:cxn ang="0">
                  <a:pos x="131" y="15"/>
                </a:cxn>
                <a:cxn ang="0">
                  <a:pos x="131" y="8"/>
                </a:cxn>
                <a:cxn ang="0">
                  <a:pos x="152" y="0"/>
                </a:cxn>
              </a:cxnLst>
              <a:rect l="0" t="0" r="r" b="b"/>
              <a:pathLst>
                <a:path w="792" h="906">
                  <a:moveTo>
                    <a:pt x="152" y="0"/>
                  </a:moveTo>
                  <a:lnTo>
                    <a:pt x="321" y="0"/>
                  </a:lnTo>
                  <a:lnTo>
                    <a:pt x="792" y="0"/>
                  </a:lnTo>
                  <a:lnTo>
                    <a:pt x="792" y="906"/>
                  </a:lnTo>
                  <a:lnTo>
                    <a:pt x="470" y="905"/>
                  </a:lnTo>
                  <a:lnTo>
                    <a:pt x="0" y="684"/>
                  </a:lnTo>
                  <a:lnTo>
                    <a:pt x="0" y="677"/>
                  </a:lnTo>
                  <a:lnTo>
                    <a:pt x="14" y="664"/>
                  </a:lnTo>
                  <a:lnTo>
                    <a:pt x="21" y="629"/>
                  </a:lnTo>
                  <a:lnTo>
                    <a:pt x="41" y="615"/>
                  </a:lnTo>
                  <a:lnTo>
                    <a:pt x="41" y="574"/>
                  </a:lnTo>
                  <a:lnTo>
                    <a:pt x="21" y="539"/>
                  </a:lnTo>
                  <a:lnTo>
                    <a:pt x="35" y="525"/>
                  </a:lnTo>
                  <a:lnTo>
                    <a:pt x="48" y="512"/>
                  </a:lnTo>
                  <a:lnTo>
                    <a:pt x="56" y="449"/>
                  </a:lnTo>
                  <a:lnTo>
                    <a:pt x="83" y="415"/>
                  </a:lnTo>
                  <a:lnTo>
                    <a:pt x="76" y="360"/>
                  </a:lnTo>
                  <a:lnTo>
                    <a:pt x="56" y="319"/>
                  </a:lnTo>
                  <a:lnTo>
                    <a:pt x="48" y="290"/>
                  </a:lnTo>
                  <a:lnTo>
                    <a:pt x="69" y="222"/>
                  </a:lnTo>
                  <a:lnTo>
                    <a:pt x="56" y="173"/>
                  </a:lnTo>
                  <a:lnTo>
                    <a:pt x="56" y="118"/>
                  </a:lnTo>
                  <a:lnTo>
                    <a:pt x="83" y="97"/>
                  </a:lnTo>
                  <a:lnTo>
                    <a:pt x="83" y="49"/>
                  </a:lnTo>
                  <a:lnTo>
                    <a:pt x="131" y="15"/>
                  </a:lnTo>
                  <a:lnTo>
                    <a:pt x="131" y="8"/>
                  </a:lnTo>
                  <a:lnTo>
                    <a:pt x="152" y="0"/>
                  </a:lnTo>
                  <a:close/>
                </a:path>
              </a:pathLst>
            </a:cu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1" name="Freeform 69"/>
            <p:cNvSpPr>
              <a:spLocks noChangeAspect="1"/>
            </p:cNvSpPr>
            <p:nvPr/>
          </p:nvSpPr>
          <p:spPr bwMode="auto">
            <a:xfrm>
              <a:off x="1912" y="2151"/>
              <a:ext cx="529" cy="623"/>
            </a:xfrm>
            <a:custGeom>
              <a:avLst/>
              <a:gdLst/>
              <a:ahLst/>
              <a:cxnLst>
                <a:cxn ang="0">
                  <a:pos x="0" y="628"/>
                </a:cxn>
                <a:cxn ang="0">
                  <a:pos x="10" y="637"/>
                </a:cxn>
                <a:cxn ang="0">
                  <a:pos x="39" y="642"/>
                </a:cxn>
                <a:cxn ang="0">
                  <a:pos x="44" y="666"/>
                </a:cxn>
                <a:cxn ang="0">
                  <a:pos x="58" y="681"/>
                </a:cxn>
                <a:cxn ang="0">
                  <a:pos x="97" y="700"/>
                </a:cxn>
                <a:cxn ang="0">
                  <a:pos x="141" y="666"/>
                </a:cxn>
                <a:cxn ang="0">
                  <a:pos x="169" y="657"/>
                </a:cxn>
                <a:cxn ang="0">
                  <a:pos x="179" y="618"/>
                </a:cxn>
                <a:cxn ang="0">
                  <a:pos x="199" y="594"/>
                </a:cxn>
                <a:cxn ang="0">
                  <a:pos x="213" y="579"/>
                </a:cxn>
                <a:cxn ang="0">
                  <a:pos x="213" y="550"/>
                </a:cxn>
                <a:cxn ang="0">
                  <a:pos x="218" y="536"/>
                </a:cxn>
                <a:cxn ang="0">
                  <a:pos x="213" y="516"/>
                </a:cxn>
                <a:cxn ang="0">
                  <a:pos x="228" y="502"/>
                </a:cxn>
                <a:cxn ang="0">
                  <a:pos x="213" y="478"/>
                </a:cxn>
                <a:cxn ang="0">
                  <a:pos x="223" y="444"/>
                </a:cxn>
                <a:cxn ang="0">
                  <a:pos x="194" y="415"/>
                </a:cxn>
                <a:cxn ang="0">
                  <a:pos x="208" y="386"/>
                </a:cxn>
                <a:cxn ang="0">
                  <a:pos x="189" y="371"/>
                </a:cxn>
                <a:cxn ang="0">
                  <a:pos x="189" y="342"/>
                </a:cxn>
                <a:cxn ang="0">
                  <a:pos x="169" y="333"/>
                </a:cxn>
                <a:cxn ang="0">
                  <a:pos x="169" y="294"/>
                </a:cxn>
                <a:cxn ang="0">
                  <a:pos x="145" y="280"/>
                </a:cxn>
                <a:cxn ang="0">
                  <a:pos x="150" y="251"/>
                </a:cxn>
                <a:cxn ang="0">
                  <a:pos x="126" y="241"/>
                </a:cxn>
                <a:cxn ang="0">
                  <a:pos x="136" y="222"/>
                </a:cxn>
                <a:cxn ang="0">
                  <a:pos x="126" y="193"/>
                </a:cxn>
                <a:cxn ang="0">
                  <a:pos x="155" y="193"/>
                </a:cxn>
                <a:cxn ang="0">
                  <a:pos x="184" y="198"/>
                </a:cxn>
                <a:cxn ang="0">
                  <a:pos x="194" y="188"/>
                </a:cxn>
                <a:cxn ang="0">
                  <a:pos x="223" y="188"/>
                </a:cxn>
                <a:cxn ang="0">
                  <a:pos x="237" y="193"/>
                </a:cxn>
                <a:cxn ang="0">
                  <a:pos x="247" y="183"/>
                </a:cxn>
                <a:cxn ang="0">
                  <a:pos x="271" y="193"/>
                </a:cxn>
                <a:cxn ang="0">
                  <a:pos x="290" y="183"/>
                </a:cxn>
                <a:cxn ang="0">
                  <a:pos x="285" y="155"/>
                </a:cxn>
                <a:cxn ang="0">
                  <a:pos x="310" y="135"/>
                </a:cxn>
                <a:cxn ang="0">
                  <a:pos x="300" y="106"/>
                </a:cxn>
                <a:cxn ang="0">
                  <a:pos x="334" y="72"/>
                </a:cxn>
                <a:cxn ang="0">
                  <a:pos x="368" y="130"/>
                </a:cxn>
                <a:cxn ang="0">
                  <a:pos x="397" y="116"/>
                </a:cxn>
                <a:cxn ang="0">
                  <a:pos x="421" y="106"/>
                </a:cxn>
                <a:cxn ang="0">
                  <a:pos x="436" y="87"/>
                </a:cxn>
                <a:cxn ang="0">
                  <a:pos x="460" y="106"/>
                </a:cxn>
                <a:cxn ang="0">
                  <a:pos x="464" y="155"/>
                </a:cxn>
                <a:cxn ang="0">
                  <a:pos x="508" y="120"/>
                </a:cxn>
                <a:cxn ang="0">
                  <a:pos x="542" y="130"/>
                </a:cxn>
                <a:cxn ang="0">
                  <a:pos x="595" y="92"/>
                </a:cxn>
                <a:cxn ang="0">
                  <a:pos x="189" y="0"/>
                </a:cxn>
                <a:cxn ang="0">
                  <a:pos x="24" y="92"/>
                </a:cxn>
                <a:cxn ang="0">
                  <a:pos x="0" y="628"/>
                </a:cxn>
              </a:cxnLst>
              <a:rect l="0" t="0" r="r" b="b"/>
              <a:pathLst>
                <a:path w="595" h="700">
                  <a:moveTo>
                    <a:pt x="0" y="628"/>
                  </a:moveTo>
                  <a:lnTo>
                    <a:pt x="10" y="637"/>
                  </a:lnTo>
                  <a:lnTo>
                    <a:pt x="39" y="642"/>
                  </a:lnTo>
                  <a:lnTo>
                    <a:pt x="44" y="666"/>
                  </a:lnTo>
                  <a:lnTo>
                    <a:pt x="58" y="681"/>
                  </a:lnTo>
                  <a:lnTo>
                    <a:pt x="97" y="700"/>
                  </a:lnTo>
                  <a:lnTo>
                    <a:pt x="141" y="666"/>
                  </a:lnTo>
                  <a:lnTo>
                    <a:pt x="169" y="657"/>
                  </a:lnTo>
                  <a:lnTo>
                    <a:pt x="179" y="618"/>
                  </a:lnTo>
                  <a:lnTo>
                    <a:pt x="199" y="594"/>
                  </a:lnTo>
                  <a:lnTo>
                    <a:pt x="213" y="579"/>
                  </a:lnTo>
                  <a:lnTo>
                    <a:pt x="213" y="550"/>
                  </a:lnTo>
                  <a:lnTo>
                    <a:pt x="218" y="536"/>
                  </a:lnTo>
                  <a:lnTo>
                    <a:pt x="213" y="516"/>
                  </a:lnTo>
                  <a:lnTo>
                    <a:pt x="228" y="502"/>
                  </a:lnTo>
                  <a:lnTo>
                    <a:pt x="213" y="478"/>
                  </a:lnTo>
                  <a:lnTo>
                    <a:pt x="223" y="444"/>
                  </a:lnTo>
                  <a:lnTo>
                    <a:pt x="194" y="415"/>
                  </a:lnTo>
                  <a:lnTo>
                    <a:pt x="208" y="386"/>
                  </a:lnTo>
                  <a:lnTo>
                    <a:pt x="189" y="371"/>
                  </a:lnTo>
                  <a:lnTo>
                    <a:pt x="189" y="342"/>
                  </a:lnTo>
                  <a:lnTo>
                    <a:pt x="169" y="333"/>
                  </a:lnTo>
                  <a:lnTo>
                    <a:pt x="169" y="294"/>
                  </a:lnTo>
                  <a:lnTo>
                    <a:pt x="145" y="280"/>
                  </a:lnTo>
                  <a:lnTo>
                    <a:pt x="150" y="251"/>
                  </a:lnTo>
                  <a:lnTo>
                    <a:pt x="126" y="241"/>
                  </a:lnTo>
                  <a:lnTo>
                    <a:pt x="136" y="222"/>
                  </a:lnTo>
                  <a:lnTo>
                    <a:pt x="126" y="193"/>
                  </a:lnTo>
                  <a:lnTo>
                    <a:pt x="155" y="193"/>
                  </a:lnTo>
                  <a:lnTo>
                    <a:pt x="184" y="198"/>
                  </a:lnTo>
                  <a:lnTo>
                    <a:pt x="194" y="188"/>
                  </a:lnTo>
                  <a:lnTo>
                    <a:pt x="223" y="188"/>
                  </a:lnTo>
                  <a:lnTo>
                    <a:pt x="237" y="193"/>
                  </a:lnTo>
                  <a:lnTo>
                    <a:pt x="247" y="183"/>
                  </a:lnTo>
                  <a:lnTo>
                    <a:pt x="271" y="193"/>
                  </a:lnTo>
                  <a:lnTo>
                    <a:pt x="290" y="183"/>
                  </a:lnTo>
                  <a:lnTo>
                    <a:pt x="285" y="155"/>
                  </a:lnTo>
                  <a:lnTo>
                    <a:pt x="310" y="135"/>
                  </a:lnTo>
                  <a:lnTo>
                    <a:pt x="300" y="106"/>
                  </a:lnTo>
                  <a:lnTo>
                    <a:pt x="334" y="72"/>
                  </a:lnTo>
                  <a:lnTo>
                    <a:pt x="368" y="130"/>
                  </a:lnTo>
                  <a:lnTo>
                    <a:pt x="397" y="116"/>
                  </a:lnTo>
                  <a:lnTo>
                    <a:pt x="421" y="106"/>
                  </a:lnTo>
                  <a:lnTo>
                    <a:pt x="436" y="87"/>
                  </a:lnTo>
                  <a:lnTo>
                    <a:pt x="460" y="106"/>
                  </a:lnTo>
                  <a:lnTo>
                    <a:pt x="464" y="155"/>
                  </a:lnTo>
                  <a:lnTo>
                    <a:pt x="508" y="120"/>
                  </a:lnTo>
                  <a:lnTo>
                    <a:pt x="542" y="130"/>
                  </a:lnTo>
                  <a:lnTo>
                    <a:pt x="595" y="92"/>
                  </a:lnTo>
                  <a:lnTo>
                    <a:pt x="189" y="0"/>
                  </a:lnTo>
                  <a:lnTo>
                    <a:pt x="24" y="92"/>
                  </a:lnTo>
                  <a:lnTo>
                    <a:pt x="0" y="628"/>
                  </a:lnTo>
                  <a:close/>
                </a:path>
              </a:pathLst>
            </a:custGeom>
            <a:solidFill>
              <a:srgbClr val="6699FF"/>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Freeform 70"/>
            <p:cNvSpPr>
              <a:spLocks noChangeAspect="1"/>
            </p:cNvSpPr>
            <p:nvPr/>
          </p:nvSpPr>
          <p:spPr bwMode="auto">
            <a:xfrm>
              <a:off x="1920" y="1822"/>
              <a:ext cx="693" cy="1067"/>
            </a:xfrm>
            <a:custGeom>
              <a:avLst/>
              <a:gdLst/>
              <a:ahLst/>
              <a:cxnLst>
                <a:cxn ang="0">
                  <a:pos x="778" y="60"/>
                </a:cxn>
                <a:cxn ang="0">
                  <a:pos x="777" y="902"/>
                </a:cxn>
                <a:cxn ang="0">
                  <a:pos x="720" y="947"/>
                </a:cxn>
                <a:cxn ang="0">
                  <a:pos x="714" y="995"/>
                </a:cxn>
                <a:cxn ang="0">
                  <a:pos x="693" y="1016"/>
                </a:cxn>
                <a:cxn ang="0">
                  <a:pos x="687" y="1085"/>
                </a:cxn>
                <a:cxn ang="0">
                  <a:pos x="702" y="1118"/>
                </a:cxn>
                <a:cxn ang="0">
                  <a:pos x="678" y="1199"/>
                </a:cxn>
                <a:cxn ang="0">
                  <a:pos x="0" y="462"/>
                </a:cxn>
                <a:cxn ang="0">
                  <a:pos x="69" y="0"/>
                </a:cxn>
                <a:cxn ang="0">
                  <a:pos x="778" y="60"/>
                </a:cxn>
              </a:cxnLst>
              <a:rect l="0" t="0" r="r" b="b"/>
              <a:pathLst>
                <a:path w="778" h="1199">
                  <a:moveTo>
                    <a:pt x="778" y="60"/>
                  </a:moveTo>
                  <a:lnTo>
                    <a:pt x="777" y="902"/>
                  </a:lnTo>
                  <a:lnTo>
                    <a:pt x="720" y="947"/>
                  </a:lnTo>
                  <a:lnTo>
                    <a:pt x="714" y="995"/>
                  </a:lnTo>
                  <a:lnTo>
                    <a:pt x="693" y="1016"/>
                  </a:lnTo>
                  <a:lnTo>
                    <a:pt x="687" y="1085"/>
                  </a:lnTo>
                  <a:lnTo>
                    <a:pt x="702" y="1118"/>
                  </a:lnTo>
                  <a:lnTo>
                    <a:pt x="678" y="1199"/>
                  </a:lnTo>
                  <a:lnTo>
                    <a:pt x="0" y="462"/>
                  </a:lnTo>
                  <a:lnTo>
                    <a:pt x="69" y="0"/>
                  </a:lnTo>
                  <a:lnTo>
                    <a:pt x="778" y="60"/>
                  </a:lnTo>
                  <a:close/>
                </a:path>
              </a:pathLst>
            </a:cu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3" name="Freeform 71"/>
            <p:cNvSpPr>
              <a:spLocks noChangeAspect="1"/>
            </p:cNvSpPr>
            <p:nvPr/>
          </p:nvSpPr>
          <p:spPr bwMode="auto">
            <a:xfrm>
              <a:off x="3181" y="2624"/>
              <a:ext cx="662" cy="805"/>
            </a:xfrm>
            <a:custGeom>
              <a:avLst/>
              <a:gdLst/>
              <a:ahLst/>
              <a:cxnLst>
                <a:cxn ang="0">
                  <a:pos x="0" y="0"/>
                </a:cxn>
                <a:cxn ang="0">
                  <a:pos x="0" y="904"/>
                </a:cxn>
                <a:cxn ang="0">
                  <a:pos x="55" y="903"/>
                </a:cxn>
                <a:cxn ang="0">
                  <a:pos x="76" y="847"/>
                </a:cxn>
                <a:cxn ang="0">
                  <a:pos x="288" y="848"/>
                </a:cxn>
                <a:cxn ang="0">
                  <a:pos x="324" y="790"/>
                </a:cxn>
                <a:cxn ang="0">
                  <a:pos x="744" y="789"/>
                </a:cxn>
                <a:cxn ang="0">
                  <a:pos x="741" y="0"/>
                </a:cxn>
                <a:cxn ang="0">
                  <a:pos x="0" y="0"/>
                </a:cxn>
              </a:cxnLst>
              <a:rect l="0" t="0" r="r" b="b"/>
              <a:pathLst>
                <a:path w="744" h="904">
                  <a:moveTo>
                    <a:pt x="0" y="0"/>
                  </a:moveTo>
                  <a:lnTo>
                    <a:pt x="0" y="904"/>
                  </a:lnTo>
                  <a:lnTo>
                    <a:pt x="55" y="903"/>
                  </a:lnTo>
                  <a:lnTo>
                    <a:pt x="76" y="847"/>
                  </a:lnTo>
                  <a:lnTo>
                    <a:pt x="288" y="848"/>
                  </a:lnTo>
                  <a:lnTo>
                    <a:pt x="324" y="790"/>
                  </a:lnTo>
                  <a:lnTo>
                    <a:pt x="744" y="789"/>
                  </a:lnTo>
                  <a:lnTo>
                    <a:pt x="741" y="0"/>
                  </a:lnTo>
                  <a:lnTo>
                    <a:pt x="0" y="0"/>
                  </a:lnTo>
                  <a:close/>
                </a:path>
              </a:pathLst>
            </a:custGeom>
            <a:solidFill>
              <a:srgbClr val="DD88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4" name="Freeform 72"/>
            <p:cNvSpPr>
              <a:spLocks noChangeAspect="1"/>
            </p:cNvSpPr>
            <p:nvPr/>
          </p:nvSpPr>
          <p:spPr bwMode="auto">
            <a:xfrm>
              <a:off x="3293" y="2257"/>
              <a:ext cx="602" cy="367"/>
            </a:xfrm>
            <a:custGeom>
              <a:avLst/>
              <a:gdLst/>
              <a:ahLst/>
              <a:cxnLst>
                <a:cxn ang="0">
                  <a:pos x="190" y="0"/>
                </a:cxn>
                <a:cxn ang="0">
                  <a:pos x="287" y="52"/>
                </a:cxn>
                <a:cxn ang="0">
                  <a:pos x="338" y="49"/>
                </a:cxn>
                <a:cxn ang="0">
                  <a:pos x="383" y="31"/>
                </a:cxn>
                <a:cxn ang="0">
                  <a:pos x="419" y="16"/>
                </a:cxn>
                <a:cxn ang="0">
                  <a:pos x="437" y="10"/>
                </a:cxn>
                <a:cxn ang="0">
                  <a:pos x="473" y="13"/>
                </a:cxn>
                <a:cxn ang="0">
                  <a:pos x="491" y="19"/>
                </a:cxn>
                <a:cxn ang="0">
                  <a:pos x="524" y="55"/>
                </a:cxn>
                <a:cxn ang="0">
                  <a:pos x="584" y="85"/>
                </a:cxn>
                <a:cxn ang="0">
                  <a:pos x="632" y="112"/>
                </a:cxn>
                <a:cxn ang="0">
                  <a:pos x="674" y="131"/>
                </a:cxn>
                <a:cxn ang="0">
                  <a:pos x="675" y="412"/>
                </a:cxn>
                <a:cxn ang="0">
                  <a:pos x="42" y="412"/>
                </a:cxn>
                <a:cxn ang="0">
                  <a:pos x="23" y="283"/>
                </a:cxn>
                <a:cxn ang="0">
                  <a:pos x="38" y="241"/>
                </a:cxn>
                <a:cxn ang="0">
                  <a:pos x="95" y="190"/>
                </a:cxn>
                <a:cxn ang="0">
                  <a:pos x="125" y="175"/>
                </a:cxn>
                <a:cxn ang="0">
                  <a:pos x="134" y="154"/>
                </a:cxn>
                <a:cxn ang="0">
                  <a:pos x="122" y="124"/>
                </a:cxn>
                <a:cxn ang="0">
                  <a:pos x="110" y="94"/>
                </a:cxn>
                <a:cxn ang="0">
                  <a:pos x="98" y="76"/>
                </a:cxn>
                <a:cxn ang="0">
                  <a:pos x="113" y="46"/>
                </a:cxn>
                <a:cxn ang="0">
                  <a:pos x="128" y="38"/>
                </a:cxn>
                <a:cxn ang="0">
                  <a:pos x="144" y="26"/>
                </a:cxn>
                <a:cxn ang="0">
                  <a:pos x="164" y="12"/>
                </a:cxn>
                <a:cxn ang="0">
                  <a:pos x="190" y="0"/>
                </a:cxn>
              </a:cxnLst>
              <a:rect l="0" t="0" r="r" b="b"/>
              <a:pathLst>
                <a:path w="677" h="412">
                  <a:moveTo>
                    <a:pt x="190" y="0"/>
                  </a:moveTo>
                  <a:cubicBezTo>
                    <a:pt x="224" y="11"/>
                    <a:pt x="251" y="43"/>
                    <a:pt x="287" y="52"/>
                  </a:cubicBezTo>
                  <a:cubicBezTo>
                    <a:pt x="304" y="51"/>
                    <a:pt x="321" y="51"/>
                    <a:pt x="338" y="49"/>
                  </a:cubicBezTo>
                  <a:cubicBezTo>
                    <a:pt x="351" y="48"/>
                    <a:pt x="366" y="35"/>
                    <a:pt x="383" y="31"/>
                  </a:cubicBezTo>
                  <a:cubicBezTo>
                    <a:pt x="395" y="28"/>
                    <a:pt x="407" y="20"/>
                    <a:pt x="419" y="16"/>
                  </a:cubicBezTo>
                  <a:cubicBezTo>
                    <a:pt x="425" y="14"/>
                    <a:pt x="437" y="10"/>
                    <a:pt x="437" y="10"/>
                  </a:cubicBezTo>
                  <a:cubicBezTo>
                    <a:pt x="449" y="11"/>
                    <a:pt x="461" y="11"/>
                    <a:pt x="473" y="13"/>
                  </a:cubicBezTo>
                  <a:cubicBezTo>
                    <a:pt x="479" y="14"/>
                    <a:pt x="491" y="19"/>
                    <a:pt x="491" y="19"/>
                  </a:cubicBezTo>
                  <a:cubicBezTo>
                    <a:pt x="498" y="26"/>
                    <a:pt x="515" y="49"/>
                    <a:pt x="524" y="55"/>
                  </a:cubicBezTo>
                  <a:cubicBezTo>
                    <a:pt x="542" y="67"/>
                    <a:pt x="565" y="74"/>
                    <a:pt x="584" y="85"/>
                  </a:cubicBezTo>
                  <a:cubicBezTo>
                    <a:pt x="601" y="95"/>
                    <a:pt x="613" y="107"/>
                    <a:pt x="632" y="112"/>
                  </a:cubicBezTo>
                  <a:cubicBezTo>
                    <a:pt x="641" y="118"/>
                    <a:pt x="677" y="86"/>
                    <a:pt x="674" y="131"/>
                  </a:cubicBezTo>
                  <a:cubicBezTo>
                    <a:pt x="674" y="232"/>
                    <a:pt x="672" y="337"/>
                    <a:pt x="675" y="412"/>
                  </a:cubicBezTo>
                  <a:cubicBezTo>
                    <a:pt x="558" y="412"/>
                    <a:pt x="123" y="412"/>
                    <a:pt x="42" y="412"/>
                  </a:cubicBezTo>
                  <a:cubicBezTo>
                    <a:pt x="38" y="362"/>
                    <a:pt x="74" y="300"/>
                    <a:pt x="23" y="283"/>
                  </a:cubicBezTo>
                  <a:cubicBezTo>
                    <a:pt x="0" y="246"/>
                    <a:pt x="8" y="249"/>
                    <a:pt x="38" y="241"/>
                  </a:cubicBezTo>
                  <a:cubicBezTo>
                    <a:pt x="58" y="227"/>
                    <a:pt x="71" y="202"/>
                    <a:pt x="95" y="190"/>
                  </a:cubicBezTo>
                  <a:cubicBezTo>
                    <a:pt x="102" y="168"/>
                    <a:pt x="102" y="178"/>
                    <a:pt x="125" y="175"/>
                  </a:cubicBezTo>
                  <a:cubicBezTo>
                    <a:pt x="143" y="169"/>
                    <a:pt x="150" y="164"/>
                    <a:pt x="134" y="154"/>
                  </a:cubicBezTo>
                  <a:cubicBezTo>
                    <a:pt x="131" y="143"/>
                    <a:pt x="126" y="135"/>
                    <a:pt x="122" y="124"/>
                  </a:cubicBezTo>
                  <a:cubicBezTo>
                    <a:pt x="116" y="77"/>
                    <a:pt x="127" y="113"/>
                    <a:pt x="110" y="94"/>
                  </a:cubicBezTo>
                  <a:cubicBezTo>
                    <a:pt x="105" y="89"/>
                    <a:pt x="98" y="76"/>
                    <a:pt x="98" y="76"/>
                  </a:cubicBezTo>
                  <a:cubicBezTo>
                    <a:pt x="102" y="51"/>
                    <a:pt x="91" y="51"/>
                    <a:pt x="113" y="46"/>
                  </a:cubicBezTo>
                  <a:cubicBezTo>
                    <a:pt x="119" y="43"/>
                    <a:pt x="126" y="42"/>
                    <a:pt x="128" y="38"/>
                  </a:cubicBezTo>
                  <a:cubicBezTo>
                    <a:pt x="132" y="24"/>
                    <a:pt x="141" y="28"/>
                    <a:pt x="144" y="26"/>
                  </a:cubicBezTo>
                  <a:cubicBezTo>
                    <a:pt x="152" y="21"/>
                    <a:pt x="155" y="14"/>
                    <a:pt x="164" y="12"/>
                  </a:cubicBezTo>
                  <a:cubicBezTo>
                    <a:pt x="173" y="6"/>
                    <a:pt x="182" y="8"/>
                    <a:pt x="190" y="0"/>
                  </a:cubicBezTo>
                  <a:close/>
                </a:path>
              </a:pathLst>
            </a:custGeom>
            <a:solidFill>
              <a:srgbClr val="DD88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5" name="Freeform 73"/>
            <p:cNvSpPr>
              <a:spLocks noChangeAspect="1"/>
            </p:cNvSpPr>
            <p:nvPr/>
          </p:nvSpPr>
          <p:spPr bwMode="auto">
            <a:xfrm>
              <a:off x="3442" y="3326"/>
              <a:ext cx="540" cy="427"/>
            </a:xfrm>
            <a:custGeom>
              <a:avLst/>
              <a:gdLst/>
              <a:ahLst/>
              <a:cxnLst>
                <a:cxn ang="0">
                  <a:pos x="448" y="0"/>
                </a:cxn>
                <a:cxn ang="0">
                  <a:pos x="464" y="58"/>
                </a:cxn>
                <a:cxn ang="0">
                  <a:pos x="486" y="90"/>
                </a:cxn>
                <a:cxn ang="0">
                  <a:pos x="496" y="98"/>
                </a:cxn>
                <a:cxn ang="0">
                  <a:pos x="504" y="122"/>
                </a:cxn>
                <a:cxn ang="0">
                  <a:pos x="514" y="156"/>
                </a:cxn>
                <a:cxn ang="0">
                  <a:pos x="603" y="157"/>
                </a:cxn>
                <a:cxn ang="0">
                  <a:pos x="603" y="348"/>
                </a:cxn>
                <a:cxn ang="0">
                  <a:pos x="554" y="346"/>
                </a:cxn>
                <a:cxn ang="0">
                  <a:pos x="530" y="356"/>
                </a:cxn>
                <a:cxn ang="0">
                  <a:pos x="484" y="368"/>
                </a:cxn>
                <a:cxn ang="0">
                  <a:pos x="471" y="414"/>
                </a:cxn>
                <a:cxn ang="0">
                  <a:pos x="468" y="436"/>
                </a:cxn>
                <a:cxn ang="0">
                  <a:pos x="436" y="464"/>
                </a:cxn>
                <a:cxn ang="0">
                  <a:pos x="402" y="470"/>
                </a:cxn>
                <a:cxn ang="0">
                  <a:pos x="384" y="456"/>
                </a:cxn>
                <a:cxn ang="0">
                  <a:pos x="365" y="445"/>
                </a:cxn>
                <a:cxn ang="0">
                  <a:pos x="347" y="435"/>
                </a:cxn>
                <a:cxn ang="0">
                  <a:pos x="322" y="420"/>
                </a:cxn>
                <a:cxn ang="0">
                  <a:pos x="266" y="386"/>
                </a:cxn>
                <a:cxn ang="0">
                  <a:pos x="244" y="366"/>
                </a:cxn>
                <a:cxn ang="0">
                  <a:pos x="230" y="336"/>
                </a:cxn>
                <a:cxn ang="0">
                  <a:pos x="226" y="324"/>
                </a:cxn>
                <a:cxn ang="0">
                  <a:pos x="198" y="236"/>
                </a:cxn>
                <a:cxn ang="0">
                  <a:pos x="170" y="210"/>
                </a:cxn>
                <a:cxn ang="0">
                  <a:pos x="152" y="198"/>
                </a:cxn>
                <a:cxn ang="0">
                  <a:pos x="132" y="178"/>
                </a:cxn>
                <a:cxn ang="0">
                  <a:pos x="110" y="154"/>
                </a:cxn>
                <a:cxn ang="0">
                  <a:pos x="74" y="118"/>
                </a:cxn>
                <a:cxn ang="0">
                  <a:pos x="56" y="98"/>
                </a:cxn>
                <a:cxn ang="0">
                  <a:pos x="0" y="56"/>
                </a:cxn>
                <a:cxn ang="0">
                  <a:pos x="30" y="0"/>
                </a:cxn>
                <a:cxn ang="0">
                  <a:pos x="448" y="0"/>
                </a:cxn>
              </a:cxnLst>
              <a:rect l="0" t="0" r="r" b="b"/>
              <a:pathLst>
                <a:path w="607" h="480">
                  <a:moveTo>
                    <a:pt x="448" y="0"/>
                  </a:moveTo>
                  <a:cubicBezTo>
                    <a:pt x="452" y="32"/>
                    <a:pt x="448" y="42"/>
                    <a:pt x="464" y="58"/>
                  </a:cubicBezTo>
                  <a:cubicBezTo>
                    <a:pt x="467" y="67"/>
                    <a:pt x="477" y="87"/>
                    <a:pt x="486" y="90"/>
                  </a:cubicBezTo>
                  <a:cubicBezTo>
                    <a:pt x="487" y="91"/>
                    <a:pt x="496" y="98"/>
                    <a:pt x="496" y="98"/>
                  </a:cubicBezTo>
                  <a:cubicBezTo>
                    <a:pt x="499" y="103"/>
                    <a:pt x="502" y="116"/>
                    <a:pt x="504" y="122"/>
                  </a:cubicBezTo>
                  <a:cubicBezTo>
                    <a:pt x="505" y="132"/>
                    <a:pt x="496" y="156"/>
                    <a:pt x="514" y="156"/>
                  </a:cubicBezTo>
                  <a:cubicBezTo>
                    <a:pt x="542" y="157"/>
                    <a:pt x="573" y="154"/>
                    <a:pt x="603" y="157"/>
                  </a:cubicBezTo>
                  <a:cubicBezTo>
                    <a:pt x="607" y="201"/>
                    <a:pt x="602" y="328"/>
                    <a:pt x="603" y="348"/>
                  </a:cubicBezTo>
                  <a:cubicBezTo>
                    <a:pt x="606" y="368"/>
                    <a:pt x="566" y="345"/>
                    <a:pt x="554" y="346"/>
                  </a:cubicBezTo>
                  <a:cubicBezTo>
                    <a:pt x="542" y="347"/>
                    <a:pt x="542" y="352"/>
                    <a:pt x="530" y="356"/>
                  </a:cubicBezTo>
                  <a:cubicBezTo>
                    <a:pt x="506" y="352"/>
                    <a:pt x="503" y="362"/>
                    <a:pt x="484" y="368"/>
                  </a:cubicBezTo>
                  <a:cubicBezTo>
                    <a:pt x="479" y="382"/>
                    <a:pt x="484" y="406"/>
                    <a:pt x="471" y="414"/>
                  </a:cubicBezTo>
                  <a:cubicBezTo>
                    <a:pt x="469" y="423"/>
                    <a:pt x="474" y="428"/>
                    <a:pt x="468" y="436"/>
                  </a:cubicBezTo>
                  <a:cubicBezTo>
                    <a:pt x="462" y="444"/>
                    <a:pt x="443" y="457"/>
                    <a:pt x="436" y="464"/>
                  </a:cubicBezTo>
                  <a:cubicBezTo>
                    <a:pt x="431" y="480"/>
                    <a:pt x="419" y="471"/>
                    <a:pt x="402" y="470"/>
                  </a:cubicBezTo>
                  <a:cubicBezTo>
                    <a:pt x="397" y="462"/>
                    <a:pt x="392" y="461"/>
                    <a:pt x="384" y="456"/>
                  </a:cubicBezTo>
                  <a:cubicBezTo>
                    <a:pt x="384" y="456"/>
                    <a:pt x="368" y="446"/>
                    <a:pt x="365" y="445"/>
                  </a:cubicBezTo>
                  <a:cubicBezTo>
                    <a:pt x="363" y="444"/>
                    <a:pt x="347" y="435"/>
                    <a:pt x="347" y="435"/>
                  </a:cubicBezTo>
                  <a:cubicBezTo>
                    <a:pt x="336" y="430"/>
                    <a:pt x="333" y="423"/>
                    <a:pt x="322" y="420"/>
                  </a:cubicBezTo>
                  <a:cubicBezTo>
                    <a:pt x="303" y="407"/>
                    <a:pt x="288" y="393"/>
                    <a:pt x="266" y="386"/>
                  </a:cubicBezTo>
                  <a:cubicBezTo>
                    <a:pt x="259" y="379"/>
                    <a:pt x="252" y="371"/>
                    <a:pt x="244" y="366"/>
                  </a:cubicBezTo>
                  <a:cubicBezTo>
                    <a:pt x="238" y="357"/>
                    <a:pt x="234" y="347"/>
                    <a:pt x="230" y="336"/>
                  </a:cubicBezTo>
                  <a:cubicBezTo>
                    <a:pt x="229" y="332"/>
                    <a:pt x="226" y="324"/>
                    <a:pt x="226" y="324"/>
                  </a:cubicBezTo>
                  <a:cubicBezTo>
                    <a:pt x="223" y="290"/>
                    <a:pt x="208" y="267"/>
                    <a:pt x="198" y="236"/>
                  </a:cubicBezTo>
                  <a:cubicBezTo>
                    <a:pt x="194" y="223"/>
                    <a:pt x="180" y="216"/>
                    <a:pt x="170" y="210"/>
                  </a:cubicBezTo>
                  <a:cubicBezTo>
                    <a:pt x="164" y="206"/>
                    <a:pt x="152" y="198"/>
                    <a:pt x="152" y="198"/>
                  </a:cubicBezTo>
                  <a:cubicBezTo>
                    <a:pt x="147" y="190"/>
                    <a:pt x="141" y="181"/>
                    <a:pt x="132" y="178"/>
                  </a:cubicBezTo>
                  <a:cubicBezTo>
                    <a:pt x="125" y="169"/>
                    <a:pt x="120" y="161"/>
                    <a:pt x="110" y="154"/>
                  </a:cubicBezTo>
                  <a:cubicBezTo>
                    <a:pt x="102" y="142"/>
                    <a:pt x="87" y="122"/>
                    <a:pt x="74" y="118"/>
                  </a:cubicBezTo>
                  <a:cubicBezTo>
                    <a:pt x="66" y="112"/>
                    <a:pt x="63" y="105"/>
                    <a:pt x="56" y="98"/>
                  </a:cubicBezTo>
                  <a:cubicBezTo>
                    <a:pt x="39" y="83"/>
                    <a:pt x="4" y="72"/>
                    <a:pt x="0" y="56"/>
                  </a:cubicBezTo>
                  <a:lnTo>
                    <a:pt x="30" y="0"/>
                  </a:lnTo>
                  <a:lnTo>
                    <a:pt x="448" y="0"/>
                  </a:lnTo>
                  <a:close/>
                </a:path>
              </a:pathLst>
            </a:custGeom>
            <a:solidFill>
              <a:srgbClr val="DD88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6" name="Freeform 74"/>
            <p:cNvSpPr>
              <a:spLocks noChangeAspect="1"/>
            </p:cNvSpPr>
            <p:nvPr/>
          </p:nvSpPr>
          <p:spPr bwMode="auto">
            <a:xfrm>
              <a:off x="3181" y="2624"/>
              <a:ext cx="661" cy="806"/>
            </a:xfrm>
            <a:custGeom>
              <a:avLst/>
              <a:gdLst/>
              <a:ahLst/>
              <a:cxnLst>
                <a:cxn ang="0">
                  <a:pos x="0" y="0"/>
                </a:cxn>
                <a:cxn ang="0">
                  <a:pos x="0" y="903"/>
                </a:cxn>
                <a:cxn ang="0">
                  <a:pos x="60" y="905"/>
                </a:cxn>
                <a:cxn ang="0">
                  <a:pos x="81" y="849"/>
                </a:cxn>
                <a:cxn ang="0">
                  <a:pos x="291" y="852"/>
                </a:cxn>
                <a:cxn ang="0">
                  <a:pos x="323" y="788"/>
                </a:cxn>
                <a:cxn ang="0">
                  <a:pos x="743" y="787"/>
                </a:cxn>
                <a:cxn ang="0">
                  <a:pos x="743" y="0"/>
                </a:cxn>
                <a:cxn ang="0">
                  <a:pos x="6" y="0"/>
                </a:cxn>
                <a:cxn ang="0">
                  <a:pos x="6" y="0"/>
                </a:cxn>
              </a:cxnLst>
              <a:rect l="0" t="0" r="r" b="b"/>
              <a:pathLst>
                <a:path w="743" h="905">
                  <a:moveTo>
                    <a:pt x="0" y="0"/>
                  </a:moveTo>
                  <a:lnTo>
                    <a:pt x="0" y="903"/>
                  </a:lnTo>
                  <a:lnTo>
                    <a:pt x="60" y="905"/>
                  </a:lnTo>
                  <a:lnTo>
                    <a:pt x="81" y="849"/>
                  </a:lnTo>
                  <a:lnTo>
                    <a:pt x="291" y="852"/>
                  </a:lnTo>
                  <a:lnTo>
                    <a:pt x="323" y="788"/>
                  </a:lnTo>
                  <a:lnTo>
                    <a:pt x="743" y="787"/>
                  </a:lnTo>
                  <a:lnTo>
                    <a:pt x="743" y="0"/>
                  </a:lnTo>
                  <a:lnTo>
                    <a:pt x="6" y="0"/>
                  </a:lnTo>
                  <a:lnTo>
                    <a:pt x="6" y="0"/>
                  </a:lnTo>
                </a:path>
              </a:pathLst>
            </a:custGeom>
            <a:noFill/>
            <a:ln w="7938">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7" name="Freeform 75"/>
            <p:cNvSpPr>
              <a:spLocks noChangeAspect="1"/>
            </p:cNvSpPr>
            <p:nvPr/>
          </p:nvSpPr>
          <p:spPr bwMode="auto">
            <a:xfrm>
              <a:off x="3178" y="2067"/>
              <a:ext cx="718" cy="562"/>
            </a:xfrm>
            <a:custGeom>
              <a:avLst/>
              <a:gdLst/>
              <a:ahLst/>
              <a:cxnLst>
                <a:cxn ang="0">
                  <a:pos x="807" y="627"/>
                </a:cxn>
                <a:cxn ang="0">
                  <a:pos x="0" y="627"/>
                </a:cxn>
                <a:cxn ang="0">
                  <a:pos x="0" y="0"/>
                </a:cxn>
                <a:cxn ang="0">
                  <a:pos x="804" y="2"/>
                </a:cxn>
                <a:cxn ang="0">
                  <a:pos x="804" y="632"/>
                </a:cxn>
                <a:cxn ang="0">
                  <a:pos x="804" y="632"/>
                </a:cxn>
              </a:cxnLst>
              <a:rect l="0" t="0" r="r" b="b"/>
              <a:pathLst>
                <a:path w="807" h="632">
                  <a:moveTo>
                    <a:pt x="807" y="627"/>
                  </a:moveTo>
                  <a:lnTo>
                    <a:pt x="0" y="627"/>
                  </a:lnTo>
                  <a:lnTo>
                    <a:pt x="0" y="0"/>
                  </a:lnTo>
                  <a:lnTo>
                    <a:pt x="804" y="2"/>
                  </a:lnTo>
                  <a:lnTo>
                    <a:pt x="804" y="632"/>
                  </a:lnTo>
                  <a:lnTo>
                    <a:pt x="804" y="632"/>
                  </a:lnTo>
                </a:path>
              </a:pathLst>
            </a:custGeom>
            <a:noFill/>
            <a:ln w="8001">
              <a:solidFill>
                <a:srgbClr val="000000"/>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8" name="Freeform 76"/>
            <p:cNvSpPr>
              <a:spLocks noChangeAspect="1"/>
            </p:cNvSpPr>
            <p:nvPr/>
          </p:nvSpPr>
          <p:spPr bwMode="auto">
            <a:xfrm>
              <a:off x="2612" y="1872"/>
              <a:ext cx="568" cy="752"/>
            </a:xfrm>
            <a:custGeom>
              <a:avLst/>
              <a:gdLst/>
              <a:ahLst/>
              <a:cxnLst>
                <a:cxn ang="0">
                  <a:pos x="638" y="846"/>
                </a:cxn>
                <a:cxn ang="0">
                  <a:pos x="2" y="845"/>
                </a:cxn>
                <a:cxn ang="0">
                  <a:pos x="0" y="3"/>
                </a:cxn>
                <a:cxn ang="0">
                  <a:pos x="429" y="0"/>
                </a:cxn>
                <a:cxn ang="0">
                  <a:pos x="429" y="219"/>
                </a:cxn>
                <a:cxn ang="0">
                  <a:pos x="638" y="219"/>
                </a:cxn>
                <a:cxn ang="0">
                  <a:pos x="638" y="846"/>
                </a:cxn>
              </a:cxnLst>
              <a:rect l="0" t="0" r="r" b="b"/>
              <a:pathLst>
                <a:path w="638" h="846">
                  <a:moveTo>
                    <a:pt x="638" y="846"/>
                  </a:moveTo>
                  <a:lnTo>
                    <a:pt x="2" y="845"/>
                  </a:lnTo>
                  <a:lnTo>
                    <a:pt x="0" y="3"/>
                  </a:lnTo>
                  <a:lnTo>
                    <a:pt x="429" y="0"/>
                  </a:lnTo>
                  <a:lnTo>
                    <a:pt x="429" y="219"/>
                  </a:lnTo>
                  <a:lnTo>
                    <a:pt x="638" y="219"/>
                  </a:lnTo>
                  <a:lnTo>
                    <a:pt x="638" y="846"/>
                  </a:lnTo>
                  <a:close/>
                </a:path>
              </a:pathLst>
            </a:custGeom>
            <a:noFill/>
            <a:ln w="9525">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9" name="Rectangle 77"/>
            <p:cNvSpPr>
              <a:spLocks noChangeAspect="1" noChangeArrowheads="1"/>
            </p:cNvSpPr>
            <p:nvPr/>
          </p:nvSpPr>
          <p:spPr bwMode="auto">
            <a:xfrm>
              <a:off x="2993" y="1461"/>
              <a:ext cx="779" cy="607"/>
            </a:xfrm>
            <a:prstGeom prst="rect">
              <a:avLst/>
            </a:prstGeom>
            <a:noFill/>
            <a:ln w="9525">
              <a:solidFill>
                <a:schemeClr val="tx1"/>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0" name="Text Box 78"/>
            <p:cNvSpPr txBox="1">
              <a:spLocks noChangeAspect="1" noChangeArrowheads="1"/>
            </p:cNvSpPr>
            <p:nvPr/>
          </p:nvSpPr>
          <p:spPr bwMode="auto">
            <a:xfrm>
              <a:off x="1872" y="1440"/>
              <a:ext cx="324" cy="186"/>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witzerland" pitchFamily="34" charset="0"/>
                  <a:ea typeface="+mn-ea"/>
                  <a:cs typeface="+mn-cs"/>
                </a:rPr>
                <a:t>OR</a:t>
              </a:r>
              <a:endParaRPr kumimoji="0" lang="en-US" sz="9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1" name="Text Box 79"/>
            <p:cNvSpPr txBox="1">
              <a:spLocks noChangeAspect="1" noChangeArrowheads="1"/>
            </p:cNvSpPr>
            <p:nvPr/>
          </p:nvSpPr>
          <p:spPr bwMode="auto">
            <a:xfrm>
              <a:off x="2537" y="1603"/>
              <a:ext cx="271" cy="186"/>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witzerland" pitchFamily="34" charset="0"/>
                  <a:ea typeface="+mn-ea"/>
                  <a:cs typeface="+mn-cs"/>
                </a:rPr>
                <a:t>ID</a:t>
              </a:r>
              <a:endParaRPr kumimoji="0" lang="en-US" sz="9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2" name="Text Box 80"/>
            <p:cNvSpPr txBox="1">
              <a:spLocks noChangeAspect="1" noChangeArrowheads="1"/>
            </p:cNvSpPr>
            <p:nvPr/>
          </p:nvSpPr>
          <p:spPr bwMode="auto">
            <a:xfrm>
              <a:off x="3231" y="1728"/>
              <a:ext cx="335" cy="186"/>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witzerland" pitchFamily="34" charset="0"/>
                  <a:ea typeface="+mn-ea"/>
                  <a:cs typeface="+mn-cs"/>
                </a:rPr>
                <a:t>WY</a:t>
              </a:r>
              <a:endParaRPr kumimoji="0" lang="en-US" sz="9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3" name="Text Box 81"/>
            <p:cNvSpPr txBox="1">
              <a:spLocks noChangeAspect="1" noChangeArrowheads="1"/>
            </p:cNvSpPr>
            <p:nvPr/>
          </p:nvSpPr>
          <p:spPr bwMode="auto">
            <a:xfrm>
              <a:off x="2713" y="2899"/>
              <a:ext cx="306" cy="186"/>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witzerland" pitchFamily="34" charset="0"/>
                  <a:ea typeface="+mn-ea"/>
                  <a:cs typeface="+mn-cs"/>
                </a:rPr>
                <a:t>AZ</a:t>
              </a:r>
              <a:endParaRPr kumimoji="0" lang="en-US" sz="9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4" name="Text Box 82"/>
            <p:cNvSpPr txBox="1">
              <a:spLocks noChangeAspect="1" noChangeArrowheads="1"/>
            </p:cNvSpPr>
            <p:nvPr/>
          </p:nvSpPr>
          <p:spPr bwMode="auto">
            <a:xfrm>
              <a:off x="1810" y="2425"/>
              <a:ext cx="318" cy="186"/>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witzerland" pitchFamily="34" charset="0"/>
                  <a:ea typeface="+mn-ea"/>
                  <a:cs typeface="+mn-cs"/>
                </a:rPr>
                <a:t>CA</a:t>
              </a:r>
              <a:endParaRPr kumimoji="0" lang="en-US" sz="9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5" name="Text Box 83"/>
            <p:cNvSpPr txBox="1">
              <a:spLocks noChangeAspect="1" noChangeArrowheads="1"/>
            </p:cNvSpPr>
            <p:nvPr/>
          </p:nvSpPr>
          <p:spPr bwMode="auto">
            <a:xfrm>
              <a:off x="2122" y="2035"/>
              <a:ext cx="312" cy="186"/>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witzerland" pitchFamily="34" charset="0"/>
                  <a:ea typeface="+mn-ea"/>
                  <a:cs typeface="+mn-cs"/>
                </a:rPr>
                <a:t>NV</a:t>
              </a:r>
              <a:endParaRPr kumimoji="0" lang="en-US" sz="9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6" name="Text Box 84"/>
            <p:cNvSpPr txBox="1">
              <a:spLocks noChangeAspect="1" noChangeArrowheads="1"/>
            </p:cNvSpPr>
            <p:nvPr/>
          </p:nvSpPr>
          <p:spPr bwMode="auto">
            <a:xfrm>
              <a:off x="2749" y="2179"/>
              <a:ext cx="306" cy="186"/>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witzerland" pitchFamily="34" charset="0"/>
                  <a:ea typeface="+mn-ea"/>
                  <a:cs typeface="+mn-cs"/>
                </a:rPr>
                <a:t>UT</a:t>
              </a:r>
              <a:endParaRPr kumimoji="0" lang="en-US" sz="9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7" name="Text Box 85"/>
            <p:cNvSpPr txBox="1">
              <a:spLocks noChangeAspect="1" noChangeArrowheads="1"/>
            </p:cNvSpPr>
            <p:nvPr/>
          </p:nvSpPr>
          <p:spPr bwMode="auto">
            <a:xfrm>
              <a:off x="3407" y="2160"/>
              <a:ext cx="324" cy="186"/>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witzerland" pitchFamily="34" charset="0"/>
                  <a:ea typeface="+mn-ea"/>
                  <a:cs typeface="+mn-cs"/>
                </a:rPr>
                <a:t>CO</a:t>
              </a:r>
              <a:endParaRPr kumimoji="0" lang="en-US" sz="9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8" name="Text Box 86"/>
            <p:cNvSpPr txBox="1">
              <a:spLocks noChangeAspect="1" noChangeArrowheads="1"/>
            </p:cNvSpPr>
            <p:nvPr/>
          </p:nvSpPr>
          <p:spPr bwMode="auto">
            <a:xfrm>
              <a:off x="3351" y="2899"/>
              <a:ext cx="329" cy="186"/>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witzerland" pitchFamily="34" charset="0"/>
                  <a:ea typeface="+mn-ea"/>
                  <a:cs typeface="+mn-cs"/>
                </a:rPr>
                <a:t>NM</a:t>
              </a:r>
              <a:endParaRPr kumimoji="0" lang="en-US" sz="9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89" name="Text Box 87"/>
            <p:cNvSpPr txBox="1">
              <a:spLocks noChangeAspect="1" noChangeArrowheads="1"/>
            </p:cNvSpPr>
            <p:nvPr/>
          </p:nvSpPr>
          <p:spPr bwMode="auto">
            <a:xfrm>
              <a:off x="4144" y="3331"/>
              <a:ext cx="300" cy="186"/>
            </a:xfrm>
            <a:prstGeom prst="rect">
              <a:avLst/>
            </a:prstGeom>
            <a:noFill/>
            <a:ln w="12700">
              <a:noFill/>
              <a:miter lim="800000"/>
              <a:headEnd/>
              <a:tailEnd/>
            </a:ln>
            <a:effec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witzerland" pitchFamily="34" charset="0"/>
                  <a:ea typeface="+mn-ea"/>
                  <a:cs typeface="+mn-cs"/>
                </a:rPr>
                <a:t>TX</a:t>
              </a:r>
              <a:endParaRPr kumimoji="0" lang="en-US" sz="900" b="1"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90" name="Freeform 94"/>
          <p:cNvSpPr>
            <a:spLocks/>
          </p:cNvSpPr>
          <p:nvPr/>
        </p:nvSpPr>
        <p:spPr bwMode="auto">
          <a:xfrm>
            <a:off x="1267172" y="2123063"/>
            <a:ext cx="2071978" cy="1302729"/>
          </a:xfrm>
          <a:custGeom>
            <a:avLst/>
            <a:gdLst>
              <a:gd name="connsiteX0" fmla="*/ 10000 w 10000"/>
              <a:gd name="connsiteY0" fmla="*/ 9612 h 9670"/>
              <a:gd name="connsiteX1" fmla="*/ 10000 w 10000"/>
              <a:gd name="connsiteY1" fmla="*/ 1612 h 9670"/>
              <a:gd name="connsiteX2" fmla="*/ 8849 w 10000"/>
              <a:gd name="connsiteY2" fmla="*/ 1612 h 9670"/>
              <a:gd name="connsiteX3" fmla="*/ 8849 w 10000"/>
              <a:gd name="connsiteY3" fmla="*/ 466 h 9670"/>
              <a:gd name="connsiteX4" fmla="*/ 6546 w 10000"/>
              <a:gd name="connsiteY4" fmla="*/ 466 h 9670"/>
              <a:gd name="connsiteX5" fmla="*/ 3341 w 10000"/>
              <a:gd name="connsiteY5" fmla="*/ 233 h 9670"/>
              <a:gd name="connsiteX6" fmla="*/ 2799 w 10000"/>
              <a:gd name="connsiteY6" fmla="*/ 224 h 9670"/>
              <a:gd name="connsiteX7" fmla="*/ 2596 w 10000"/>
              <a:gd name="connsiteY7" fmla="*/ 155 h 9670"/>
              <a:gd name="connsiteX8" fmla="*/ 429 w 10000"/>
              <a:gd name="connsiteY8" fmla="*/ 0 h 9670"/>
              <a:gd name="connsiteX9" fmla="*/ 451 w 10000"/>
              <a:gd name="connsiteY9" fmla="*/ 155 h 9670"/>
              <a:gd name="connsiteX10" fmla="*/ 316 w 10000"/>
              <a:gd name="connsiteY10" fmla="*/ 253 h 9670"/>
              <a:gd name="connsiteX11" fmla="*/ 248 w 10000"/>
              <a:gd name="connsiteY11" fmla="*/ 369 h 9670"/>
              <a:gd name="connsiteX12" fmla="*/ 226 w 10000"/>
              <a:gd name="connsiteY12" fmla="*/ 486 h 9670"/>
              <a:gd name="connsiteX13" fmla="*/ 226 w 10000"/>
              <a:gd name="connsiteY13" fmla="*/ 641 h 9670"/>
              <a:gd name="connsiteX14" fmla="*/ 135 w 10000"/>
              <a:gd name="connsiteY14" fmla="*/ 757 h 9670"/>
              <a:gd name="connsiteX15" fmla="*/ 0 w 10000"/>
              <a:gd name="connsiteY15" fmla="*/ 874 h 9670"/>
              <a:gd name="connsiteX16" fmla="*/ 135 w 10000"/>
              <a:gd name="connsiteY16" fmla="*/ 1029 h 9670"/>
              <a:gd name="connsiteX17" fmla="*/ 113 w 10000"/>
              <a:gd name="connsiteY17" fmla="*/ 1165 h 9670"/>
              <a:gd name="connsiteX18" fmla="*/ 113 w 10000"/>
              <a:gd name="connsiteY18" fmla="*/ 1301 h 9670"/>
              <a:gd name="connsiteX19" fmla="*/ 226 w 10000"/>
              <a:gd name="connsiteY19" fmla="*/ 1418 h 9670"/>
              <a:gd name="connsiteX20" fmla="*/ 248 w 10000"/>
              <a:gd name="connsiteY20" fmla="*/ 1612 h 9670"/>
              <a:gd name="connsiteX21" fmla="*/ 113 w 10000"/>
              <a:gd name="connsiteY21" fmla="*/ 1787 h 9670"/>
              <a:gd name="connsiteX22" fmla="*/ 158 w 10000"/>
              <a:gd name="connsiteY22" fmla="*/ 1961 h 9670"/>
              <a:gd name="connsiteX23" fmla="*/ 203 w 10000"/>
              <a:gd name="connsiteY23" fmla="*/ 2097 h 9670"/>
              <a:gd name="connsiteX24" fmla="*/ 248 w 10000"/>
              <a:gd name="connsiteY24" fmla="*/ 2214 h 9670"/>
              <a:gd name="connsiteX25" fmla="*/ 293 w 10000"/>
              <a:gd name="connsiteY25" fmla="*/ 2505 h 9670"/>
              <a:gd name="connsiteX26" fmla="*/ 384 w 10000"/>
              <a:gd name="connsiteY26" fmla="*/ 2660 h 9670"/>
              <a:gd name="connsiteX27" fmla="*/ 519 w 10000"/>
              <a:gd name="connsiteY27" fmla="*/ 2835 h 9670"/>
              <a:gd name="connsiteX28" fmla="*/ 564 w 10000"/>
              <a:gd name="connsiteY28" fmla="*/ 2952 h 9670"/>
              <a:gd name="connsiteX29" fmla="*/ 609 w 10000"/>
              <a:gd name="connsiteY29" fmla="*/ 3087 h 9670"/>
              <a:gd name="connsiteX30" fmla="*/ 767 w 10000"/>
              <a:gd name="connsiteY30" fmla="*/ 3165 h 9670"/>
              <a:gd name="connsiteX31" fmla="*/ 903 w 10000"/>
              <a:gd name="connsiteY31" fmla="*/ 3165 h 9670"/>
              <a:gd name="connsiteX32" fmla="*/ 1084 w 10000"/>
              <a:gd name="connsiteY32" fmla="*/ 3049 h 9670"/>
              <a:gd name="connsiteX33" fmla="*/ 1309 w 10000"/>
              <a:gd name="connsiteY33" fmla="*/ 3049 h 9670"/>
              <a:gd name="connsiteX34" fmla="*/ 1151 w 10000"/>
              <a:gd name="connsiteY34" fmla="*/ 3146 h 9670"/>
              <a:gd name="connsiteX35" fmla="*/ 1129 w 10000"/>
              <a:gd name="connsiteY35" fmla="*/ 3282 h 9670"/>
              <a:gd name="connsiteX36" fmla="*/ 926 w 10000"/>
              <a:gd name="connsiteY36" fmla="*/ 3282 h 9670"/>
              <a:gd name="connsiteX37" fmla="*/ 880 w 10000"/>
              <a:gd name="connsiteY37" fmla="*/ 3398 h 9670"/>
              <a:gd name="connsiteX38" fmla="*/ 790 w 10000"/>
              <a:gd name="connsiteY38" fmla="*/ 3534 h 9670"/>
              <a:gd name="connsiteX39" fmla="*/ 655 w 10000"/>
              <a:gd name="connsiteY39" fmla="*/ 3670 h 9670"/>
              <a:gd name="connsiteX40" fmla="*/ 767 w 10000"/>
              <a:gd name="connsiteY40" fmla="*/ 3825 h 9670"/>
              <a:gd name="connsiteX41" fmla="*/ 903 w 10000"/>
              <a:gd name="connsiteY41" fmla="*/ 3845 h 9670"/>
              <a:gd name="connsiteX42" fmla="*/ 948 w 10000"/>
              <a:gd name="connsiteY42" fmla="*/ 4117 h 9670"/>
              <a:gd name="connsiteX43" fmla="*/ 1016 w 10000"/>
              <a:gd name="connsiteY43" fmla="*/ 4253 h 9670"/>
              <a:gd name="connsiteX44" fmla="*/ 1016 w 10000"/>
              <a:gd name="connsiteY44" fmla="*/ 4427 h 9670"/>
              <a:gd name="connsiteX45" fmla="*/ 1061 w 10000"/>
              <a:gd name="connsiteY45" fmla="*/ 4719 h 9670"/>
              <a:gd name="connsiteX46" fmla="*/ 1174 w 10000"/>
              <a:gd name="connsiteY46" fmla="*/ 4932 h 9670"/>
              <a:gd name="connsiteX47" fmla="*/ 1354 w 10000"/>
              <a:gd name="connsiteY47" fmla="*/ 5146 h 9670"/>
              <a:gd name="connsiteX48" fmla="*/ 1377 w 10000"/>
              <a:gd name="connsiteY48" fmla="*/ 5282 h 9670"/>
              <a:gd name="connsiteX49" fmla="*/ 1512 w 10000"/>
              <a:gd name="connsiteY49" fmla="*/ 5379 h 9670"/>
              <a:gd name="connsiteX50" fmla="*/ 1670 w 10000"/>
              <a:gd name="connsiteY50" fmla="*/ 5612 h 9670"/>
              <a:gd name="connsiteX51" fmla="*/ 1941 w 10000"/>
              <a:gd name="connsiteY51" fmla="*/ 5981 h 9670"/>
              <a:gd name="connsiteX52" fmla="*/ 1964 w 10000"/>
              <a:gd name="connsiteY52" fmla="*/ 6486 h 9670"/>
              <a:gd name="connsiteX53" fmla="*/ 2280 w 10000"/>
              <a:gd name="connsiteY53" fmla="*/ 6719 h 9670"/>
              <a:gd name="connsiteX54" fmla="*/ 2551 w 10000"/>
              <a:gd name="connsiteY54" fmla="*/ 6660 h 9670"/>
              <a:gd name="connsiteX55" fmla="*/ 2731 w 10000"/>
              <a:gd name="connsiteY55" fmla="*/ 6719 h 9670"/>
              <a:gd name="connsiteX56" fmla="*/ 2935 w 10000"/>
              <a:gd name="connsiteY56" fmla="*/ 7087 h 9670"/>
              <a:gd name="connsiteX57" fmla="*/ 3070 w 10000"/>
              <a:gd name="connsiteY57" fmla="*/ 7049 h 9670"/>
              <a:gd name="connsiteX58" fmla="*/ 3409 w 10000"/>
              <a:gd name="connsiteY58" fmla="*/ 7301 h 9670"/>
              <a:gd name="connsiteX59" fmla="*/ 3589 w 10000"/>
              <a:gd name="connsiteY59" fmla="*/ 7282 h 9670"/>
              <a:gd name="connsiteX60" fmla="*/ 3770 w 10000"/>
              <a:gd name="connsiteY60" fmla="*/ 7631 h 9670"/>
              <a:gd name="connsiteX61" fmla="*/ 3928 w 10000"/>
              <a:gd name="connsiteY61" fmla="*/ 7631 h 9670"/>
              <a:gd name="connsiteX62" fmla="*/ 4018 w 10000"/>
              <a:gd name="connsiteY62" fmla="*/ 7806 h 9670"/>
              <a:gd name="connsiteX63" fmla="*/ 3995 w 10000"/>
              <a:gd name="connsiteY63" fmla="*/ 7942 h 9670"/>
              <a:gd name="connsiteX64" fmla="*/ 4018 w 10000"/>
              <a:gd name="connsiteY64" fmla="*/ 8078 h 9670"/>
              <a:gd name="connsiteX65" fmla="*/ 4334 w 10000"/>
              <a:gd name="connsiteY65" fmla="*/ 8388 h 9670"/>
              <a:gd name="connsiteX66" fmla="*/ 5801 w 10000"/>
              <a:gd name="connsiteY66" fmla="*/ 8524 h 9670"/>
              <a:gd name="connsiteX67" fmla="*/ 8397 w 10000"/>
              <a:gd name="connsiteY67" fmla="*/ 9670 h 9670"/>
              <a:gd name="connsiteX68" fmla="*/ 10000 w 10000"/>
              <a:gd name="connsiteY68" fmla="*/ 9612 h 9670"/>
              <a:gd name="connsiteX0" fmla="*/ 10000 w 10000"/>
              <a:gd name="connsiteY0" fmla="*/ 9940 h 10000"/>
              <a:gd name="connsiteX1" fmla="*/ 10000 w 10000"/>
              <a:gd name="connsiteY1" fmla="*/ 1667 h 10000"/>
              <a:gd name="connsiteX2" fmla="*/ 8849 w 10000"/>
              <a:gd name="connsiteY2" fmla="*/ 1667 h 10000"/>
              <a:gd name="connsiteX3" fmla="*/ 8849 w 10000"/>
              <a:gd name="connsiteY3" fmla="*/ 482 h 10000"/>
              <a:gd name="connsiteX4" fmla="*/ 6546 w 10000"/>
              <a:gd name="connsiteY4" fmla="*/ 482 h 10000"/>
              <a:gd name="connsiteX5" fmla="*/ 3341 w 10000"/>
              <a:gd name="connsiteY5" fmla="*/ 241 h 10000"/>
              <a:gd name="connsiteX6" fmla="*/ 2799 w 10000"/>
              <a:gd name="connsiteY6" fmla="*/ 232 h 10000"/>
              <a:gd name="connsiteX7" fmla="*/ 2596 w 10000"/>
              <a:gd name="connsiteY7" fmla="*/ 160 h 10000"/>
              <a:gd name="connsiteX8" fmla="*/ 429 w 10000"/>
              <a:gd name="connsiteY8" fmla="*/ 0 h 10000"/>
              <a:gd name="connsiteX9" fmla="*/ 451 w 10000"/>
              <a:gd name="connsiteY9" fmla="*/ 160 h 10000"/>
              <a:gd name="connsiteX10" fmla="*/ 316 w 10000"/>
              <a:gd name="connsiteY10" fmla="*/ 262 h 10000"/>
              <a:gd name="connsiteX11" fmla="*/ 248 w 10000"/>
              <a:gd name="connsiteY11" fmla="*/ 382 h 10000"/>
              <a:gd name="connsiteX12" fmla="*/ 226 w 10000"/>
              <a:gd name="connsiteY12" fmla="*/ 503 h 10000"/>
              <a:gd name="connsiteX13" fmla="*/ 226 w 10000"/>
              <a:gd name="connsiteY13" fmla="*/ 663 h 10000"/>
              <a:gd name="connsiteX14" fmla="*/ 135 w 10000"/>
              <a:gd name="connsiteY14" fmla="*/ 783 h 10000"/>
              <a:gd name="connsiteX15" fmla="*/ 0 w 10000"/>
              <a:gd name="connsiteY15" fmla="*/ 904 h 10000"/>
              <a:gd name="connsiteX16" fmla="*/ 135 w 10000"/>
              <a:gd name="connsiteY16" fmla="*/ 1064 h 10000"/>
              <a:gd name="connsiteX17" fmla="*/ 113 w 10000"/>
              <a:gd name="connsiteY17" fmla="*/ 1205 h 10000"/>
              <a:gd name="connsiteX18" fmla="*/ 113 w 10000"/>
              <a:gd name="connsiteY18" fmla="*/ 1345 h 10000"/>
              <a:gd name="connsiteX19" fmla="*/ 226 w 10000"/>
              <a:gd name="connsiteY19" fmla="*/ 1466 h 10000"/>
              <a:gd name="connsiteX20" fmla="*/ 248 w 10000"/>
              <a:gd name="connsiteY20" fmla="*/ 1667 h 10000"/>
              <a:gd name="connsiteX21" fmla="*/ 113 w 10000"/>
              <a:gd name="connsiteY21" fmla="*/ 1848 h 10000"/>
              <a:gd name="connsiteX22" fmla="*/ 158 w 10000"/>
              <a:gd name="connsiteY22" fmla="*/ 2028 h 10000"/>
              <a:gd name="connsiteX23" fmla="*/ 203 w 10000"/>
              <a:gd name="connsiteY23" fmla="*/ 2169 h 10000"/>
              <a:gd name="connsiteX24" fmla="*/ 248 w 10000"/>
              <a:gd name="connsiteY24" fmla="*/ 2290 h 10000"/>
              <a:gd name="connsiteX25" fmla="*/ 293 w 10000"/>
              <a:gd name="connsiteY25" fmla="*/ 2590 h 10000"/>
              <a:gd name="connsiteX26" fmla="*/ 384 w 10000"/>
              <a:gd name="connsiteY26" fmla="*/ 2751 h 10000"/>
              <a:gd name="connsiteX27" fmla="*/ 519 w 10000"/>
              <a:gd name="connsiteY27" fmla="*/ 2932 h 10000"/>
              <a:gd name="connsiteX28" fmla="*/ 564 w 10000"/>
              <a:gd name="connsiteY28" fmla="*/ 3053 h 10000"/>
              <a:gd name="connsiteX29" fmla="*/ 609 w 10000"/>
              <a:gd name="connsiteY29" fmla="*/ 3192 h 10000"/>
              <a:gd name="connsiteX30" fmla="*/ 767 w 10000"/>
              <a:gd name="connsiteY30" fmla="*/ 3273 h 10000"/>
              <a:gd name="connsiteX31" fmla="*/ 903 w 10000"/>
              <a:gd name="connsiteY31" fmla="*/ 3273 h 10000"/>
              <a:gd name="connsiteX32" fmla="*/ 1084 w 10000"/>
              <a:gd name="connsiteY32" fmla="*/ 3153 h 10000"/>
              <a:gd name="connsiteX33" fmla="*/ 1309 w 10000"/>
              <a:gd name="connsiteY33" fmla="*/ 3153 h 10000"/>
              <a:gd name="connsiteX34" fmla="*/ 1151 w 10000"/>
              <a:gd name="connsiteY34" fmla="*/ 3253 h 10000"/>
              <a:gd name="connsiteX35" fmla="*/ 1129 w 10000"/>
              <a:gd name="connsiteY35" fmla="*/ 3394 h 10000"/>
              <a:gd name="connsiteX36" fmla="*/ 926 w 10000"/>
              <a:gd name="connsiteY36" fmla="*/ 3394 h 10000"/>
              <a:gd name="connsiteX37" fmla="*/ 880 w 10000"/>
              <a:gd name="connsiteY37" fmla="*/ 3514 h 10000"/>
              <a:gd name="connsiteX38" fmla="*/ 790 w 10000"/>
              <a:gd name="connsiteY38" fmla="*/ 3655 h 10000"/>
              <a:gd name="connsiteX39" fmla="*/ 655 w 10000"/>
              <a:gd name="connsiteY39" fmla="*/ 3795 h 10000"/>
              <a:gd name="connsiteX40" fmla="*/ 767 w 10000"/>
              <a:gd name="connsiteY40" fmla="*/ 3956 h 10000"/>
              <a:gd name="connsiteX41" fmla="*/ 903 w 10000"/>
              <a:gd name="connsiteY41" fmla="*/ 3976 h 10000"/>
              <a:gd name="connsiteX42" fmla="*/ 948 w 10000"/>
              <a:gd name="connsiteY42" fmla="*/ 4257 h 10000"/>
              <a:gd name="connsiteX43" fmla="*/ 1016 w 10000"/>
              <a:gd name="connsiteY43" fmla="*/ 4398 h 10000"/>
              <a:gd name="connsiteX44" fmla="*/ 1016 w 10000"/>
              <a:gd name="connsiteY44" fmla="*/ 4578 h 10000"/>
              <a:gd name="connsiteX45" fmla="*/ 1061 w 10000"/>
              <a:gd name="connsiteY45" fmla="*/ 4880 h 10000"/>
              <a:gd name="connsiteX46" fmla="*/ 1174 w 10000"/>
              <a:gd name="connsiteY46" fmla="*/ 5100 h 10000"/>
              <a:gd name="connsiteX47" fmla="*/ 1354 w 10000"/>
              <a:gd name="connsiteY47" fmla="*/ 5322 h 10000"/>
              <a:gd name="connsiteX48" fmla="*/ 1377 w 10000"/>
              <a:gd name="connsiteY48" fmla="*/ 5462 h 10000"/>
              <a:gd name="connsiteX49" fmla="*/ 1512 w 10000"/>
              <a:gd name="connsiteY49" fmla="*/ 5563 h 10000"/>
              <a:gd name="connsiteX50" fmla="*/ 1670 w 10000"/>
              <a:gd name="connsiteY50" fmla="*/ 5804 h 10000"/>
              <a:gd name="connsiteX51" fmla="*/ 1941 w 10000"/>
              <a:gd name="connsiteY51" fmla="*/ 6185 h 10000"/>
              <a:gd name="connsiteX52" fmla="*/ 1964 w 10000"/>
              <a:gd name="connsiteY52" fmla="*/ 6707 h 10000"/>
              <a:gd name="connsiteX53" fmla="*/ 2280 w 10000"/>
              <a:gd name="connsiteY53" fmla="*/ 6948 h 10000"/>
              <a:gd name="connsiteX54" fmla="*/ 2551 w 10000"/>
              <a:gd name="connsiteY54" fmla="*/ 6887 h 10000"/>
              <a:gd name="connsiteX55" fmla="*/ 2731 w 10000"/>
              <a:gd name="connsiteY55" fmla="*/ 6948 h 10000"/>
              <a:gd name="connsiteX56" fmla="*/ 2935 w 10000"/>
              <a:gd name="connsiteY56" fmla="*/ 7329 h 10000"/>
              <a:gd name="connsiteX57" fmla="*/ 3070 w 10000"/>
              <a:gd name="connsiteY57" fmla="*/ 7290 h 10000"/>
              <a:gd name="connsiteX58" fmla="*/ 3409 w 10000"/>
              <a:gd name="connsiteY58" fmla="*/ 7550 h 10000"/>
              <a:gd name="connsiteX59" fmla="*/ 3589 w 10000"/>
              <a:gd name="connsiteY59" fmla="*/ 7531 h 10000"/>
              <a:gd name="connsiteX60" fmla="*/ 3770 w 10000"/>
              <a:gd name="connsiteY60" fmla="*/ 7891 h 10000"/>
              <a:gd name="connsiteX61" fmla="*/ 3928 w 10000"/>
              <a:gd name="connsiteY61" fmla="*/ 7891 h 10000"/>
              <a:gd name="connsiteX62" fmla="*/ 4018 w 10000"/>
              <a:gd name="connsiteY62" fmla="*/ 8072 h 10000"/>
              <a:gd name="connsiteX63" fmla="*/ 3995 w 10000"/>
              <a:gd name="connsiteY63" fmla="*/ 8213 h 10000"/>
              <a:gd name="connsiteX64" fmla="*/ 4018 w 10000"/>
              <a:gd name="connsiteY64" fmla="*/ 8354 h 10000"/>
              <a:gd name="connsiteX65" fmla="*/ 4334 w 10000"/>
              <a:gd name="connsiteY65" fmla="*/ 8674 h 10000"/>
              <a:gd name="connsiteX66" fmla="*/ 5801 w 10000"/>
              <a:gd name="connsiteY66" fmla="*/ 8815 h 10000"/>
              <a:gd name="connsiteX67" fmla="*/ 8397 w 10000"/>
              <a:gd name="connsiteY67" fmla="*/ 10000 h 10000"/>
              <a:gd name="connsiteX68" fmla="*/ 10000 w 10000"/>
              <a:gd name="connsiteY68" fmla="*/ 9940 h 10000"/>
              <a:gd name="connsiteX0" fmla="*/ 10000 w 10000"/>
              <a:gd name="connsiteY0" fmla="*/ 5012 h 10000"/>
              <a:gd name="connsiteX1" fmla="*/ 10000 w 10000"/>
              <a:gd name="connsiteY1" fmla="*/ 1667 h 10000"/>
              <a:gd name="connsiteX2" fmla="*/ 8849 w 10000"/>
              <a:gd name="connsiteY2" fmla="*/ 1667 h 10000"/>
              <a:gd name="connsiteX3" fmla="*/ 8849 w 10000"/>
              <a:gd name="connsiteY3" fmla="*/ 482 h 10000"/>
              <a:gd name="connsiteX4" fmla="*/ 6546 w 10000"/>
              <a:gd name="connsiteY4" fmla="*/ 482 h 10000"/>
              <a:gd name="connsiteX5" fmla="*/ 3341 w 10000"/>
              <a:gd name="connsiteY5" fmla="*/ 241 h 10000"/>
              <a:gd name="connsiteX6" fmla="*/ 2799 w 10000"/>
              <a:gd name="connsiteY6" fmla="*/ 232 h 10000"/>
              <a:gd name="connsiteX7" fmla="*/ 2596 w 10000"/>
              <a:gd name="connsiteY7" fmla="*/ 160 h 10000"/>
              <a:gd name="connsiteX8" fmla="*/ 429 w 10000"/>
              <a:gd name="connsiteY8" fmla="*/ 0 h 10000"/>
              <a:gd name="connsiteX9" fmla="*/ 451 w 10000"/>
              <a:gd name="connsiteY9" fmla="*/ 160 h 10000"/>
              <a:gd name="connsiteX10" fmla="*/ 316 w 10000"/>
              <a:gd name="connsiteY10" fmla="*/ 262 h 10000"/>
              <a:gd name="connsiteX11" fmla="*/ 248 w 10000"/>
              <a:gd name="connsiteY11" fmla="*/ 382 h 10000"/>
              <a:gd name="connsiteX12" fmla="*/ 226 w 10000"/>
              <a:gd name="connsiteY12" fmla="*/ 503 h 10000"/>
              <a:gd name="connsiteX13" fmla="*/ 226 w 10000"/>
              <a:gd name="connsiteY13" fmla="*/ 663 h 10000"/>
              <a:gd name="connsiteX14" fmla="*/ 135 w 10000"/>
              <a:gd name="connsiteY14" fmla="*/ 783 h 10000"/>
              <a:gd name="connsiteX15" fmla="*/ 0 w 10000"/>
              <a:gd name="connsiteY15" fmla="*/ 904 h 10000"/>
              <a:gd name="connsiteX16" fmla="*/ 135 w 10000"/>
              <a:gd name="connsiteY16" fmla="*/ 1064 h 10000"/>
              <a:gd name="connsiteX17" fmla="*/ 113 w 10000"/>
              <a:gd name="connsiteY17" fmla="*/ 1205 h 10000"/>
              <a:gd name="connsiteX18" fmla="*/ 113 w 10000"/>
              <a:gd name="connsiteY18" fmla="*/ 1345 h 10000"/>
              <a:gd name="connsiteX19" fmla="*/ 226 w 10000"/>
              <a:gd name="connsiteY19" fmla="*/ 1466 h 10000"/>
              <a:gd name="connsiteX20" fmla="*/ 248 w 10000"/>
              <a:gd name="connsiteY20" fmla="*/ 1667 h 10000"/>
              <a:gd name="connsiteX21" fmla="*/ 113 w 10000"/>
              <a:gd name="connsiteY21" fmla="*/ 1848 h 10000"/>
              <a:gd name="connsiteX22" fmla="*/ 158 w 10000"/>
              <a:gd name="connsiteY22" fmla="*/ 2028 h 10000"/>
              <a:gd name="connsiteX23" fmla="*/ 203 w 10000"/>
              <a:gd name="connsiteY23" fmla="*/ 2169 h 10000"/>
              <a:gd name="connsiteX24" fmla="*/ 248 w 10000"/>
              <a:gd name="connsiteY24" fmla="*/ 2290 h 10000"/>
              <a:gd name="connsiteX25" fmla="*/ 293 w 10000"/>
              <a:gd name="connsiteY25" fmla="*/ 2590 h 10000"/>
              <a:gd name="connsiteX26" fmla="*/ 384 w 10000"/>
              <a:gd name="connsiteY26" fmla="*/ 2751 h 10000"/>
              <a:gd name="connsiteX27" fmla="*/ 519 w 10000"/>
              <a:gd name="connsiteY27" fmla="*/ 2932 h 10000"/>
              <a:gd name="connsiteX28" fmla="*/ 564 w 10000"/>
              <a:gd name="connsiteY28" fmla="*/ 3053 h 10000"/>
              <a:gd name="connsiteX29" fmla="*/ 609 w 10000"/>
              <a:gd name="connsiteY29" fmla="*/ 3192 h 10000"/>
              <a:gd name="connsiteX30" fmla="*/ 767 w 10000"/>
              <a:gd name="connsiteY30" fmla="*/ 3273 h 10000"/>
              <a:gd name="connsiteX31" fmla="*/ 903 w 10000"/>
              <a:gd name="connsiteY31" fmla="*/ 3273 h 10000"/>
              <a:gd name="connsiteX32" fmla="*/ 1084 w 10000"/>
              <a:gd name="connsiteY32" fmla="*/ 3153 h 10000"/>
              <a:gd name="connsiteX33" fmla="*/ 1309 w 10000"/>
              <a:gd name="connsiteY33" fmla="*/ 3153 h 10000"/>
              <a:gd name="connsiteX34" fmla="*/ 1151 w 10000"/>
              <a:gd name="connsiteY34" fmla="*/ 3253 h 10000"/>
              <a:gd name="connsiteX35" fmla="*/ 1129 w 10000"/>
              <a:gd name="connsiteY35" fmla="*/ 3394 h 10000"/>
              <a:gd name="connsiteX36" fmla="*/ 926 w 10000"/>
              <a:gd name="connsiteY36" fmla="*/ 3394 h 10000"/>
              <a:gd name="connsiteX37" fmla="*/ 880 w 10000"/>
              <a:gd name="connsiteY37" fmla="*/ 3514 h 10000"/>
              <a:gd name="connsiteX38" fmla="*/ 790 w 10000"/>
              <a:gd name="connsiteY38" fmla="*/ 3655 h 10000"/>
              <a:gd name="connsiteX39" fmla="*/ 655 w 10000"/>
              <a:gd name="connsiteY39" fmla="*/ 3795 h 10000"/>
              <a:gd name="connsiteX40" fmla="*/ 767 w 10000"/>
              <a:gd name="connsiteY40" fmla="*/ 3956 h 10000"/>
              <a:gd name="connsiteX41" fmla="*/ 903 w 10000"/>
              <a:gd name="connsiteY41" fmla="*/ 3976 h 10000"/>
              <a:gd name="connsiteX42" fmla="*/ 948 w 10000"/>
              <a:gd name="connsiteY42" fmla="*/ 4257 h 10000"/>
              <a:gd name="connsiteX43" fmla="*/ 1016 w 10000"/>
              <a:gd name="connsiteY43" fmla="*/ 4398 h 10000"/>
              <a:gd name="connsiteX44" fmla="*/ 1016 w 10000"/>
              <a:gd name="connsiteY44" fmla="*/ 4578 h 10000"/>
              <a:gd name="connsiteX45" fmla="*/ 1061 w 10000"/>
              <a:gd name="connsiteY45" fmla="*/ 4880 h 10000"/>
              <a:gd name="connsiteX46" fmla="*/ 1174 w 10000"/>
              <a:gd name="connsiteY46" fmla="*/ 5100 h 10000"/>
              <a:gd name="connsiteX47" fmla="*/ 1354 w 10000"/>
              <a:gd name="connsiteY47" fmla="*/ 5322 h 10000"/>
              <a:gd name="connsiteX48" fmla="*/ 1377 w 10000"/>
              <a:gd name="connsiteY48" fmla="*/ 5462 h 10000"/>
              <a:gd name="connsiteX49" fmla="*/ 1512 w 10000"/>
              <a:gd name="connsiteY49" fmla="*/ 5563 h 10000"/>
              <a:gd name="connsiteX50" fmla="*/ 1670 w 10000"/>
              <a:gd name="connsiteY50" fmla="*/ 5804 h 10000"/>
              <a:gd name="connsiteX51" fmla="*/ 1941 w 10000"/>
              <a:gd name="connsiteY51" fmla="*/ 6185 h 10000"/>
              <a:gd name="connsiteX52" fmla="*/ 1964 w 10000"/>
              <a:gd name="connsiteY52" fmla="*/ 6707 h 10000"/>
              <a:gd name="connsiteX53" fmla="*/ 2280 w 10000"/>
              <a:gd name="connsiteY53" fmla="*/ 6948 h 10000"/>
              <a:gd name="connsiteX54" fmla="*/ 2551 w 10000"/>
              <a:gd name="connsiteY54" fmla="*/ 6887 h 10000"/>
              <a:gd name="connsiteX55" fmla="*/ 2731 w 10000"/>
              <a:gd name="connsiteY55" fmla="*/ 6948 h 10000"/>
              <a:gd name="connsiteX56" fmla="*/ 2935 w 10000"/>
              <a:gd name="connsiteY56" fmla="*/ 7329 h 10000"/>
              <a:gd name="connsiteX57" fmla="*/ 3070 w 10000"/>
              <a:gd name="connsiteY57" fmla="*/ 7290 h 10000"/>
              <a:gd name="connsiteX58" fmla="*/ 3409 w 10000"/>
              <a:gd name="connsiteY58" fmla="*/ 7550 h 10000"/>
              <a:gd name="connsiteX59" fmla="*/ 3589 w 10000"/>
              <a:gd name="connsiteY59" fmla="*/ 7531 h 10000"/>
              <a:gd name="connsiteX60" fmla="*/ 3770 w 10000"/>
              <a:gd name="connsiteY60" fmla="*/ 7891 h 10000"/>
              <a:gd name="connsiteX61" fmla="*/ 3928 w 10000"/>
              <a:gd name="connsiteY61" fmla="*/ 7891 h 10000"/>
              <a:gd name="connsiteX62" fmla="*/ 4018 w 10000"/>
              <a:gd name="connsiteY62" fmla="*/ 8072 h 10000"/>
              <a:gd name="connsiteX63" fmla="*/ 3995 w 10000"/>
              <a:gd name="connsiteY63" fmla="*/ 8213 h 10000"/>
              <a:gd name="connsiteX64" fmla="*/ 4018 w 10000"/>
              <a:gd name="connsiteY64" fmla="*/ 8354 h 10000"/>
              <a:gd name="connsiteX65" fmla="*/ 4334 w 10000"/>
              <a:gd name="connsiteY65" fmla="*/ 8674 h 10000"/>
              <a:gd name="connsiteX66" fmla="*/ 5801 w 10000"/>
              <a:gd name="connsiteY66" fmla="*/ 8815 h 10000"/>
              <a:gd name="connsiteX67" fmla="*/ 8397 w 10000"/>
              <a:gd name="connsiteY67" fmla="*/ 10000 h 10000"/>
              <a:gd name="connsiteX68" fmla="*/ 10000 w 10000"/>
              <a:gd name="connsiteY68" fmla="*/ 5012 h 10000"/>
              <a:gd name="connsiteX0" fmla="*/ 10000 w 10000"/>
              <a:gd name="connsiteY0" fmla="*/ 5012 h 10000"/>
              <a:gd name="connsiteX1" fmla="*/ 10000 w 10000"/>
              <a:gd name="connsiteY1" fmla="*/ 1667 h 10000"/>
              <a:gd name="connsiteX2" fmla="*/ 8849 w 10000"/>
              <a:gd name="connsiteY2" fmla="*/ 1667 h 10000"/>
              <a:gd name="connsiteX3" fmla="*/ 8849 w 10000"/>
              <a:gd name="connsiteY3" fmla="*/ 482 h 10000"/>
              <a:gd name="connsiteX4" fmla="*/ 6546 w 10000"/>
              <a:gd name="connsiteY4" fmla="*/ 482 h 10000"/>
              <a:gd name="connsiteX5" fmla="*/ 3341 w 10000"/>
              <a:gd name="connsiteY5" fmla="*/ 241 h 10000"/>
              <a:gd name="connsiteX6" fmla="*/ 2799 w 10000"/>
              <a:gd name="connsiteY6" fmla="*/ 232 h 10000"/>
              <a:gd name="connsiteX7" fmla="*/ 2596 w 10000"/>
              <a:gd name="connsiteY7" fmla="*/ 160 h 10000"/>
              <a:gd name="connsiteX8" fmla="*/ 429 w 10000"/>
              <a:gd name="connsiteY8" fmla="*/ 0 h 10000"/>
              <a:gd name="connsiteX9" fmla="*/ 451 w 10000"/>
              <a:gd name="connsiteY9" fmla="*/ 160 h 10000"/>
              <a:gd name="connsiteX10" fmla="*/ 316 w 10000"/>
              <a:gd name="connsiteY10" fmla="*/ 262 h 10000"/>
              <a:gd name="connsiteX11" fmla="*/ 248 w 10000"/>
              <a:gd name="connsiteY11" fmla="*/ 382 h 10000"/>
              <a:gd name="connsiteX12" fmla="*/ 226 w 10000"/>
              <a:gd name="connsiteY12" fmla="*/ 503 h 10000"/>
              <a:gd name="connsiteX13" fmla="*/ 226 w 10000"/>
              <a:gd name="connsiteY13" fmla="*/ 663 h 10000"/>
              <a:gd name="connsiteX14" fmla="*/ 135 w 10000"/>
              <a:gd name="connsiteY14" fmla="*/ 783 h 10000"/>
              <a:gd name="connsiteX15" fmla="*/ 0 w 10000"/>
              <a:gd name="connsiteY15" fmla="*/ 904 h 10000"/>
              <a:gd name="connsiteX16" fmla="*/ 135 w 10000"/>
              <a:gd name="connsiteY16" fmla="*/ 1064 h 10000"/>
              <a:gd name="connsiteX17" fmla="*/ 113 w 10000"/>
              <a:gd name="connsiteY17" fmla="*/ 1205 h 10000"/>
              <a:gd name="connsiteX18" fmla="*/ 113 w 10000"/>
              <a:gd name="connsiteY18" fmla="*/ 1345 h 10000"/>
              <a:gd name="connsiteX19" fmla="*/ 226 w 10000"/>
              <a:gd name="connsiteY19" fmla="*/ 1466 h 10000"/>
              <a:gd name="connsiteX20" fmla="*/ 248 w 10000"/>
              <a:gd name="connsiteY20" fmla="*/ 1667 h 10000"/>
              <a:gd name="connsiteX21" fmla="*/ 113 w 10000"/>
              <a:gd name="connsiteY21" fmla="*/ 1848 h 10000"/>
              <a:gd name="connsiteX22" fmla="*/ 158 w 10000"/>
              <a:gd name="connsiteY22" fmla="*/ 2028 h 10000"/>
              <a:gd name="connsiteX23" fmla="*/ 203 w 10000"/>
              <a:gd name="connsiteY23" fmla="*/ 2169 h 10000"/>
              <a:gd name="connsiteX24" fmla="*/ 248 w 10000"/>
              <a:gd name="connsiteY24" fmla="*/ 2290 h 10000"/>
              <a:gd name="connsiteX25" fmla="*/ 293 w 10000"/>
              <a:gd name="connsiteY25" fmla="*/ 2590 h 10000"/>
              <a:gd name="connsiteX26" fmla="*/ 384 w 10000"/>
              <a:gd name="connsiteY26" fmla="*/ 2751 h 10000"/>
              <a:gd name="connsiteX27" fmla="*/ 519 w 10000"/>
              <a:gd name="connsiteY27" fmla="*/ 2932 h 10000"/>
              <a:gd name="connsiteX28" fmla="*/ 564 w 10000"/>
              <a:gd name="connsiteY28" fmla="*/ 3053 h 10000"/>
              <a:gd name="connsiteX29" fmla="*/ 609 w 10000"/>
              <a:gd name="connsiteY29" fmla="*/ 3192 h 10000"/>
              <a:gd name="connsiteX30" fmla="*/ 767 w 10000"/>
              <a:gd name="connsiteY30" fmla="*/ 3273 h 10000"/>
              <a:gd name="connsiteX31" fmla="*/ 903 w 10000"/>
              <a:gd name="connsiteY31" fmla="*/ 3273 h 10000"/>
              <a:gd name="connsiteX32" fmla="*/ 1084 w 10000"/>
              <a:gd name="connsiteY32" fmla="*/ 3153 h 10000"/>
              <a:gd name="connsiteX33" fmla="*/ 1309 w 10000"/>
              <a:gd name="connsiteY33" fmla="*/ 3153 h 10000"/>
              <a:gd name="connsiteX34" fmla="*/ 1151 w 10000"/>
              <a:gd name="connsiteY34" fmla="*/ 3253 h 10000"/>
              <a:gd name="connsiteX35" fmla="*/ 1129 w 10000"/>
              <a:gd name="connsiteY35" fmla="*/ 3394 h 10000"/>
              <a:gd name="connsiteX36" fmla="*/ 926 w 10000"/>
              <a:gd name="connsiteY36" fmla="*/ 3394 h 10000"/>
              <a:gd name="connsiteX37" fmla="*/ 880 w 10000"/>
              <a:gd name="connsiteY37" fmla="*/ 3514 h 10000"/>
              <a:gd name="connsiteX38" fmla="*/ 790 w 10000"/>
              <a:gd name="connsiteY38" fmla="*/ 3655 h 10000"/>
              <a:gd name="connsiteX39" fmla="*/ 655 w 10000"/>
              <a:gd name="connsiteY39" fmla="*/ 3795 h 10000"/>
              <a:gd name="connsiteX40" fmla="*/ 767 w 10000"/>
              <a:gd name="connsiteY40" fmla="*/ 3956 h 10000"/>
              <a:gd name="connsiteX41" fmla="*/ 903 w 10000"/>
              <a:gd name="connsiteY41" fmla="*/ 3976 h 10000"/>
              <a:gd name="connsiteX42" fmla="*/ 948 w 10000"/>
              <a:gd name="connsiteY42" fmla="*/ 4257 h 10000"/>
              <a:gd name="connsiteX43" fmla="*/ 1016 w 10000"/>
              <a:gd name="connsiteY43" fmla="*/ 4398 h 10000"/>
              <a:gd name="connsiteX44" fmla="*/ 1016 w 10000"/>
              <a:gd name="connsiteY44" fmla="*/ 4578 h 10000"/>
              <a:gd name="connsiteX45" fmla="*/ 1061 w 10000"/>
              <a:gd name="connsiteY45" fmla="*/ 4880 h 10000"/>
              <a:gd name="connsiteX46" fmla="*/ 1174 w 10000"/>
              <a:gd name="connsiteY46" fmla="*/ 5100 h 10000"/>
              <a:gd name="connsiteX47" fmla="*/ 1354 w 10000"/>
              <a:gd name="connsiteY47" fmla="*/ 5322 h 10000"/>
              <a:gd name="connsiteX48" fmla="*/ 1377 w 10000"/>
              <a:gd name="connsiteY48" fmla="*/ 5462 h 10000"/>
              <a:gd name="connsiteX49" fmla="*/ 1512 w 10000"/>
              <a:gd name="connsiteY49" fmla="*/ 5563 h 10000"/>
              <a:gd name="connsiteX50" fmla="*/ 1670 w 10000"/>
              <a:gd name="connsiteY50" fmla="*/ 5804 h 10000"/>
              <a:gd name="connsiteX51" fmla="*/ 1941 w 10000"/>
              <a:gd name="connsiteY51" fmla="*/ 6185 h 10000"/>
              <a:gd name="connsiteX52" fmla="*/ 1964 w 10000"/>
              <a:gd name="connsiteY52" fmla="*/ 6707 h 10000"/>
              <a:gd name="connsiteX53" fmla="*/ 2280 w 10000"/>
              <a:gd name="connsiteY53" fmla="*/ 6948 h 10000"/>
              <a:gd name="connsiteX54" fmla="*/ 2551 w 10000"/>
              <a:gd name="connsiteY54" fmla="*/ 6887 h 10000"/>
              <a:gd name="connsiteX55" fmla="*/ 2731 w 10000"/>
              <a:gd name="connsiteY55" fmla="*/ 6948 h 10000"/>
              <a:gd name="connsiteX56" fmla="*/ 2935 w 10000"/>
              <a:gd name="connsiteY56" fmla="*/ 7329 h 10000"/>
              <a:gd name="connsiteX57" fmla="*/ 3070 w 10000"/>
              <a:gd name="connsiteY57" fmla="*/ 7290 h 10000"/>
              <a:gd name="connsiteX58" fmla="*/ 3409 w 10000"/>
              <a:gd name="connsiteY58" fmla="*/ 7550 h 10000"/>
              <a:gd name="connsiteX59" fmla="*/ 3589 w 10000"/>
              <a:gd name="connsiteY59" fmla="*/ 7531 h 10000"/>
              <a:gd name="connsiteX60" fmla="*/ 3770 w 10000"/>
              <a:gd name="connsiteY60" fmla="*/ 7891 h 10000"/>
              <a:gd name="connsiteX61" fmla="*/ 3928 w 10000"/>
              <a:gd name="connsiteY61" fmla="*/ 7891 h 10000"/>
              <a:gd name="connsiteX62" fmla="*/ 4018 w 10000"/>
              <a:gd name="connsiteY62" fmla="*/ 8072 h 10000"/>
              <a:gd name="connsiteX63" fmla="*/ 3995 w 10000"/>
              <a:gd name="connsiteY63" fmla="*/ 8213 h 10000"/>
              <a:gd name="connsiteX64" fmla="*/ 4018 w 10000"/>
              <a:gd name="connsiteY64" fmla="*/ 8354 h 10000"/>
              <a:gd name="connsiteX65" fmla="*/ 4334 w 10000"/>
              <a:gd name="connsiteY65" fmla="*/ 8674 h 10000"/>
              <a:gd name="connsiteX66" fmla="*/ 5801 w 10000"/>
              <a:gd name="connsiteY66" fmla="*/ 8815 h 10000"/>
              <a:gd name="connsiteX67" fmla="*/ 8397 w 10000"/>
              <a:gd name="connsiteY67" fmla="*/ 10000 h 10000"/>
              <a:gd name="connsiteX68" fmla="*/ 10000 w 10000"/>
              <a:gd name="connsiteY68" fmla="*/ 5012 h 10000"/>
              <a:gd name="connsiteX0" fmla="*/ 10000 w 10000"/>
              <a:gd name="connsiteY0" fmla="*/ 5012 h 8815"/>
              <a:gd name="connsiteX1" fmla="*/ 10000 w 10000"/>
              <a:gd name="connsiteY1" fmla="*/ 1667 h 8815"/>
              <a:gd name="connsiteX2" fmla="*/ 8849 w 10000"/>
              <a:gd name="connsiteY2" fmla="*/ 1667 h 8815"/>
              <a:gd name="connsiteX3" fmla="*/ 8849 w 10000"/>
              <a:gd name="connsiteY3" fmla="*/ 482 h 8815"/>
              <a:gd name="connsiteX4" fmla="*/ 6546 w 10000"/>
              <a:gd name="connsiteY4" fmla="*/ 482 h 8815"/>
              <a:gd name="connsiteX5" fmla="*/ 3341 w 10000"/>
              <a:gd name="connsiteY5" fmla="*/ 241 h 8815"/>
              <a:gd name="connsiteX6" fmla="*/ 2799 w 10000"/>
              <a:gd name="connsiteY6" fmla="*/ 232 h 8815"/>
              <a:gd name="connsiteX7" fmla="*/ 2596 w 10000"/>
              <a:gd name="connsiteY7" fmla="*/ 160 h 8815"/>
              <a:gd name="connsiteX8" fmla="*/ 429 w 10000"/>
              <a:gd name="connsiteY8" fmla="*/ 0 h 8815"/>
              <a:gd name="connsiteX9" fmla="*/ 451 w 10000"/>
              <a:gd name="connsiteY9" fmla="*/ 160 h 8815"/>
              <a:gd name="connsiteX10" fmla="*/ 316 w 10000"/>
              <a:gd name="connsiteY10" fmla="*/ 262 h 8815"/>
              <a:gd name="connsiteX11" fmla="*/ 248 w 10000"/>
              <a:gd name="connsiteY11" fmla="*/ 382 h 8815"/>
              <a:gd name="connsiteX12" fmla="*/ 226 w 10000"/>
              <a:gd name="connsiteY12" fmla="*/ 503 h 8815"/>
              <a:gd name="connsiteX13" fmla="*/ 226 w 10000"/>
              <a:gd name="connsiteY13" fmla="*/ 663 h 8815"/>
              <a:gd name="connsiteX14" fmla="*/ 135 w 10000"/>
              <a:gd name="connsiteY14" fmla="*/ 783 h 8815"/>
              <a:gd name="connsiteX15" fmla="*/ 0 w 10000"/>
              <a:gd name="connsiteY15" fmla="*/ 904 h 8815"/>
              <a:gd name="connsiteX16" fmla="*/ 135 w 10000"/>
              <a:gd name="connsiteY16" fmla="*/ 1064 h 8815"/>
              <a:gd name="connsiteX17" fmla="*/ 113 w 10000"/>
              <a:gd name="connsiteY17" fmla="*/ 1205 h 8815"/>
              <a:gd name="connsiteX18" fmla="*/ 113 w 10000"/>
              <a:gd name="connsiteY18" fmla="*/ 1345 h 8815"/>
              <a:gd name="connsiteX19" fmla="*/ 226 w 10000"/>
              <a:gd name="connsiteY19" fmla="*/ 1466 h 8815"/>
              <a:gd name="connsiteX20" fmla="*/ 248 w 10000"/>
              <a:gd name="connsiteY20" fmla="*/ 1667 h 8815"/>
              <a:gd name="connsiteX21" fmla="*/ 113 w 10000"/>
              <a:gd name="connsiteY21" fmla="*/ 1848 h 8815"/>
              <a:gd name="connsiteX22" fmla="*/ 158 w 10000"/>
              <a:gd name="connsiteY22" fmla="*/ 2028 h 8815"/>
              <a:gd name="connsiteX23" fmla="*/ 203 w 10000"/>
              <a:gd name="connsiteY23" fmla="*/ 2169 h 8815"/>
              <a:gd name="connsiteX24" fmla="*/ 248 w 10000"/>
              <a:gd name="connsiteY24" fmla="*/ 2290 h 8815"/>
              <a:gd name="connsiteX25" fmla="*/ 293 w 10000"/>
              <a:gd name="connsiteY25" fmla="*/ 2590 h 8815"/>
              <a:gd name="connsiteX26" fmla="*/ 384 w 10000"/>
              <a:gd name="connsiteY26" fmla="*/ 2751 h 8815"/>
              <a:gd name="connsiteX27" fmla="*/ 519 w 10000"/>
              <a:gd name="connsiteY27" fmla="*/ 2932 h 8815"/>
              <a:gd name="connsiteX28" fmla="*/ 564 w 10000"/>
              <a:gd name="connsiteY28" fmla="*/ 3053 h 8815"/>
              <a:gd name="connsiteX29" fmla="*/ 609 w 10000"/>
              <a:gd name="connsiteY29" fmla="*/ 3192 h 8815"/>
              <a:gd name="connsiteX30" fmla="*/ 767 w 10000"/>
              <a:gd name="connsiteY30" fmla="*/ 3273 h 8815"/>
              <a:gd name="connsiteX31" fmla="*/ 903 w 10000"/>
              <a:gd name="connsiteY31" fmla="*/ 3273 h 8815"/>
              <a:gd name="connsiteX32" fmla="*/ 1084 w 10000"/>
              <a:gd name="connsiteY32" fmla="*/ 3153 h 8815"/>
              <a:gd name="connsiteX33" fmla="*/ 1309 w 10000"/>
              <a:gd name="connsiteY33" fmla="*/ 3153 h 8815"/>
              <a:gd name="connsiteX34" fmla="*/ 1151 w 10000"/>
              <a:gd name="connsiteY34" fmla="*/ 3253 h 8815"/>
              <a:gd name="connsiteX35" fmla="*/ 1129 w 10000"/>
              <a:gd name="connsiteY35" fmla="*/ 3394 h 8815"/>
              <a:gd name="connsiteX36" fmla="*/ 926 w 10000"/>
              <a:gd name="connsiteY36" fmla="*/ 3394 h 8815"/>
              <a:gd name="connsiteX37" fmla="*/ 880 w 10000"/>
              <a:gd name="connsiteY37" fmla="*/ 3514 h 8815"/>
              <a:gd name="connsiteX38" fmla="*/ 790 w 10000"/>
              <a:gd name="connsiteY38" fmla="*/ 3655 h 8815"/>
              <a:gd name="connsiteX39" fmla="*/ 655 w 10000"/>
              <a:gd name="connsiteY39" fmla="*/ 3795 h 8815"/>
              <a:gd name="connsiteX40" fmla="*/ 767 w 10000"/>
              <a:gd name="connsiteY40" fmla="*/ 3956 h 8815"/>
              <a:gd name="connsiteX41" fmla="*/ 903 w 10000"/>
              <a:gd name="connsiteY41" fmla="*/ 3976 h 8815"/>
              <a:gd name="connsiteX42" fmla="*/ 948 w 10000"/>
              <a:gd name="connsiteY42" fmla="*/ 4257 h 8815"/>
              <a:gd name="connsiteX43" fmla="*/ 1016 w 10000"/>
              <a:gd name="connsiteY43" fmla="*/ 4398 h 8815"/>
              <a:gd name="connsiteX44" fmla="*/ 1016 w 10000"/>
              <a:gd name="connsiteY44" fmla="*/ 4578 h 8815"/>
              <a:gd name="connsiteX45" fmla="*/ 1061 w 10000"/>
              <a:gd name="connsiteY45" fmla="*/ 4880 h 8815"/>
              <a:gd name="connsiteX46" fmla="*/ 1174 w 10000"/>
              <a:gd name="connsiteY46" fmla="*/ 5100 h 8815"/>
              <a:gd name="connsiteX47" fmla="*/ 1354 w 10000"/>
              <a:gd name="connsiteY47" fmla="*/ 5322 h 8815"/>
              <a:gd name="connsiteX48" fmla="*/ 1377 w 10000"/>
              <a:gd name="connsiteY48" fmla="*/ 5462 h 8815"/>
              <a:gd name="connsiteX49" fmla="*/ 1512 w 10000"/>
              <a:gd name="connsiteY49" fmla="*/ 5563 h 8815"/>
              <a:gd name="connsiteX50" fmla="*/ 1670 w 10000"/>
              <a:gd name="connsiteY50" fmla="*/ 5804 h 8815"/>
              <a:gd name="connsiteX51" fmla="*/ 1941 w 10000"/>
              <a:gd name="connsiteY51" fmla="*/ 6185 h 8815"/>
              <a:gd name="connsiteX52" fmla="*/ 1964 w 10000"/>
              <a:gd name="connsiteY52" fmla="*/ 6707 h 8815"/>
              <a:gd name="connsiteX53" fmla="*/ 2280 w 10000"/>
              <a:gd name="connsiteY53" fmla="*/ 6948 h 8815"/>
              <a:gd name="connsiteX54" fmla="*/ 2551 w 10000"/>
              <a:gd name="connsiteY54" fmla="*/ 6887 h 8815"/>
              <a:gd name="connsiteX55" fmla="*/ 2731 w 10000"/>
              <a:gd name="connsiteY55" fmla="*/ 6948 h 8815"/>
              <a:gd name="connsiteX56" fmla="*/ 2935 w 10000"/>
              <a:gd name="connsiteY56" fmla="*/ 7329 h 8815"/>
              <a:gd name="connsiteX57" fmla="*/ 3070 w 10000"/>
              <a:gd name="connsiteY57" fmla="*/ 7290 h 8815"/>
              <a:gd name="connsiteX58" fmla="*/ 3409 w 10000"/>
              <a:gd name="connsiteY58" fmla="*/ 7550 h 8815"/>
              <a:gd name="connsiteX59" fmla="*/ 3589 w 10000"/>
              <a:gd name="connsiteY59" fmla="*/ 7531 h 8815"/>
              <a:gd name="connsiteX60" fmla="*/ 3770 w 10000"/>
              <a:gd name="connsiteY60" fmla="*/ 7891 h 8815"/>
              <a:gd name="connsiteX61" fmla="*/ 3928 w 10000"/>
              <a:gd name="connsiteY61" fmla="*/ 7891 h 8815"/>
              <a:gd name="connsiteX62" fmla="*/ 4018 w 10000"/>
              <a:gd name="connsiteY62" fmla="*/ 8072 h 8815"/>
              <a:gd name="connsiteX63" fmla="*/ 3995 w 10000"/>
              <a:gd name="connsiteY63" fmla="*/ 8213 h 8815"/>
              <a:gd name="connsiteX64" fmla="*/ 4018 w 10000"/>
              <a:gd name="connsiteY64" fmla="*/ 8354 h 8815"/>
              <a:gd name="connsiteX65" fmla="*/ 4334 w 10000"/>
              <a:gd name="connsiteY65" fmla="*/ 8674 h 8815"/>
              <a:gd name="connsiteX66" fmla="*/ 5801 w 10000"/>
              <a:gd name="connsiteY66" fmla="*/ 8815 h 8815"/>
              <a:gd name="connsiteX67" fmla="*/ 7930 w 10000"/>
              <a:gd name="connsiteY67" fmla="*/ 6765 h 8815"/>
              <a:gd name="connsiteX68" fmla="*/ 10000 w 10000"/>
              <a:gd name="connsiteY68" fmla="*/ 5012 h 8815"/>
              <a:gd name="connsiteX0" fmla="*/ 10000 w 10000"/>
              <a:gd name="connsiteY0" fmla="*/ 5686 h 10000"/>
              <a:gd name="connsiteX1" fmla="*/ 10000 w 10000"/>
              <a:gd name="connsiteY1" fmla="*/ 1891 h 10000"/>
              <a:gd name="connsiteX2" fmla="*/ 8849 w 10000"/>
              <a:gd name="connsiteY2" fmla="*/ 1891 h 10000"/>
              <a:gd name="connsiteX3" fmla="*/ 8849 w 10000"/>
              <a:gd name="connsiteY3" fmla="*/ 547 h 10000"/>
              <a:gd name="connsiteX4" fmla="*/ 6546 w 10000"/>
              <a:gd name="connsiteY4" fmla="*/ 547 h 10000"/>
              <a:gd name="connsiteX5" fmla="*/ 3341 w 10000"/>
              <a:gd name="connsiteY5" fmla="*/ 273 h 10000"/>
              <a:gd name="connsiteX6" fmla="*/ 2799 w 10000"/>
              <a:gd name="connsiteY6" fmla="*/ 263 h 10000"/>
              <a:gd name="connsiteX7" fmla="*/ 2596 w 10000"/>
              <a:gd name="connsiteY7" fmla="*/ 182 h 10000"/>
              <a:gd name="connsiteX8" fmla="*/ 429 w 10000"/>
              <a:gd name="connsiteY8" fmla="*/ 0 h 10000"/>
              <a:gd name="connsiteX9" fmla="*/ 451 w 10000"/>
              <a:gd name="connsiteY9" fmla="*/ 182 h 10000"/>
              <a:gd name="connsiteX10" fmla="*/ 316 w 10000"/>
              <a:gd name="connsiteY10" fmla="*/ 297 h 10000"/>
              <a:gd name="connsiteX11" fmla="*/ 248 w 10000"/>
              <a:gd name="connsiteY11" fmla="*/ 433 h 10000"/>
              <a:gd name="connsiteX12" fmla="*/ 226 w 10000"/>
              <a:gd name="connsiteY12" fmla="*/ 571 h 10000"/>
              <a:gd name="connsiteX13" fmla="*/ 226 w 10000"/>
              <a:gd name="connsiteY13" fmla="*/ 752 h 10000"/>
              <a:gd name="connsiteX14" fmla="*/ 135 w 10000"/>
              <a:gd name="connsiteY14" fmla="*/ 888 h 10000"/>
              <a:gd name="connsiteX15" fmla="*/ 0 w 10000"/>
              <a:gd name="connsiteY15" fmla="*/ 1026 h 10000"/>
              <a:gd name="connsiteX16" fmla="*/ 135 w 10000"/>
              <a:gd name="connsiteY16" fmla="*/ 1207 h 10000"/>
              <a:gd name="connsiteX17" fmla="*/ 113 w 10000"/>
              <a:gd name="connsiteY17" fmla="*/ 1367 h 10000"/>
              <a:gd name="connsiteX18" fmla="*/ 113 w 10000"/>
              <a:gd name="connsiteY18" fmla="*/ 1526 h 10000"/>
              <a:gd name="connsiteX19" fmla="*/ 226 w 10000"/>
              <a:gd name="connsiteY19" fmla="*/ 1663 h 10000"/>
              <a:gd name="connsiteX20" fmla="*/ 248 w 10000"/>
              <a:gd name="connsiteY20" fmla="*/ 1891 h 10000"/>
              <a:gd name="connsiteX21" fmla="*/ 113 w 10000"/>
              <a:gd name="connsiteY21" fmla="*/ 2096 h 10000"/>
              <a:gd name="connsiteX22" fmla="*/ 158 w 10000"/>
              <a:gd name="connsiteY22" fmla="*/ 2301 h 10000"/>
              <a:gd name="connsiteX23" fmla="*/ 203 w 10000"/>
              <a:gd name="connsiteY23" fmla="*/ 2461 h 10000"/>
              <a:gd name="connsiteX24" fmla="*/ 248 w 10000"/>
              <a:gd name="connsiteY24" fmla="*/ 2598 h 10000"/>
              <a:gd name="connsiteX25" fmla="*/ 293 w 10000"/>
              <a:gd name="connsiteY25" fmla="*/ 2938 h 10000"/>
              <a:gd name="connsiteX26" fmla="*/ 384 w 10000"/>
              <a:gd name="connsiteY26" fmla="*/ 3121 h 10000"/>
              <a:gd name="connsiteX27" fmla="*/ 519 w 10000"/>
              <a:gd name="connsiteY27" fmla="*/ 3326 h 10000"/>
              <a:gd name="connsiteX28" fmla="*/ 564 w 10000"/>
              <a:gd name="connsiteY28" fmla="*/ 3463 h 10000"/>
              <a:gd name="connsiteX29" fmla="*/ 609 w 10000"/>
              <a:gd name="connsiteY29" fmla="*/ 3621 h 10000"/>
              <a:gd name="connsiteX30" fmla="*/ 767 w 10000"/>
              <a:gd name="connsiteY30" fmla="*/ 3713 h 10000"/>
              <a:gd name="connsiteX31" fmla="*/ 903 w 10000"/>
              <a:gd name="connsiteY31" fmla="*/ 3713 h 10000"/>
              <a:gd name="connsiteX32" fmla="*/ 1084 w 10000"/>
              <a:gd name="connsiteY32" fmla="*/ 3577 h 10000"/>
              <a:gd name="connsiteX33" fmla="*/ 1309 w 10000"/>
              <a:gd name="connsiteY33" fmla="*/ 3577 h 10000"/>
              <a:gd name="connsiteX34" fmla="*/ 1151 w 10000"/>
              <a:gd name="connsiteY34" fmla="*/ 3690 h 10000"/>
              <a:gd name="connsiteX35" fmla="*/ 1129 w 10000"/>
              <a:gd name="connsiteY35" fmla="*/ 3850 h 10000"/>
              <a:gd name="connsiteX36" fmla="*/ 926 w 10000"/>
              <a:gd name="connsiteY36" fmla="*/ 3850 h 10000"/>
              <a:gd name="connsiteX37" fmla="*/ 880 w 10000"/>
              <a:gd name="connsiteY37" fmla="*/ 3986 h 10000"/>
              <a:gd name="connsiteX38" fmla="*/ 790 w 10000"/>
              <a:gd name="connsiteY38" fmla="*/ 4146 h 10000"/>
              <a:gd name="connsiteX39" fmla="*/ 655 w 10000"/>
              <a:gd name="connsiteY39" fmla="*/ 4305 h 10000"/>
              <a:gd name="connsiteX40" fmla="*/ 767 w 10000"/>
              <a:gd name="connsiteY40" fmla="*/ 4488 h 10000"/>
              <a:gd name="connsiteX41" fmla="*/ 903 w 10000"/>
              <a:gd name="connsiteY41" fmla="*/ 4510 h 10000"/>
              <a:gd name="connsiteX42" fmla="*/ 948 w 10000"/>
              <a:gd name="connsiteY42" fmla="*/ 4829 h 10000"/>
              <a:gd name="connsiteX43" fmla="*/ 1016 w 10000"/>
              <a:gd name="connsiteY43" fmla="*/ 4989 h 10000"/>
              <a:gd name="connsiteX44" fmla="*/ 1016 w 10000"/>
              <a:gd name="connsiteY44" fmla="*/ 5193 h 10000"/>
              <a:gd name="connsiteX45" fmla="*/ 1061 w 10000"/>
              <a:gd name="connsiteY45" fmla="*/ 5536 h 10000"/>
              <a:gd name="connsiteX46" fmla="*/ 1174 w 10000"/>
              <a:gd name="connsiteY46" fmla="*/ 5786 h 10000"/>
              <a:gd name="connsiteX47" fmla="*/ 1354 w 10000"/>
              <a:gd name="connsiteY47" fmla="*/ 6037 h 10000"/>
              <a:gd name="connsiteX48" fmla="*/ 1377 w 10000"/>
              <a:gd name="connsiteY48" fmla="*/ 6196 h 10000"/>
              <a:gd name="connsiteX49" fmla="*/ 1512 w 10000"/>
              <a:gd name="connsiteY49" fmla="*/ 6311 h 10000"/>
              <a:gd name="connsiteX50" fmla="*/ 1670 w 10000"/>
              <a:gd name="connsiteY50" fmla="*/ 6584 h 10000"/>
              <a:gd name="connsiteX51" fmla="*/ 1941 w 10000"/>
              <a:gd name="connsiteY51" fmla="*/ 7016 h 10000"/>
              <a:gd name="connsiteX52" fmla="*/ 1964 w 10000"/>
              <a:gd name="connsiteY52" fmla="*/ 7609 h 10000"/>
              <a:gd name="connsiteX53" fmla="*/ 2280 w 10000"/>
              <a:gd name="connsiteY53" fmla="*/ 7882 h 10000"/>
              <a:gd name="connsiteX54" fmla="*/ 2551 w 10000"/>
              <a:gd name="connsiteY54" fmla="*/ 7813 h 10000"/>
              <a:gd name="connsiteX55" fmla="*/ 2731 w 10000"/>
              <a:gd name="connsiteY55" fmla="*/ 7882 h 10000"/>
              <a:gd name="connsiteX56" fmla="*/ 2935 w 10000"/>
              <a:gd name="connsiteY56" fmla="*/ 8314 h 10000"/>
              <a:gd name="connsiteX57" fmla="*/ 3070 w 10000"/>
              <a:gd name="connsiteY57" fmla="*/ 8270 h 10000"/>
              <a:gd name="connsiteX58" fmla="*/ 3409 w 10000"/>
              <a:gd name="connsiteY58" fmla="*/ 8565 h 10000"/>
              <a:gd name="connsiteX59" fmla="*/ 3589 w 10000"/>
              <a:gd name="connsiteY59" fmla="*/ 8543 h 10000"/>
              <a:gd name="connsiteX60" fmla="*/ 3770 w 10000"/>
              <a:gd name="connsiteY60" fmla="*/ 8952 h 10000"/>
              <a:gd name="connsiteX61" fmla="*/ 3928 w 10000"/>
              <a:gd name="connsiteY61" fmla="*/ 8952 h 10000"/>
              <a:gd name="connsiteX62" fmla="*/ 4018 w 10000"/>
              <a:gd name="connsiteY62" fmla="*/ 9157 h 10000"/>
              <a:gd name="connsiteX63" fmla="*/ 3995 w 10000"/>
              <a:gd name="connsiteY63" fmla="*/ 9317 h 10000"/>
              <a:gd name="connsiteX64" fmla="*/ 4018 w 10000"/>
              <a:gd name="connsiteY64" fmla="*/ 9477 h 10000"/>
              <a:gd name="connsiteX65" fmla="*/ 4334 w 10000"/>
              <a:gd name="connsiteY65" fmla="*/ 9840 h 10000"/>
              <a:gd name="connsiteX66" fmla="*/ 5801 w 10000"/>
              <a:gd name="connsiteY66" fmla="*/ 10000 h 10000"/>
              <a:gd name="connsiteX67" fmla="*/ 8015 w 10000"/>
              <a:gd name="connsiteY67" fmla="*/ 7589 h 10000"/>
              <a:gd name="connsiteX68" fmla="*/ 10000 w 10000"/>
              <a:gd name="connsiteY68" fmla="*/ 5686 h 10000"/>
              <a:gd name="connsiteX0" fmla="*/ 10000 w 10000"/>
              <a:gd name="connsiteY0" fmla="*/ 5686 h 10000"/>
              <a:gd name="connsiteX1" fmla="*/ 10000 w 10000"/>
              <a:gd name="connsiteY1" fmla="*/ 1891 h 10000"/>
              <a:gd name="connsiteX2" fmla="*/ 8849 w 10000"/>
              <a:gd name="connsiteY2" fmla="*/ 1891 h 10000"/>
              <a:gd name="connsiteX3" fmla="*/ 8849 w 10000"/>
              <a:gd name="connsiteY3" fmla="*/ 547 h 10000"/>
              <a:gd name="connsiteX4" fmla="*/ 6546 w 10000"/>
              <a:gd name="connsiteY4" fmla="*/ 547 h 10000"/>
              <a:gd name="connsiteX5" fmla="*/ 3341 w 10000"/>
              <a:gd name="connsiteY5" fmla="*/ 273 h 10000"/>
              <a:gd name="connsiteX6" fmla="*/ 2799 w 10000"/>
              <a:gd name="connsiteY6" fmla="*/ 263 h 10000"/>
              <a:gd name="connsiteX7" fmla="*/ 2596 w 10000"/>
              <a:gd name="connsiteY7" fmla="*/ 182 h 10000"/>
              <a:gd name="connsiteX8" fmla="*/ 429 w 10000"/>
              <a:gd name="connsiteY8" fmla="*/ 0 h 10000"/>
              <a:gd name="connsiteX9" fmla="*/ 451 w 10000"/>
              <a:gd name="connsiteY9" fmla="*/ 182 h 10000"/>
              <a:gd name="connsiteX10" fmla="*/ 316 w 10000"/>
              <a:gd name="connsiteY10" fmla="*/ 297 h 10000"/>
              <a:gd name="connsiteX11" fmla="*/ 248 w 10000"/>
              <a:gd name="connsiteY11" fmla="*/ 433 h 10000"/>
              <a:gd name="connsiteX12" fmla="*/ 226 w 10000"/>
              <a:gd name="connsiteY12" fmla="*/ 571 h 10000"/>
              <a:gd name="connsiteX13" fmla="*/ 226 w 10000"/>
              <a:gd name="connsiteY13" fmla="*/ 752 h 10000"/>
              <a:gd name="connsiteX14" fmla="*/ 135 w 10000"/>
              <a:gd name="connsiteY14" fmla="*/ 888 h 10000"/>
              <a:gd name="connsiteX15" fmla="*/ 0 w 10000"/>
              <a:gd name="connsiteY15" fmla="*/ 1026 h 10000"/>
              <a:gd name="connsiteX16" fmla="*/ 135 w 10000"/>
              <a:gd name="connsiteY16" fmla="*/ 1207 h 10000"/>
              <a:gd name="connsiteX17" fmla="*/ 113 w 10000"/>
              <a:gd name="connsiteY17" fmla="*/ 1367 h 10000"/>
              <a:gd name="connsiteX18" fmla="*/ 113 w 10000"/>
              <a:gd name="connsiteY18" fmla="*/ 1526 h 10000"/>
              <a:gd name="connsiteX19" fmla="*/ 226 w 10000"/>
              <a:gd name="connsiteY19" fmla="*/ 1663 h 10000"/>
              <a:gd name="connsiteX20" fmla="*/ 248 w 10000"/>
              <a:gd name="connsiteY20" fmla="*/ 1891 h 10000"/>
              <a:gd name="connsiteX21" fmla="*/ 113 w 10000"/>
              <a:gd name="connsiteY21" fmla="*/ 2096 h 10000"/>
              <a:gd name="connsiteX22" fmla="*/ 158 w 10000"/>
              <a:gd name="connsiteY22" fmla="*/ 2301 h 10000"/>
              <a:gd name="connsiteX23" fmla="*/ 203 w 10000"/>
              <a:gd name="connsiteY23" fmla="*/ 2461 h 10000"/>
              <a:gd name="connsiteX24" fmla="*/ 248 w 10000"/>
              <a:gd name="connsiteY24" fmla="*/ 2598 h 10000"/>
              <a:gd name="connsiteX25" fmla="*/ 293 w 10000"/>
              <a:gd name="connsiteY25" fmla="*/ 2938 h 10000"/>
              <a:gd name="connsiteX26" fmla="*/ 384 w 10000"/>
              <a:gd name="connsiteY26" fmla="*/ 3121 h 10000"/>
              <a:gd name="connsiteX27" fmla="*/ 519 w 10000"/>
              <a:gd name="connsiteY27" fmla="*/ 3326 h 10000"/>
              <a:gd name="connsiteX28" fmla="*/ 564 w 10000"/>
              <a:gd name="connsiteY28" fmla="*/ 3463 h 10000"/>
              <a:gd name="connsiteX29" fmla="*/ 609 w 10000"/>
              <a:gd name="connsiteY29" fmla="*/ 3621 h 10000"/>
              <a:gd name="connsiteX30" fmla="*/ 767 w 10000"/>
              <a:gd name="connsiteY30" fmla="*/ 3713 h 10000"/>
              <a:gd name="connsiteX31" fmla="*/ 903 w 10000"/>
              <a:gd name="connsiteY31" fmla="*/ 3713 h 10000"/>
              <a:gd name="connsiteX32" fmla="*/ 1084 w 10000"/>
              <a:gd name="connsiteY32" fmla="*/ 3577 h 10000"/>
              <a:gd name="connsiteX33" fmla="*/ 1309 w 10000"/>
              <a:gd name="connsiteY33" fmla="*/ 3577 h 10000"/>
              <a:gd name="connsiteX34" fmla="*/ 1151 w 10000"/>
              <a:gd name="connsiteY34" fmla="*/ 3690 h 10000"/>
              <a:gd name="connsiteX35" fmla="*/ 1129 w 10000"/>
              <a:gd name="connsiteY35" fmla="*/ 3850 h 10000"/>
              <a:gd name="connsiteX36" fmla="*/ 926 w 10000"/>
              <a:gd name="connsiteY36" fmla="*/ 3850 h 10000"/>
              <a:gd name="connsiteX37" fmla="*/ 880 w 10000"/>
              <a:gd name="connsiteY37" fmla="*/ 3986 h 10000"/>
              <a:gd name="connsiteX38" fmla="*/ 790 w 10000"/>
              <a:gd name="connsiteY38" fmla="*/ 4146 h 10000"/>
              <a:gd name="connsiteX39" fmla="*/ 655 w 10000"/>
              <a:gd name="connsiteY39" fmla="*/ 4305 h 10000"/>
              <a:gd name="connsiteX40" fmla="*/ 767 w 10000"/>
              <a:gd name="connsiteY40" fmla="*/ 4488 h 10000"/>
              <a:gd name="connsiteX41" fmla="*/ 903 w 10000"/>
              <a:gd name="connsiteY41" fmla="*/ 4510 h 10000"/>
              <a:gd name="connsiteX42" fmla="*/ 948 w 10000"/>
              <a:gd name="connsiteY42" fmla="*/ 4829 h 10000"/>
              <a:gd name="connsiteX43" fmla="*/ 1016 w 10000"/>
              <a:gd name="connsiteY43" fmla="*/ 4989 h 10000"/>
              <a:gd name="connsiteX44" fmla="*/ 1016 w 10000"/>
              <a:gd name="connsiteY44" fmla="*/ 5193 h 10000"/>
              <a:gd name="connsiteX45" fmla="*/ 1061 w 10000"/>
              <a:gd name="connsiteY45" fmla="*/ 5536 h 10000"/>
              <a:gd name="connsiteX46" fmla="*/ 1174 w 10000"/>
              <a:gd name="connsiteY46" fmla="*/ 5786 h 10000"/>
              <a:gd name="connsiteX47" fmla="*/ 1354 w 10000"/>
              <a:gd name="connsiteY47" fmla="*/ 6037 h 10000"/>
              <a:gd name="connsiteX48" fmla="*/ 1377 w 10000"/>
              <a:gd name="connsiteY48" fmla="*/ 6196 h 10000"/>
              <a:gd name="connsiteX49" fmla="*/ 1512 w 10000"/>
              <a:gd name="connsiteY49" fmla="*/ 6311 h 10000"/>
              <a:gd name="connsiteX50" fmla="*/ 1670 w 10000"/>
              <a:gd name="connsiteY50" fmla="*/ 6584 h 10000"/>
              <a:gd name="connsiteX51" fmla="*/ 1941 w 10000"/>
              <a:gd name="connsiteY51" fmla="*/ 7016 h 10000"/>
              <a:gd name="connsiteX52" fmla="*/ 1964 w 10000"/>
              <a:gd name="connsiteY52" fmla="*/ 7609 h 10000"/>
              <a:gd name="connsiteX53" fmla="*/ 2280 w 10000"/>
              <a:gd name="connsiteY53" fmla="*/ 7882 h 10000"/>
              <a:gd name="connsiteX54" fmla="*/ 2551 w 10000"/>
              <a:gd name="connsiteY54" fmla="*/ 7813 h 10000"/>
              <a:gd name="connsiteX55" fmla="*/ 2731 w 10000"/>
              <a:gd name="connsiteY55" fmla="*/ 7882 h 10000"/>
              <a:gd name="connsiteX56" fmla="*/ 2935 w 10000"/>
              <a:gd name="connsiteY56" fmla="*/ 8314 h 10000"/>
              <a:gd name="connsiteX57" fmla="*/ 3070 w 10000"/>
              <a:gd name="connsiteY57" fmla="*/ 8270 h 10000"/>
              <a:gd name="connsiteX58" fmla="*/ 3409 w 10000"/>
              <a:gd name="connsiteY58" fmla="*/ 8565 h 10000"/>
              <a:gd name="connsiteX59" fmla="*/ 3589 w 10000"/>
              <a:gd name="connsiteY59" fmla="*/ 8543 h 10000"/>
              <a:gd name="connsiteX60" fmla="*/ 3770 w 10000"/>
              <a:gd name="connsiteY60" fmla="*/ 8952 h 10000"/>
              <a:gd name="connsiteX61" fmla="*/ 3928 w 10000"/>
              <a:gd name="connsiteY61" fmla="*/ 8952 h 10000"/>
              <a:gd name="connsiteX62" fmla="*/ 4018 w 10000"/>
              <a:gd name="connsiteY62" fmla="*/ 9157 h 10000"/>
              <a:gd name="connsiteX63" fmla="*/ 3995 w 10000"/>
              <a:gd name="connsiteY63" fmla="*/ 9317 h 10000"/>
              <a:gd name="connsiteX64" fmla="*/ 4018 w 10000"/>
              <a:gd name="connsiteY64" fmla="*/ 9477 h 10000"/>
              <a:gd name="connsiteX65" fmla="*/ 4334 w 10000"/>
              <a:gd name="connsiteY65" fmla="*/ 9840 h 10000"/>
              <a:gd name="connsiteX66" fmla="*/ 5801 w 10000"/>
              <a:gd name="connsiteY66" fmla="*/ 10000 h 10000"/>
              <a:gd name="connsiteX67" fmla="*/ 8015 w 10000"/>
              <a:gd name="connsiteY67" fmla="*/ 7589 h 10000"/>
              <a:gd name="connsiteX68" fmla="*/ 10000 w 10000"/>
              <a:gd name="connsiteY68" fmla="*/ 5686 h 10000"/>
              <a:gd name="connsiteX0" fmla="*/ 10000 w 10000"/>
              <a:gd name="connsiteY0" fmla="*/ 5686 h 10000"/>
              <a:gd name="connsiteX1" fmla="*/ 10000 w 10000"/>
              <a:gd name="connsiteY1" fmla="*/ 1891 h 10000"/>
              <a:gd name="connsiteX2" fmla="*/ 8849 w 10000"/>
              <a:gd name="connsiteY2" fmla="*/ 1891 h 10000"/>
              <a:gd name="connsiteX3" fmla="*/ 8849 w 10000"/>
              <a:gd name="connsiteY3" fmla="*/ 547 h 10000"/>
              <a:gd name="connsiteX4" fmla="*/ 6546 w 10000"/>
              <a:gd name="connsiteY4" fmla="*/ 547 h 10000"/>
              <a:gd name="connsiteX5" fmla="*/ 3341 w 10000"/>
              <a:gd name="connsiteY5" fmla="*/ 273 h 10000"/>
              <a:gd name="connsiteX6" fmla="*/ 2799 w 10000"/>
              <a:gd name="connsiteY6" fmla="*/ 263 h 10000"/>
              <a:gd name="connsiteX7" fmla="*/ 2596 w 10000"/>
              <a:gd name="connsiteY7" fmla="*/ 182 h 10000"/>
              <a:gd name="connsiteX8" fmla="*/ 429 w 10000"/>
              <a:gd name="connsiteY8" fmla="*/ 0 h 10000"/>
              <a:gd name="connsiteX9" fmla="*/ 451 w 10000"/>
              <a:gd name="connsiteY9" fmla="*/ 182 h 10000"/>
              <a:gd name="connsiteX10" fmla="*/ 316 w 10000"/>
              <a:gd name="connsiteY10" fmla="*/ 297 h 10000"/>
              <a:gd name="connsiteX11" fmla="*/ 248 w 10000"/>
              <a:gd name="connsiteY11" fmla="*/ 433 h 10000"/>
              <a:gd name="connsiteX12" fmla="*/ 226 w 10000"/>
              <a:gd name="connsiteY12" fmla="*/ 571 h 10000"/>
              <a:gd name="connsiteX13" fmla="*/ 226 w 10000"/>
              <a:gd name="connsiteY13" fmla="*/ 752 h 10000"/>
              <a:gd name="connsiteX14" fmla="*/ 135 w 10000"/>
              <a:gd name="connsiteY14" fmla="*/ 888 h 10000"/>
              <a:gd name="connsiteX15" fmla="*/ 0 w 10000"/>
              <a:gd name="connsiteY15" fmla="*/ 1026 h 10000"/>
              <a:gd name="connsiteX16" fmla="*/ 135 w 10000"/>
              <a:gd name="connsiteY16" fmla="*/ 1207 h 10000"/>
              <a:gd name="connsiteX17" fmla="*/ 113 w 10000"/>
              <a:gd name="connsiteY17" fmla="*/ 1367 h 10000"/>
              <a:gd name="connsiteX18" fmla="*/ 113 w 10000"/>
              <a:gd name="connsiteY18" fmla="*/ 1526 h 10000"/>
              <a:gd name="connsiteX19" fmla="*/ 226 w 10000"/>
              <a:gd name="connsiteY19" fmla="*/ 1663 h 10000"/>
              <a:gd name="connsiteX20" fmla="*/ 248 w 10000"/>
              <a:gd name="connsiteY20" fmla="*/ 1891 h 10000"/>
              <a:gd name="connsiteX21" fmla="*/ 113 w 10000"/>
              <a:gd name="connsiteY21" fmla="*/ 2096 h 10000"/>
              <a:gd name="connsiteX22" fmla="*/ 158 w 10000"/>
              <a:gd name="connsiteY22" fmla="*/ 2301 h 10000"/>
              <a:gd name="connsiteX23" fmla="*/ 203 w 10000"/>
              <a:gd name="connsiteY23" fmla="*/ 2461 h 10000"/>
              <a:gd name="connsiteX24" fmla="*/ 248 w 10000"/>
              <a:gd name="connsiteY24" fmla="*/ 2598 h 10000"/>
              <a:gd name="connsiteX25" fmla="*/ 293 w 10000"/>
              <a:gd name="connsiteY25" fmla="*/ 2938 h 10000"/>
              <a:gd name="connsiteX26" fmla="*/ 384 w 10000"/>
              <a:gd name="connsiteY26" fmla="*/ 3121 h 10000"/>
              <a:gd name="connsiteX27" fmla="*/ 519 w 10000"/>
              <a:gd name="connsiteY27" fmla="*/ 3326 h 10000"/>
              <a:gd name="connsiteX28" fmla="*/ 564 w 10000"/>
              <a:gd name="connsiteY28" fmla="*/ 3463 h 10000"/>
              <a:gd name="connsiteX29" fmla="*/ 609 w 10000"/>
              <a:gd name="connsiteY29" fmla="*/ 3621 h 10000"/>
              <a:gd name="connsiteX30" fmla="*/ 767 w 10000"/>
              <a:gd name="connsiteY30" fmla="*/ 3713 h 10000"/>
              <a:gd name="connsiteX31" fmla="*/ 903 w 10000"/>
              <a:gd name="connsiteY31" fmla="*/ 3713 h 10000"/>
              <a:gd name="connsiteX32" fmla="*/ 1084 w 10000"/>
              <a:gd name="connsiteY32" fmla="*/ 3577 h 10000"/>
              <a:gd name="connsiteX33" fmla="*/ 1309 w 10000"/>
              <a:gd name="connsiteY33" fmla="*/ 3577 h 10000"/>
              <a:gd name="connsiteX34" fmla="*/ 1151 w 10000"/>
              <a:gd name="connsiteY34" fmla="*/ 3690 h 10000"/>
              <a:gd name="connsiteX35" fmla="*/ 1129 w 10000"/>
              <a:gd name="connsiteY35" fmla="*/ 3850 h 10000"/>
              <a:gd name="connsiteX36" fmla="*/ 926 w 10000"/>
              <a:gd name="connsiteY36" fmla="*/ 3850 h 10000"/>
              <a:gd name="connsiteX37" fmla="*/ 880 w 10000"/>
              <a:gd name="connsiteY37" fmla="*/ 3986 h 10000"/>
              <a:gd name="connsiteX38" fmla="*/ 790 w 10000"/>
              <a:gd name="connsiteY38" fmla="*/ 4146 h 10000"/>
              <a:gd name="connsiteX39" fmla="*/ 655 w 10000"/>
              <a:gd name="connsiteY39" fmla="*/ 4305 h 10000"/>
              <a:gd name="connsiteX40" fmla="*/ 767 w 10000"/>
              <a:gd name="connsiteY40" fmla="*/ 4488 h 10000"/>
              <a:gd name="connsiteX41" fmla="*/ 903 w 10000"/>
              <a:gd name="connsiteY41" fmla="*/ 4510 h 10000"/>
              <a:gd name="connsiteX42" fmla="*/ 948 w 10000"/>
              <a:gd name="connsiteY42" fmla="*/ 4829 h 10000"/>
              <a:gd name="connsiteX43" fmla="*/ 1016 w 10000"/>
              <a:gd name="connsiteY43" fmla="*/ 4989 h 10000"/>
              <a:gd name="connsiteX44" fmla="*/ 1016 w 10000"/>
              <a:gd name="connsiteY44" fmla="*/ 5193 h 10000"/>
              <a:gd name="connsiteX45" fmla="*/ 1061 w 10000"/>
              <a:gd name="connsiteY45" fmla="*/ 5536 h 10000"/>
              <a:gd name="connsiteX46" fmla="*/ 1174 w 10000"/>
              <a:gd name="connsiteY46" fmla="*/ 5786 h 10000"/>
              <a:gd name="connsiteX47" fmla="*/ 1354 w 10000"/>
              <a:gd name="connsiteY47" fmla="*/ 6037 h 10000"/>
              <a:gd name="connsiteX48" fmla="*/ 1377 w 10000"/>
              <a:gd name="connsiteY48" fmla="*/ 6196 h 10000"/>
              <a:gd name="connsiteX49" fmla="*/ 1512 w 10000"/>
              <a:gd name="connsiteY49" fmla="*/ 6311 h 10000"/>
              <a:gd name="connsiteX50" fmla="*/ 1670 w 10000"/>
              <a:gd name="connsiteY50" fmla="*/ 6584 h 10000"/>
              <a:gd name="connsiteX51" fmla="*/ 1941 w 10000"/>
              <a:gd name="connsiteY51" fmla="*/ 7016 h 10000"/>
              <a:gd name="connsiteX52" fmla="*/ 1964 w 10000"/>
              <a:gd name="connsiteY52" fmla="*/ 7609 h 10000"/>
              <a:gd name="connsiteX53" fmla="*/ 2280 w 10000"/>
              <a:gd name="connsiteY53" fmla="*/ 7882 h 10000"/>
              <a:gd name="connsiteX54" fmla="*/ 2551 w 10000"/>
              <a:gd name="connsiteY54" fmla="*/ 7813 h 10000"/>
              <a:gd name="connsiteX55" fmla="*/ 2731 w 10000"/>
              <a:gd name="connsiteY55" fmla="*/ 7882 h 10000"/>
              <a:gd name="connsiteX56" fmla="*/ 2935 w 10000"/>
              <a:gd name="connsiteY56" fmla="*/ 8314 h 10000"/>
              <a:gd name="connsiteX57" fmla="*/ 3070 w 10000"/>
              <a:gd name="connsiteY57" fmla="*/ 8270 h 10000"/>
              <a:gd name="connsiteX58" fmla="*/ 3409 w 10000"/>
              <a:gd name="connsiteY58" fmla="*/ 8565 h 10000"/>
              <a:gd name="connsiteX59" fmla="*/ 3589 w 10000"/>
              <a:gd name="connsiteY59" fmla="*/ 8543 h 10000"/>
              <a:gd name="connsiteX60" fmla="*/ 3770 w 10000"/>
              <a:gd name="connsiteY60" fmla="*/ 8952 h 10000"/>
              <a:gd name="connsiteX61" fmla="*/ 3928 w 10000"/>
              <a:gd name="connsiteY61" fmla="*/ 8952 h 10000"/>
              <a:gd name="connsiteX62" fmla="*/ 4018 w 10000"/>
              <a:gd name="connsiteY62" fmla="*/ 9157 h 10000"/>
              <a:gd name="connsiteX63" fmla="*/ 3995 w 10000"/>
              <a:gd name="connsiteY63" fmla="*/ 9317 h 10000"/>
              <a:gd name="connsiteX64" fmla="*/ 4018 w 10000"/>
              <a:gd name="connsiteY64" fmla="*/ 9477 h 10000"/>
              <a:gd name="connsiteX65" fmla="*/ 4334 w 10000"/>
              <a:gd name="connsiteY65" fmla="*/ 9840 h 10000"/>
              <a:gd name="connsiteX66" fmla="*/ 5801 w 10000"/>
              <a:gd name="connsiteY66" fmla="*/ 10000 h 10000"/>
              <a:gd name="connsiteX67" fmla="*/ 7548 w 10000"/>
              <a:gd name="connsiteY67" fmla="*/ 5967 h 10000"/>
              <a:gd name="connsiteX68" fmla="*/ 10000 w 10000"/>
              <a:gd name="connsiteY68" fmla="*/ 5686 h 10000"/>
              <a:gd name="connsiteX0" fmla="*/ 10000 w 10000"/>
              <a:gd name="connsiteY0" fmla="*/ 5686 h 10000"/>
              <a:gd name="connsiteX1" fmla="*/ 10000 w 10000"/>
              <a:gd name="connsiteY1" fmla="*/ 1891 h 10000"/>
              <a:gd name="connsiteX2" fmla="*/ 8849 w 10000"/>
              <a:gd name="connsiteY2" fmla="*/ 1891 h 10000"/>
              <a:gd name="connsiteX3" fmla="*/ 8849 w 10000"/>
              <a:gd name="connsiteY3" fmla="*/ 547 h 10000"/>
              <a:gd name="connsiteX4" fmla="*/ 6546 w 10000"/>
              <a:gd name="connsiteY4" fmla="*/ 547 h 10000"/>
              <a:gd name="connsiteX5" fmla="*/ 3341 w 10000"/>
              <a:gd name="connsiteY5" fmla="*/ 273 h 10000"/>
              <a:gd name="connsiteX6" fmla="*/ 2799 w 10000"/>
              <a:gd name="connsiteY6" fmla="*/ 263 h 10000"/>
              <a:gd name="connsiteX7" fmla="*/ 2596 w 10000"/>
              <a:gd name="connsiteY7" fmla="*/ 182 h 10000"/>
              <a:gd name="connsiteX8" fmla="*/ 429 w 10000"/>
              <a:gd name="connsiteY8" fmla="*/ 0 h 10000"/>
              <a:gd name="connsiteX9" fmla="*/ 451 w 10000"/>
              <a:gd name="connsiteY9" fmla="*/ 182 h 10000"/>
              <a:gd name="connsiteX10" fmla="*/ 316 w 10000"/>
              <a:gd name="connsiteY10" fmla="*/ 297 h 10000"/>
              <a:gd name="connsiteX11" fmla="*/ 248 w 10000"/>
              <a:gd name="connsiteY11" fmla="*/ 433 h 10000"/>
              <a:gd name="connsiteX12" fmla="*/ 226 w 10000"/>
              <a:gd name="connsiteY12" fmla="*/ 571 h 10000"/>
              <a:gd name="connsiteX13" fmla="*/ 226 w 10000"/>
              <a:gd name="connsiteY13" fmla="*/ 752 h 10000"/>
              <a:gd name="connsiteX14" fmla="*/ 135 w 10000"/>
              <a:gd name="connsiteY14" fmla="*/ 888 h 10000"/>
              <a:gd name="connsiteX15" fmla="*/ 0 w 10000"/>
              <a:gd name="connsiteY15" fmla="*/ 1026 h 10000"/>
              <a:gd name="connsiteX16" fmla="*/ 135 w 10000"/>
              <a:gd name="connsiteY16" fmla="*/ 1207 h 10000"/>
              <a:gd name="connsiteX17" fmla="*/ 113 w 10000"/>
              <a:gd name="connsiteY17" fmla="*/ 1367 h 10000"/>
              <a:gd name="connsiteX18" fmla="*/ 113 w 10000"/>
              <a:gd name="connsiteY18" fmla="*/ 1526 h 10000"/>
              <a:gd name="connsiteX19" fmla="*/ 226 w 10000"/>
              <a:gd name="connsiteY19" fmla="*/ 1663 h 10000"/>
              <a:gd name="connsiteX20" fmla="*/ 248 w 10000"/>
              <a:gd name="connsiteY20" fmla="*/ 1891 h 10000"/>
              <a:gd name="connsiteX21" fmla="*/ 113 w 10000"/>
              <a:gd name="connsiteY21" fmla="*/ 2096 h 10000"/>
              <a:gd name="connsiteX22" fmla="*/ 158 w 10000"/>
              <a:gd name="connsiteY22" fmla="*/ 2301 h 10000"/>
              <a:gd name="connsiteX23" fmla="*/ 203 w 10000"/>
              <a:gd name="connsiteY23" fmla="*/ 2461 h 10000"/>
              <a:gd name="connsiteX24" fmla="*/ 248 w 10000"/>
              <a:gd name="connsiteY24" fmla="*/ 2598 h 10000"/>
              <a:gd name="connsiteX25" fmla="*/ 293 w 10000"/>
              <a:gd name="connsiteY25" fmla="*/ 2938 h 10000"/>
              <a:gd name="connsiteX26" fmla="*/ 384 w 10000"/>
              <a:gd name="connsiteY26" fmla="*/ 3121 h 10000"/>
              <a:gd name="connsiteX27" fmla="*/ 519 w 10000"/>
              <a:gd name="connsiteY27" fmla="*/ 3326 h 10000"/>
              <a:gd name="connsiteX28" fmla="*/ 564 w 10000"/>
              <a:gd name="connsiteY28" fmla="*/ 3463 h 10000"/>
              <a:gd name="connsiteX29" fmla="*/ 609 w 10000"/>
              <a:gd name="connsiteY29" fmla="*/ 3621 h 10000"/>
              <a:gd name="connsiteX30" fmla="*/ 767 w 10000"/>
              <a:gd name="connsiteY30" fmla="*/ 3713 h 10000"/>
              <a:gd name="connsiteX31" fmla="*/ 903 w 10000"/>
              <a:gd name="connsiteY31" fmla="*/ 3713 h 10000"/>
              <a:gd name="connsiteX32" fmla="*/ 1084 w 10000"/>
              <a:gd name="connsiteY32" fmla="*/ 3577 h 10000"/>
              <a:gd name="connsiteX33" fmla="*/ 1309 w 10000"/>
              <a:gd name="connsiteY33" fmla="*/ 3577 h 10000"/>
              <a:gd name="connsiteX34" fmla="*/ 1151 w 10000"/>
              <a:gd name="connsiteY34" fmla="*/ 3690 h 10000"/>
              <a:gd name="connsiteX35" fmla="*/ 1129 w 10000"/>
              <a:gd name="connsiteY35" fmla="*/ 3850 h 10000"/>
              <a:gd name="connsiteX36" fmla="*/ 926 w 10000"/>
              <a:gd name="connsiteY36" fmla="*/ 3850 h 10000"/>
              <a:gd name="connsiteX37" fmla="*/ 880 w 10000"/>
              <a:gd name="connsiteY37" fmla="*/ 3986 h 10000"/>
              <a:gd name="connsiteX38" fmla="*/ 790 w 10000"/>
              <a:gd name="connsiteY38" fmla="*/ 4146 h 10000"/>
              <a:gd name="connsiteX39" fmla="*/ 655 w 10000"/>
              <a:gd name="connsiteY39" fmla="*/ 4305 h 10000"/>
              <a:gd name="connsiteX40" fmla="*/ 767 w 10000"/>
              <a:gd name="connsiteY40" fmla="*/ 4488 h 10000"/>
              <a:gd name="connsiteX41" fmla="*/ 903 w 10000"/>
              <a:gd name="connsiteY41" fmla="*/ 4510 h 10000"/>
              <a:gd name="connsiteX42" fmla="*/ 948 w 10000"/>
              <a:gd name="connsiteY42" fmla="*/ 4829 h 10000"/>
              <a:gd name="connsiteX43" fmla="*/ 1016 w 10000"/>
              <a:gd name="connsiteY43" fmla="*/ 4989 h 10000"/>
              <a:gd name="connsiteX44" fmla="*/ 1016 w 10000"/>
              <a:gd name="connsiteY44" fmla="*/ 5193 h 10000"/>
              <a:gd name="connsiteX45" fmla="*/ 1061 w 10000"/>
              <a:gd name="connsiteY45" fmla="*/ 5536 h 10000"/>
              <a:gd name="connsiteX46" fmla="*/ 1174 w 10000"/>
              <a:gd name="connsiteY46" fmla="*/ 5786 h 10000"/>
              <a:gd name="connsiteX47" fmla="*/ 1354 w 10000"/>
              <a:gd name="connsiteY47" fmla="*/ 6037 h 10000"/>
              <a:gd name="connsiteX48" fmla="*/ 1377 w 10000"/>
              <a:gd name="connsiteY48" fmla="*/ 6196 h 10000"/>
              <a:gd name="connsiteX49" fmla="*/ 1512 w 10000"/>
              <a:gd name="connsiteY49" fmla="*/ 6311 h 10000"/>
              <a:gd name="connsiteX50" fmla="*/ 1670 w 10000"/>
              <a:gd name="connsiteY50" fmla="*/ 6584 h 10000"/>
              <a:gd name="connsiteX51" fmla="*/ 1941 w 10000"/>
              <a:gd name="connsiteY51" fmla="*/ 7016 h 10000"/>
              <a:gd name="connsiteX52" fmla="*/ 1964 w 10000"/>
              <a:gd name="connsiteY52" fmla="*/ 7609 h 10000"/>
              <a:gd name="connsiteX53" fmla="*/ 2280 w 10000"/>
              <a:gd name="connsiteY53" fmla="*/ 7882 h 10000"/>
              <a:gd name="connsiteX54" fmla="*/ 2551 w 10000"/>
              <a:gd name="connsiteY54" fmla="*/ 7813 h 10000"/>
              <a:gd name="connsiteX55" fmla="*/ 2731 w 10000"/>
              <a:gd name="connsiteY55" fmla="*/ 7882 h 10000"/>
              <a:gd name="connsiteX56" fmla="*/ 2935 w 10000"/>
              <a:gd name="connsiteY56" fmla="*/ 8314 h 10000"/>
              <a:gd name="connsiteX57" fmla="*/ 3070 w 10000"/>
              <a:gd name="connsiteY57" fmla="*/ 8270 h 10000"/>
              <a:gd name="connsiteX58" fmla="*/ 3409 w 10000"/>
              <a:gd name="connsiteY58" fmla="*/ 8565 h 10000"/>
              <a:gd name="connsiteX59" fmla="*/ 3589 w 10000"/>
              <a:gd name="connsiteY59" fmla="*/ 8543 h 10000"/>
              <a:gd name="connsiteX60" fmla="*/ 3770 w 10000"/>
              <a:gd name="connsiteY60" fmla="*/ 8952 h 10000"/>
              <a:gd name="connsiteX61" fmla="*/ 3928 w 10000"/>
              <a:gd name="connsiteY61" fmla="*/ 8952 h 10000"/>
              <a:gd name="connsiteX62" fmla="*/ 4018 w 10000"/>
              <a:gd name="connsiteY62" fmla="*/ 9157 h 10000"/>
              <a:gd name="connsiteX63" fmla="*/ 3995 w 10000"/>
              <a:gd name="connsiteY63" fmla="*/ 9317 h 10000"/>
              <a:gd name="connsiteX64" fmla="*/ 4018 w 10000"/>
              <a:gd name="connsiteY64" fmla="*/ 9477 h 10000"/>
              <a:gd name="connsiteX65" fmla="*/ 4334 w 10000"/>
              <a:gd name="connsiteY65" fmla="*/ 9840 h 10000"/>
              <a:gd name="connsiteX66" fmla="*/ 5801 w 10000"/>
              <a:gd name="connsiteY66" fmla="*/ 10000 h 10000"/>
              <a:gd name="connsiteX67" fmla="*/ 7548 w 10000"/>
              <a:gd name="connsiteY67" fmla="*/ 5967 h 10000"/>
              <a:gd name="connsiteX68" fmla="*/ 10000 w 10000"/>
              <a:gd name="connsiteY68" fmla="*/ 5686 h 10000"/>
              <a:gd name="connsiteX0" fmla="*/ 10000 w 10000"/>
              <a:gd name="connsiteY0" fmla="*/ 5686 h 10000"/>
              <a:gd name="connsiteX1" fmla="*/ 10000 w 10000"/>
              <a:gd name="connsiteY1" fmla="*/ 1891 h 10000"/>
              <a:gd name="connsiteX2" fmla="*/ 8849 w 10000"/>
              <a:gd name="connsiteY2" fmla="*/ 1891 h 10000"/>
              <a:gd name="connsiteX3" fmla="*/ 8849 w 10000"/>
              <a:gd name="connsiteY3" fmla="*/ 547 h 10000"/>
              <a:gd name="connsiteX4" fmla="*/ 6546 w 10000"/>
              <a:gd name="connsiteY4" fmla="*/ 547 h 10000"/>
              <a:gd name="connsiteX5" fmla="*/ 3341 w 10000"/>
              <a:gd name="connsiteY5" fmla="*/ 273 h 10000"/>
              <a:gd name="connsiteX6" fmla="*/ 2799 w 10000"/>
              <a:gd name="connsiteY6" fmla="*/ 263 h 10000"/>
              <a:gd name="connsiteX7" fmla="*/ 2596 w 10000"/>
              <a:gd name="connsiteY7" fmla="*/ 182 h 10000"/>
              <a:gd name="connsiteX8" fmla="*/ 429 w 10000"/>
              <a:gd name="connsiteY8" fmla="*/ 0 h 10000"/>
              <a:gd name="connsiteX9" fmla="*/ 451 w 10000"/>
              <a:gd name="connsiteY9" fmla="*/ 182 h 10000"/>
              <a:gd name="connsiteX10" fmla="*/ 316 w 10000"/>
              <a:gd name="connsiteY10" fmla="*/ 297 h 10000"/>
              <a:gd name="connsiteX11" fmla="*/ 248 w 10000"/>
              <a:gd name="connsiteY11" fmla="*/ 433 h 10000"/>
              <a:gd name="connsiteX12" fmla="*/ 226 w 10000"/>
              <a:gd name="connsiteY12" fmla="*/ 571 h 10000"/>
              <a:gd name="connsiteX13" fmla="*/ 226 w 10000"/>
              <a:gd name="connsiteY13" fmla="*/ 752 h 10000"/>
              <a:gd name="connsiteX14" fmla="*/ 135 w 10000"/>
              <a:gd name="connsiteY14" fmla="*/ 888 h 10000"/>
              <a:gd name="connsiteX15" fmla="*/ 0 w 10000"/>
              <a:gd name="connsiteY15" fmla="*/ 1026 h 10000"/>
              <a:gd name="connsiteX16" fmla="*/ 135 w 10000"/>
              <a:gd name="connsiteY16" fmla="*/ 1207 h 10000"/>
              <a:gd name="connsiteX17" fmla="*/ 113 w 10000"/>
              <a:gd name="connsiteY17" fmla="*/ 1367 h 10000"/>
              <a:gd name="connsiteX18" fmla="*/ 113 w 10000"/>
              <a:gd name="connsiteY18" fmla="*/ 1526 h 10000"/>
              <a:gd name="connsiteX19" fmla="*/ 226 w 10000"/>
              <a:gd name="connsiteY19" fmla="*/ 1663 h 10000"/>
              <a:gd name="connsiteX20" fmla="*/ 248 w 10000"/>
              <a:gd name="connsiteY20" fmla="*/ 1891 h 10000"/>
              <a:gd name="connsiteX21" fmla="*/ 113 w 10000"/>
              <a:gd name="connsiteY21" fmla="*/ 2096 h 10000"/>
              <a:gd name="connsiteX22" fmla="*/ 158 w 10000"/>
              <a:gd name="connsiteY22" fmla="*/ 2301 h 10000"/>
              <a:gd name="connsiteX23" fmla="*/ 203 w 10000"/>
              <a:gd name="connsiteY23" fmla="*/ 2461 h 10000"/>
              <a:gd name="connsiteX24" fmla="*/ 248 w 10000"/>
              <a:gd name="connsiteY24" fmla="*/ 2598 h 10000"/>
              <a:gd name="connsiteX25" fmla="*/ 293 w 10000"/>
              <a:gd name="connsiteY25" fmla="*/ 2938 h 10000"/>
              <a:gd name="connsiteX26" fmla="*/ 384 w 10000"/>
              <a:gd name="connsiteY26" fmla="*/ 3121 h 10000"/>
              <a:gd name="connsiteX27" fmla="*/ 519 w 10000"/>
              <a:gd name="connsiteY27" fmla="*/ 3326 h 10000"/>
              <a:gd name="connsiteX28" fmla="*/ 564 w 10000"/>
              <a:gd name="connsiteY28" fmla="*/ 3463 h 10000"/>
              <a:gd name="connsiteX29" fmla="*/ 609 w 10000"/>
              <a:gd name="connsiteY29" fmla="*/ 3621 h 10000"/>
              <a:gd name="connsiteX30" fmla="*/ 767 w 10000"/>
              <a:gd name="connsiteY30" fmla="*/ 3713 h 10000"/>
              <a:gd name="connsiteX31" fmla="*/ 903 w 10000"/>
              <a:gd name="connsiteY31" fmla="*/ 3713 h 10000"/>
              <a:gd name="connsiteX32" fmla="*/ 1084 w 10000"/>
              <a:gd name="connsiteY32" fmla="*/ 3577 h 10000"/>
              <a:gd name="connsiteX33" fmla="*/ 1309 w 10000"/>
              <a:gd name="connsiteY33" fmla="*/ 3577 h 10000"/>
              <a:gd name="connsiteX34" fmla="*/ 1151 w 10000"/>
              <a:gd name="connsiteY34" fmla="*/ 3690 h 10000"/>
              <a:gd name="connsiteX35" fmla="*/ 1129 w 10000"/>
              <a:gd name="connsiteY35" fmla="*/ 3850 h 10000"/>
              <a:gd name="connsiteX36" fmla="*/ 926 w 10000"/>
              <a:gd name="connsiteY36" fmla="*/ 3850 h 10000"/>
              <a:gd name="connsiteX37" fmla="*/ 880 w 10000"/>
              <a:gd name="connsiteY37" fmla="*/ 3986 h 10000"/>
              <a:gd name="connsiteX38" fmla="*/ 790 w 10000"/>
              <a:gd name="connsiteY38" fmla="*/ 4146 h 10000"/>
              <a:gd name="connsiteX39" fmla="*/ 655 w 10000"/>
              <a:gd name="connsiteY39" fmla="*/ 4305 h 10000"/>
              <a:gd name="connsiteX40" fmla="*/ 767 w 10000"/>
              <a:gd name="connsiteY40" fmla="*/ 4488 h 10000"/>
              <a:gd name="connsiteX41" fmla="*/ 903 w 10000"/>
              <a:gd name="connsiteY41" fmla="*/ 4510 h 10000"/>
              <a:gd name="connsiteX42" fmla="*/ 948 w 10000"/>
              <a:gd name="connsiteY42" fmla="*/ 4829 h 10000"/>
              <a:gd name="connsiteX43" fmla="*/ 1016 w 10000"/>
              <a:gd name="connsiteY43" fmla="*/ 4989 h 10000"/>
              <a:gd name="connsiteX44" fmla="*/ 1016 w 10000"/>
              <a:gd name="connsiteY44" fmla="*/ 5193 h 10000"/>
              <a:gd name="connsiteX45" fmla="*/ 1061 w 10000"/>
              <a:gd name="connsiteY45" fmla="*/ 5536 h 10000"/>
              <a:gd name="connsiteX46" fmla="*/ 1174 w 10000"/>
              <a:gd name="connsiteY46" fmla="*/ 5786 h 10000"/>
              <a:gd name="connsiteX47" fmla="*/ 1354 w 10000"/>
              <a:gd name="connsiteY47" fmla="*/ 6037 h 10000"/>
              <a:gd name="connsiteX48" fmla="*/ 1377 w 10000"/>
              <a:gd name="connsiteY48" fmla="*/ 6196 h 10000"/>
              <a:gd name="connsiteX49" fmla="*/ 1512 w 10000"/>
              <a:gd name="connsiteY49" fmla="*/ 6311 h 10000"/>
              <a:gd name="connsiteX50" fmla="*/ 1670 w 10000"/>
              <a:gd name="connsiteY50" fmla="*/ 6584 h 10000"/>
              <a:gd name="connsiteX51" fmla="*/ 1941 w 10000"/>
              <a:gd name="connsiteY51" fmla="*/ 7016 h 10000"/>
              <a:gd name="connsiteX52" fmla="*/ 1964 w 10000"/>
              <a:gd name="connsiteY52" fmla="*/ 7609 h 10000"/>
              <a:gd name="connsiteX53" fmla="*/ 2280 w 10000"/>
              <a:gd name="connsiteY53" fmla="*/ 7882 h 10000"/>
              <a:gd name="connsiteX54" fmla="*/ 2551 w 10000"/>
              <a:gd name="connsiteY54" fmla="*/ 7813 h 10000"/>
              <a:gd name="connsiteX55" fmla="*/ 2731 w 10000"/>
              <a:gd name="connsiteY55" fmla="*/ 7882 h 10000"/>
              <a:gd name="connsiteX56" fmla="*/ 2935 w 10000"/>
              <a:gd name="connsiteY56" fmla="*/ 8314 h 10000"/>
              <a:gd name="connsiteX57" fmla="*/ 3070 w 10000"/>
              <a:gd name="connsiteY57" fmla="*/ 8270 h 10000"/>
              <a:gd name="connsiteX58" fmla="*/ 3409 w 10000"/>
              <a:gd name="connsiteY58" fmla="*/ 8565 h 10000"/>
              <a:gd name="connsiteX59" fmla="*/ 3589 w 10000"/>
              <a:gd name="connsiteY59" fmla="*/ 8543 h 10000"/>
              <a:gd name="connsiteX60" fmla="*/ 3770 w 10000"/>
              <a:gd name="connsiteY60" fmla="*/ 8952 h 10000"/>
              <a:gd name="connsiteX61" fmla="*/ 3928 w 10000"/>
              <a:gd name="connsiteY61" fmla="*/ 8952 h 10000"/>
              <a:gd name="connsiteX62" fmla="*/ 4018 w 10000"/>
              <a:gd name="connsiteY62" fmla="*/ 9157 h 10000"/>
              <a:gd name="connsiteX63" fmla="*/ 3995 w 10000"/>
              <a:gd name="connsiteY63" fmla="*/ 9317 h 10000"/>
              <a:gd name="connsiteX64" fmla="*/ 4018 w 10000"/>
              <a:gd name="connsiteY64" fmla="*/ 9477 h 10000"/>
              <a:gd name="connsiteX65" fmla="*/ 4334 w 10000"/>
              <a:gd name="connsiteY65" fmla="*/ 9840 h 10000"/>
              <a:gd name="connsiteX66" fmla="*/ 5801 w 10000"/>
              <a:gd name="connsiteY66" fmla="*/ 10000 h 10000"/>
              <a:gd name="connsiteX67" fmla="*/ 7506 w 10000"/>
              <a:gd name="connsiteY67" fmla="*/ 5668 h 10000"/>
              <a:gd name="connsiteX68" fmla="*/ 10000 w 10000"/>
              <a:gd name="connsiteY68" fmla="*/ 5686 h 10000"/>
              <a:gd name="connsiteX0" fmla="*/ 10000 w 10000"/>
              <a:gd name="connsiteY0" fmla="*/ 5686 h 10000"/>
              <a:gd name="connsiteX1" fmla="*/ 10000 w 10000"/>
              <a:gd name="connsiteY1" fmla="*/ 1891 h 10000"/>
              <a:gd name="connsiteX2" fmla="*/ 8849 w 10000"/>
              <a:gd name="connsiteY2" fmla="*/ 1891 h 10000"/>
              <a:gd name="connsiteX3" fmla="*/ 8849 w 10000"/>
              <a:gd name="connsiteY3" fmla="*/ 547 h 10000"/>
              <a:gd name="connsiteX4" fmla="*/ 6546 w 10000"/>
              <a:gd name="connsiteY4" fmla="*/ 547 h 10000"/>
              <a:gd name="connsiteX5" fmla="*/ 3341 w 10000"/>
              <a:gd name="connsiteY5" fmla="*/ 273 h 10000"/>
              <a:gd name="connsiteX6" fmla="*/ 2799 w 10000"/>
              <a:gd name="connsiteY6" fmla="*/ 263 h 10000"/>
              <a:gd name="connsiteX7" fmla="*/ 2596 w 10000"/>
              <a:gd name="connsiteY7" fmla="*/ 182 h 10000"/>
              <a:gd name="connsiteX8" fmla="*/ 429 w 10000"/>
              <a:gd name="connsiteY8" fmla="*/ 0 h 10000"/>
              <a:gd name="connsiteX9" fmla="*/ 451 w 10000"/>
              <a:gd name="connsiteY9" fmla="*/ 182 h 10000"/>
              <a:gd name="connsiteX10" fmla="*/ 316 w 10000"/>
              <a:gd name="connsiteY10" fmla="*/ 297 h 10000"/>
              <a:gd name="connsiteX11" fmla="*/ 248 w 10000"/>
              <a:gd name="connsiteY11" fmla="*/ 433 h 10000"/>
              <a:gd name="connsiteX12" fmla="*/ 226 w 10000"/>
              <a:gd name="connsiteY12" fmla="*/ 571 h 10000"/>
              <a:gd name="connsiteX13" fmla="*/ 226 w 10000"/>
              <a:gd name="connsiteY13" fmla="*/ 752 h 10000"/>
              <a:gd name="connsiteX14" fmla="*/ 135 w 10000"/>
              <a:gd name="connsiteY14" fmla="*/ 888 h 10000"/>
              <a:gd name="connsiteX15" fmla="*/ 0 w 10000"/>
              <a:gd name="connsiteY15" fmla="*/ 1026 h 10000"/>
              <a:gd name="connsiteX16" fmla="*/ 135 w 10000"/>
              <a:gd name="connsiteY16" fmla="*/ 1207 h 10000"/>
              <a:gd name="connsiteX17" fmla="*/ 113 w 10000"/>
              <a:gd name="connsiteY17" fmla="*/ 1367 h 10000"/>
              <a:gd name="connsiteX18" fmla="*/ 113 w 10000"/>
              <a:gd name="connsiteY18" fmla="*/ 1526 h 10000"/>
              <a:gd name="connsiteX19" fmla="*/ 226 w 10000"/>
              <a:gd name="connsiteY19" fmla="*/ 1663 h 10000"/>
              <a:gd name="connsiteX20" fmla="*/ 248 w 10000"/>
              <a:gd name="connsiteY20" fmla="*/ 1891 h 10000"/>
              <a:gd name="connsiteX21" fmla="*/ 113 w 10000"/>
              <a:gd name="connsiteY21" fmla="*/ 2096 h 10000"/>
              <a:gd name="connsiteX22" fmla="*/ 158 w 10000"/>
              <a:gd name="connsiteY22" fmla="*/ 2301 h 10000"/>
              <a:gd name="connsiteX23" fmla="*/ 203 w 10000"/>
              <a:gd name="connsiteY23" fmla="*/ 2461 h 10000"/>
              <a:gd name="connsiteX24" fmla="*/ 248 w 10000"/>
              <a:gd name="connsiteY24" fmla="*/ 2598 h 10000"/>
              <a:gd name="connsiteX25" fmla="*/ 293 w 10000"/>
              <a:gd name="connsiteY25" fmla="*/ 2938 h 10000"/>
              <a:gd name="connsiteX26" fmla="*/ 384 w 10000"/>
              <a:gd name="connsiteY26" fmla="*/ 3121 h 10000"/>
              <a:gd name="connsiteX27" fmla="*/ 519 w 10000"/>
              <a:gd name="connsiteY27" fmla="*/ 3326 h 10000"/>
              <a:gd name="connsiteX28" fmla="*/ 564 w 10000"/>
              <a:gd name="connsiteY28" fmla="*/ 3463 h 10000"/>
              <a:gd name="connsiteX29" fmla="*/ 609 w 10000"/>
              <a:gd name="connsiteY29" fmla="*/ 3621 h 10000"/>
              <a:gd name="connsiteX30" fmla="*/ 767 w 10000"/>
              <a:gd name="connsiteY30" fmla="*/ 3713 h 10000"/>
              <a:gd name="connsiteX31" fmla="*/ 903 w 10000"/>
              <a:gd name="connsiteY31" fmla="*/ 3713 h 10000"/>
              <a:gd name="connsiteX32" fmla="*/ 1084 w 10000"/>
              <a:gd name="connsiteY32" fmla="*/ 3577 h 10000"/>
              <a:gd name="connsiteX33" fmla="*/ 1309 w 10000"/>
              <a:gd name="connsiteY33" fmla="*/ 3577 h 10000"/>
              <a:gd name="connsiteX34" fmla="*/ 1151 w 10000"/>
              <a:gd name="connsiteY34" fmla="*/ 3690 h 10000"/>
              <a:gd name="connsiteX35" fmla="*/ 1129 w 10000"/>
              <a:gd name="connsiteY35" fmla="*/ 3850 h 10000"/>
              <a:gd name="connsiteX36" fmla="*/ 926 w 10000"/>
              <a:gd name="connsiteY36" fmla="*/ 3850 h 10000"/>
              <a:gd name="connsiteX37" fmla="*/ 880 w 10000"/>
              <a:gd name="connsiteY37" fmla="*/ 3986 h 10000"/>
              <a:gd name="connsiteX38" fmla="*/ 790 w 10000"/>
              <a:gd name="connsiteY38" fmla="*/ 4146 h 10000"/>
              <a:gd name="connsiteX39" fmla="*/ 655 w 10000"/>
              <a:gd name="connsiteY39" fmla="*/ 4305 h 10000"/>
              <a:gd name="connsiteX40" fmla="*/ 767 w 10000"/>
              <a:gd name="connsiteY40" fmla="*/ 4488 h 10000"/>
              <a:gd name="connsiteX41" fmla="*/ 903 w 10000"/>
              <a:gd name="connsiteY41" fmla="*/ 4510 h 10000"/>
              <a:gd name="connsiteX42" fmla="*/ 948 w 10000"/>
              <a:gd name="connsiteY42" fmla="*/ 4829 h 10000"/>
              <a:gd name="connsiteX43" fmla="*/ 1016 w 10000"/>
              <a:gd name="connsiteY43" fmla="*/ 4989 h 10000"/>
              <a:gd name="connsiteX44" fmla="*/ 1016 w 10000"/>
              <a:gd name="connsiteY44" fmla="*/ 5193 h 10000"/>
              <a:gd name="connsiteX45" fmla="*/ 1061 w 10000"/>
              <a:gd name="connsiteY45" fmla="*/ 5536 h 10000"/>
              <a:gd name="connsiteX46" fmla="*/ 1174 w 10000"/>
              <a:gd name="connsiteY46" fmla="*/ 5786 h 10000"/>
              <a:gd name="connsiteX47" fmla="*/ 1354 w 10000"/>
              <a:gd name="connsiteY47" fmla="*/ 6037 h 10000"/>
              <a:gd name="connsiteX48" fmla="*/ 1377 w 10000"/>
              <a:gd name="connsiteY48" fmla="*/ 6196 h 10000"/>
              <a:gd name="connsiteX49" fmla="*/ 1512 w 10000"/>
              <a:gd name="connsiteY49" fmla="*/ 6311 h 10000"/>
              <a:gd name="connsiteX50" fmla="*/ 1670 w 10000"/>
              <a:gd name="connsiteY50" fmla="*/ 6584 h 10000"/>
              <a:gd name="connsiteX51" fmla="*/ 1941 w 10000"/>
              <a:gd name="connsiteY51" fmla="*/ 7016 h 10000"/>
              <a:gd name="connsiteX52" fmla="*/ 1964 w 10000"/>
              <a:gd name="connsiteY52" fmla="*/ 7609 h 10000"/>
              <a:gd name="connsiteX53" fmla="*/ 2280 w 10000"/>
              <a:gd name="connsiteY53" fmla="*/ 7882 h 10000"/>
              <a:gd name="connsiteX54" fmla="*/ 2551 w 10000"/>
              <a:gd name="connsiteY54" fmla="*/ 7813 h 10000"/>
              <a:gd name="connsiteX55" fmla="*/ 2731 w 10000"/>
              <a:gd name="connsiteY55" fmla="*/ 7882 h 10000"/>
              <a:gd name="connsiteX56" fmla="*/ 2935 w 10000"/>
              <a:gd name="connsiteY56" fmla="*/ 8314 h 10000"/>
              <a:gd name="connsiteX57" fmla="*/ 3070 w 10000"/>
              <a:gd name="connsiteY57" fmla="*/ 8270 h 10000"/>
              <a:gd name="connsiteX58" fmla="*/ 3409 w 10000"/>
              <a:gd name="connsiteY58" fmla="*/ 8565 h 10000"/>
              <a:gd name="connsiteX59" fmla="*/ 3589 w 10000"/>
              <a:gd name="connsiteY59" fmla="*/ 8543 h 10000"/>
              <a:gd name="connsiteX60" fmla="*/ 3770 w 10000"/>
              <a:gd name="connsiteY60" fmla="*/ 8952 h 10000"/>
              <a:gd name="connsiteX61" fmla="*/ 3928 w 10000"/>
              <a:gd name="connsiteY61" fmla="*/ 8952 h 10000"/>
              <a:gd name="connsiteX62" fmla="*/ 4018 w 10000"/>
              <a:gd name="connsiteY62" fmla="*/ 9157 h 10000"/>
              <a:gd name="connsiteX63" fmla="*/ 3995 w 10000"/>
              <a:gd name="connsiteY63" fmla="*/ 9317 h 10000"/>
              <a:gd name="connsiteX64" fmla="*/ 4018 w 10000"/>
              <a:gd name="connsiteY64" fmla="*/ 9477 h 10000"/>
              <a:gd name="connsiteX65" fmla="*/ 4334 w 10000"/>
              <a:gd name="connsiteY65" fmla="*/ 9840 h 10000"/>
              <a:gd name="connsiteX66" fmla="*/ 5801 w 10000"/>
              <a:gd name="connsiteY66" fmla="*/ 10000 h 10000"/>
              <a:gd name="connsiteX67" fmla="*/ 7506 w 10000"/>
              <a:gd name="connsiteY67" fmla="*/ 5668 h 10000"/>
              <a:gd name="connsiteX68" fmla="*/ 10000 w 10000"/>
              <a:gd name="connsiteY68" fmla="*/ 5686 h 10000"/>
              <a:gd name="connsiteX0" fmla="*/ 10000 w 10000"/>
              <a:gd name="connsiteY0" fmla="*/ 5686 h 10000"/>
              <a:gd name="connsiteX1" fmla="*/ 10000 w 10000"/>
              <a:gd name="connsiteY1" fmla="*/ 1891 h 10000"/>
              <a:gd name="connsiteX2" fmla="*/ 8849 w 10000"/>
              <a:gd name="connsiteY2" fmla="*/ 1891 h 10000"/>
              <a:gd name="connsiteX3" fmla="*/ 8849 w 10000"/>
              <a:gd name="connsiteY3" fmla="*/ 547 h 10000"/>
              <a:gd name="connsiteX4" fmla="*/ 6546 w 10000"/>
              <a:gd name="connsiteY4" fmla="*/ 547 h 10000"/>
              <a:gd name="connsiteX5" fmla="*/ 3341 w 10000"/>
              <a:gd name="connsiteY5" fmla="*/ 273 h 10000"/>
              <a:gd name="connsiteX6" fmla="*/ 2799 w 10000"/>
              <a:gd name="connsiteY6" fmla="*/ 263 h 10000"/>
              <a:gd name="connsiteX7" fmla="*/ 2596 w 10000"/>
              <a:gd name="connsiteY7" fmla="*/ 182 h 10000"/>
              <a:gd name="connsiteX8" fmla="*/ 429 w 10000"/>
              <a:gd name="connsiteY8" fmla="*/ 0 h 10000"/>
              <a:gd name="connsiteX9" fmla="*/ 451 w 10000"/>
              <a:gd name="connsiteY9" fmla="*/ 182 h 10000"/>
              <a:gd name="connsiteX10" fmla="*/ 316 w 10000"/>
              <a:gd name="connsiteY10" fmla="*/ 297 h 10000"/>
              <a:gd name="connsiteX11" fmla="*/ 248 w 10000"/>
              <a:gd name="connsiteY11" fmla="*/ 433 h 10000"/>
              <a:gd name="connsiteX12" fmla="*/ 226 w 10000"/>
              <a:gd name="connsiteY12" fmla="*/ 571 h 10000"/>
              <a:gd name="connsiteX13" fmla="*/ 226 w 10000"/>
              <a:gd name="connsiteY13" fmla="*/ 752 h 10000"/>
              <a:gd name="connsiteX14" fmla="*/ 135 w 10000"/>
              <a:gd name="connsiteY14" fmla="*/ 888 h 10000"/>
              <a:gd name="connsiteX15" fmla="*/ 0 w 10000"/>
              <a:gd name="connsiteY15" fmla="*/ 1026 h 10000"/>
              <a:gd name="connsiteX16" fmla="*/ 135 w 10000"/>
              <a:gd name="connsiteY16" fmla="*/ 1207 h 10000"/>
              <a:gd name="connsiteX17" fmla="*/ 113 w 10000"/>
              <a:gd name="connsiteY17" fmla="*/ 1367 h 10000"/>
              <a:gd name="connsiteX18" fmla="*/ 113 w 10000"/>
              <a:gd name="connsiteY18" fmla="*/ 1526 h 10000"/>
              <a:gd name="connsiteX19" fmla="*/ 226 w 10000"/>
              <a:gd name="connsiteY19" fmla="*/ 1663 h 10000"/>
              <a:gd name="connsiteX20" fmla="*/ 248 w 10000"/>
              <a:gd name="connsiteY20" fmla="*/ 1891 h 10000"/>
              <a:gd name="connsiteX21" fmla="*/ 113 w 10000"/>
              <a:gd name="connsiteY21" fmla="*/ 2096 h 10000"/>
              <a:gd name="connsiteX22" fmla="*/ 158 w 10000"/>
              <a:gd name="connsiteY22" fmla="*/ 2301 h 10000"/>
              <a:gd name="connsiteX23" fmla="*/ 203 w 10000"/>
              <a:gd name="connsiteY23" fmla="*/ 2461 h 10000"/>
              <a:gd name="connsiteX24" fmla="*/ 248 w 10000"/>
              <a:gd name="connsiteY24" fmla="*/ 2598 h 10000"/>
              <a:gd name="connsiteX25" fmla="*/ 293 w 10000"/>
              <a:gd name="connsiteY25" fmla="*/ 2938 h 10000"/>
              <a:gd name="connsiteX26" fmla="*/ 384 w 10000"/>
              <a:gd name="connsiteY26" fmla="*/ 3121 h 10000"/>
              <a:gd name="connsiteX27" fmla="*/ 519 w 10000"/>
              <a:gd name="connsiteY27" fmla="*/ 3326 h 10000"/>
              <a:gd name="connsiteX28" fmla="*/ 564 w 10000"/>
              <a:gd name="connsiteY28" fmla="*/ 3463 h 10000"/>
              <a:gd name="connsiteX29" fmla="*/ 609 w 10000"/>
              <a:gd name="connsiteY29" fmla="*/ 3621 h 10000"/>
              <a:gd name="connsiteX30" fmla="*/ 767 w 10000"/>
              <a:gd name="connsiteY30" fmla="*/ 3713 h 10000"/>
              <a:gd name="connsiteX31" fmla="*/ 903 w 10000"/>
              <a:gd name="connsiteY31" fmla="*/ 3713 h 10000"/>
              <a:gd name="connsiteX32" fmla="*/ 1084 w 10000"/>
              <a:gd name="connsiteY32" fmla="*/ 3577 h 10000"/>
              <a:gd name="connsiteX33" fmla="*/ 1309 w 10000"/>
              <a:gd name="connsiteY33" fmla="*/ 3577 h 10000"/>
              <a:gd name="connsiteX34" fmla="*/ 1151 w 10000"/>
              <a:gd name="connsiteY34" fmla="*/ 3690 h 10000"/>
              <a:gd name="connsiteX35" fmla="*/ 1129 w 10000"/>
              <a:gd name="connsiteY35" fmla="*/ 3850 h 10000"/>
              <a:gd name="connsiteX36" fmla="*/ 926 w 10000"/>
              <a:gd name="connsiteY36" fmla="*/ 3850 h 10000"/>
              <a:gd name="connsiteX37" fmla="*/ 880 w 10000"/>
              <a:gd name="connsiteY37" fmla="*/ 3986 h 10000"/>
              <a:gd name="connsiteX38" fmla="*/ 790 w 10000"/>
              <a:gd name="connsiteY38" fmla="*/ 4146 h 10000"/>
              <a:gd name="connsiteX39" fmla="*/ 655 w 10000"/>
              <a:gd name="connsiteY39" fmla="*/ 4305 h 10000"/>
              <a:gd name="connsiteX40" fmla="*/ 767 w 10000"/>
              <a:gd name="connsiteY40" fmla="*/ 4488 h 10000"/>
              <a:gd name="connsiteX41" fmla="*/ 903 w 10000"/>
              <a:gd name="connsiteY41" fmla="*/ 4510 h 10000"/>
              <a:gd name="connsiteX42" fmla="*/ 948 w 10000"/>
              <a:gd name="connsiteY42" fmla="*/ 4829 h 10000"/>
              <a:gd name="connsiteX43" fmla="*/ 1016 w 10000"/>
              <a:gd name="connsiteY43" fmla="*/ 4989 h 10000"/>
              <a:gd name="connsiteX44" fmla="*/ 1016 w 10000"/>
              <a:gd name="connsiteY44" fmla="*/ 5193 h 10000"/>
              <a:gd name="connsiteX45" fmla="*/ 1061 w 10000"/>
              <a:gd name="connsiteY45" fmla="*/ 5536 h 10000"/>
              <a:gd name="connsiteX46" fmla="*/ 1174 w 10000"/>
              <a:gd name="connsiteY46" fmla="*/ 5786 h 10000"/>
              <a:gd name="connsiteX47" fmla="*/ 1354 w 10000"/>
              <a:gd name="connsiteY47" fmla="*/ 6037 h 10000"/>
              <a:gd name="connsiteX48" fmla="*/ 1377 w 10000"/>
              <a:gd name="connsiteY48" fmla="*/ 6196 h 10000"/>
              <a:gd name="connsiteX49" fmla="*/ 1512 w 10000"/>
              <a:gd name="connsiteY49" fmla="*/ 6311 h 10000"/>
              <a:gd name="connsiteX50" fmla="*/ 1670 w 10000"/>
              <a:gd name="connsiteY50" fmla="*/ 6584 h 10000"/>
              <a:gd name="connsiteX51" fmla="*/ 1941 w 10000"/>
              <a:gd name="connsiteY51" fmla="*/ 7016 h 10000"/>
              <a:gd name="connsiteX52" fmla="*/ 1964 w 10000"/>
              <a:gd name="connsiteY52" fmla="*/ 7609 h 10000"/>
              <a:gd name="connsiteX53" fmla="*/ 2280 w 10000"/>
              <a:gd name="connsiteY53" fmla="*/ 7882 h 10000"/>
              <a:gd name="connsiteX54" fmla="*/ 2551 w 10000"/>
              <a:gd name="connsiteY54" fmla="*/ 7813 h 10000"/>
              <a:gd name="connsiteX55" fmla="*/ 2731 w 10000"/>
              <a:gd name="connsiteY55" fmla="*/ 7882 h 10000"/>
              <a:gd name="connsiteX56" fmla="*/ 2935 w 10000"/>
              <a:gd name="connsiteY56" fmla="*/ 8314 h 10000"/>
              <a:gd name="connsiteX57" fmla="*/ 3070 w 10000"/>
              <a:gd name="connsiteY57" fmla="*/ 8270 h 10000"/>
              <a:gd name="connsiteX58" fmla="*/ 3409 w 10000"/>
              <a:gd name="connsiteY58" fmla="*/ 8565 h 10000"/>
              <a:gd name="connsiteX59" fmla="*/ 3589 w 10000"/>
              <a:gd name="connsiteY59" fmla="*/ 8543 h 10000"/>
              <a:gd name="connsiteX60" fmla="*/ 3770 w 10000"/>
              <a:gd name="connsiteY60" fmla="*/ 8952 h 10000"/>
              <a:gd name="connsiteX61" fmla="*/ 3928 w 10000"/>
              <a:gd name="connsiteY61" fmla="*/ 8952 h 10000"/>
              <a:gd name="connsiteX62" fmla="*/ 4018 w 10000"/>
              <a:gd name="connsiteY62" fmla="*/ 9157 h 10000"/>
              <a:gd name="connsiteX63" fmla="*/ 3995 w 10000"/>
              <a:gd name="connsiteY63" fmla="*/ 9317 h 10000"/>
              <a:gd name="connsiteX64" fmla="*/ 4018 w 10000"/>
              <a:gd name="connsiteY64" fmla="*/ 9477 h 10000"/>
              <a:gd name="connsiteX65" fmla="*/ 4334 w 10000"/>
              <a:gd name="connsiteY65" fmla="*/ 9840 h 10000"/>
              <a:gd name="connsiteX66" fmla="*/ 5801 w 10000"/>
              <a:gd name="connsiteY66" fmla="*/ 10000 h 10000"/>
              <a:gd name="connsiteX67" fmla="*/ 7506 w 10000"/>
              <a:gd name="connsiteY67" fmla="*/ 5668 h 10000"/>
              <a:gd name="connsiteX68" fmla="*/ 10000 w 10000"/>
              <a:gd name="connsiteY68" fmla="*/ 5686 h 10000"/>
              <a:gd name="connsiteX0" fmla="*/ 10000 w 10000"/>
              <a:gd name="connsiteY0" fmla="*/ 5686 h 9840"/>
              <a:gd name="connsiteX1" fmla="*/ 10000 w 10000"/>
              <a:gd name="connsiteY1" fmla="*/ 1891 h 9840"/>
              <a:gd name="connsiteX2" fmla="*/ 8849 w 10000"/>
              <a:gd name="connsiteY2" fmla="*/ 1891 h 9840"/>
              <a:gd name="connsiteX3" fmla="*/ 8849 w 10000"/>
              <a:gd name="connsiteY3" fmla="*/ 547 h 9840"/>
              <a:gd name="connsiteX4" fmla="*/ 6546 w 10000"/>
              <a:gd name="connsiteY4" fmla="*/ 547 h 9840"/>
              <a:gd name="connsiteX5" fmla="*/ 3341 w 10000"/>
              <a:gd name="connsiteY5" fmla="*/ 273 h 9840"/>
              <a:gd name="connsiteX6" fmla="*/ 2799 w 10000"/>
              <a:gd name="connsiteY6" fmla="*/ 263 h 9840"/>
              <a:gd name="connsiteX7" fmla="*/ 2596 w 10000"/>
              <a:gd name="connsiteY7" fmla="*/ 182 h 9840"/>
              <a:gd name="connsiteX8" fmla="*/ 429 w 10000"/>
              <a:gd name="connsiteY8" fmla="*/ 0 h 9840"/>
              <a:gd name="connsiteX9" fmla="*/ 451 w 10000"/>
              <a:gd name="connsiteY9" fmla="*/ 182 h 9840"/>
              <a:gd name="connsiteX10" fmla="*/ 316 w 10000"/>
              <a:gd name="connsiteY10" fmla="*/ 297 h 9840"/>
              <a:gd name="connsiteX11" fmla="*/ 248 w 10000"/>
              <a:gd name="connsiteY11" fmla="*/ 433 h 9840"/>
              <a:gd name="connsiteX12" fmla="*/ 226 w 10000"/>
              <a:gd name="connsiteY12" fmla="*/ 571 h 9840"/>
              <a:gd name="connsiteX13" fmla="*/ 226 w 10000"/>
              <a:gd name="connsiteY13" fmla="*/ 752 h 9840"/>
              <a:gd name="connsiteX14" fmla="*/ 135 w 10000"/>
              <a:gd name="connsiteY14" fmla="*/ 888 h 9840"/>
              <a:gd name="connsiteX15" fmla="*/ 0 w 10000"/>
              <a:gd name="connsiteY15" fmla="*/ 1026 h 9840"/>
              <a:gd name="connsiteX16" fmla="*/ 135 w 10000"/>
              <a:gd name="connsiteY16" fmla="*/ 1207 h 9840"/>
              <a:gd name="connsiteX17" fmla="*/ 113 w 10000"/>
              <a:gd name="connsiteY17" fmla="*/ 1367 h 9840"/>
              <a:gd name="connsiteX18" fmla="*/ 113 w 10000"/>
              <a:gd name="connsiteY18" fmla="*/ 1526 h 9840"/>
              <a:gd name="connsiteX19" fmla="*/ 226 w 10000"/>
              <a:gd name="connsiteY19" fmla="*/ 1663 h 9840"/>
              <a:gd name="connsiteX20" fmla="*/ 248 w 10000"/>
              <a:gd name="connsiteY20" fmla="*/ 1891 h 9840"/>
              <a:gd name="connsiteX21" fmla="*/ 113 w 10000"/>
              <a:gd name="connsiteY21" fmla="*/ 2096 h 9840"/>
              <a:gd name="connsiteX22" fmla="*/ 158 w 10000"/>
              <a:gd name="connsiteY22" fmla="*/ 2301 h 9840"/>
              <a:gd name="connsiteX23" fmla="*/ 203 w 10000"/>
              <a:gd name="connsiteY23" fmla="*/ 2461 h 9840"/>
              <a:gd name="connsiteX24" fmla="*/ 248 w 10000"/>
              <a:gd name="connsiteY24" fmla="*/ 2598 h 9840"/>
              <a:gd name="connsiteX25" fmla="*/ 293 w 10000"/>
              <a:gd name="connsiteY25" fmla="*/ 2938 h 9840"/>
              <a:gd name="connsiteX26" fmla="*/ 384 w 10000"/>
              <a:gd name="connsiteY26" fmla="*/ 3121 h 9840"/>
              <a:gd name="connsiteX27" fmla="*/ 519 w 10000"/>
              <a:gd name="connsiteY27" fmla="*/ 3326 h 9840"/>
              <a:gd name="connsiteX28" fmla="*/ 564 w 10000"/>
              <a:gd name="connsiteY28" fmla="*/ 3463 h 9840"/>
              <a:gd name="connsiteX29" fmla="*/ 609 w 10000"/>
              <a:gd name="connsiteY29" fmla="*/ 3621 h 9840"/>
              <a:gd name="connsiteX30" fmla="*/ 767 w 10000"/>
              <a:gd name="connsiteY30" fmla="*/ 3713 h 9840"/>
              <a:gd name="connsiteX31" fmla="*/ 903 w 10000"/>
              <a:gd name="connsiteY31" fmla="*/ 3713 h 9840"/>
              <a:gd name="connsiteX32" fmla="*/ 1084 w 10000"/>
              <a:gd name="connsiteY32" fmla="*/ 3577 h 9840"/>
              <a:gd name="connsiteX33" fmla="*/ 1309 w 10000"/>
              <a:gd name="connsiteY33" fmla="*/ 3577 h 9840"/>
              <a:gd name="connsiteX34" fmla="*/ 1151 w 10000"/>
              <a:gd name="connsiteY34" fmla="*/ 3690 h 9840"/>
              <a:gd name="connsiteX35" fmla="*/ 1129 w 10000"/>
              <a:gd name="connsiteY35" fmla="*/ 3850 h 9840"/>
              <a:gd name="connsiteX36" fmla="*/ 926 w 10000"/>
              <a:gd name="connsiteY36" fmla="*/ 3850 h 9840"/>
              <a:gd name="connsiteX37" fmla="*/ 880 w 10000"/>
              <a:gd name="connsiteY37" fmla="*/ 3986 h 9840"/>
              <a:gd name="connsiteX38" fmla="*/ 790 w 10000"/>
              <a:gd name="connsiteY38" fmla="*/ 4146 h 9840"/>
              <a:gd name="connsiteX39" fmla="*/ 655 w 10000"/>
              <a:gd name="connsiteY39" fmla="*/ 4305 h 9840"/>
              <a:gd name="connsiteX40" fmla="*/ 767 w 10000"/>
              <a:gd name="connsiteY40" fmla="*/ 4488 h 9840"/>
              <a:gd name="connsiteX41" fmla="*/ 903 w 10000"/>
              <a:gd name="connsiteY41" fmla="*/ 4510 h 9840"/>
              <a:gd name="connsiteX42" fmla="*/ 948 w 10000"/>
              <a:gd name="connsiteY42" fmla="*/ 4829 h 9840"/>
              <a:gd name="connsiteX43" fmla="*/ 1016 w 10000"/>
              <a:gd name="connsiteY43" fmla="*/ 4989 h 9840"/>
              <a:gd name="connsiteX44" fmla="*/ 1016 w 10000"/>
              <a:gd name="connsiteY44" fmla="*/ 5193 h 9840"/>
              <a:gd name="connsiteX45" fmla="*/ 1061 w 10000"/>
              <a:gd name="connsiteY45" fmla="*/ 5536 h 9840"/>
              <a:gd name="connsiteX46" fmla="*/ 1174 w 10000"/>
              <a:gd name="connsiteY46" fmla="*/ 5786 h 9840"/>
              <a:gd name="connsiteX47" fmla="*/ 1354 w 10000"/>
              <a:gd name="connsiteY47" fmla="*/ 6037 h 9840"/>
              <a:gd name="connsiteX48" fmla="*/ 1377 w 10000"/>
              <a:gd name="connsiteY48" fmla="*/ 6196 h 9840"/>
              <a:gd name="connsiteX49" fmla="*/ 1512 w 10000"/>
              <a:gd name="connsiteY49" fmla="*/ 6311 h 9840"/>
              <a:gd name="connsiteX50" fmla="*/ 1670 w 10000"/>
              <a:gd name="connsiteY50" fmla="*/ 6584 h 9840"/>
              <a:gd name="connsiteX51" fmla="*/ 1941 w 10000"/>
              <a:gd name="connsiteY51" fmla="*/ 7016 h 9840"/>
              <a:gd name="connsiteX52" fmla="*/ 1964 w 10000"/>
              <a:gd name="connsiteY52" fmla="*/ 7609 h 9840"/>
              <a:gd name="connsiteX53" fmla="*/ 2280 w 10000"/>
              <a:gd name="connsiteY53" fmla="*/ 7882 h 9840"/>
              <a:gd name="connsiteX54" fmla="*/ 2551 w 10000"/>
              <a:gd name="connsiteY54" fmla="*/ 7813 h 9840"/>
              <a:gd name="connsiteX55" fmla="*/ 2731 w 10000"/>
              <a:gd name="connsiteY55" fmla="*/ 7882 h 9840"/>
              <a:gd name="connsiteX56" fmla="*/ 2935 w 10000"/>
              <a:gd name="connsiteY56" fmla="*/ 8314 h 9840"/>
              <a:gd name="connsiteX57" fmla="*/ 3070 w 10000"/>
              <a:gd name="connsiteY57" fmla="*/ 8270 h 9840"/>
              <a:gd name="connsiteX58" fmla="*/ 3409 w 10000"/>
              <a:gd name="connsiteY58" fmla="*/ 8565 h 9840"/>
              <a:gd name="connsiteX59" fmla="*/ 3589 w 10000"/>
              <a:gd name="connsiteY59" fmla="*/ 8543 h 9840"/>
              <a:gd name="connsiteX60" fmla="*/ 3770 w 10000"/>
              <a:gd name="connsiteY60" fmla="*/ 8952 h 9840"/>
              <a:gd name="connsiteX61" fmla="*/ 3928 w 10000"/>
              <a:gd name="connsiteY61" fmla="*/ 8952 h 9840"/>
              <a:gd name="connsiteX62" fmla="*/ 4018 w 10000"/>
              <a:gd name="connsiteY62" fmla="*/ 9157 h 9840"/>
              <a:gd name="connsiteX63" fmla="*/ 3995 w 10000"/>
              <a:gd name="connsiteY63" fmla="*/ 9317 h 9840"/>
              <a:gd name="connsiteX64" fmla="*/ 4018 w 10000"/>
              <a:gd name="connsiteY64" fmla="*/ 9477 h 9840"/>
              <a:gd name="connsiteX65" fmla="*/ 4334 w 10000"/>
              <a:gd name="connsiteY65" fmla="*/ 9840 h 9840"/>
              <a:gd name="connsiteX66" fmla="*/ 4783 w 10000"/>
              <a:gd name="connsiteY66" fmla="*/ 7183 h 9840"/>
              <a:gd name="connsiteX67" fmla="*/ 7506 w 10000"/>
              <a:gd name="connsiteY67" fmla="*/ 5668 h 9840"/>
              <a:gd name="connsiteX68" fmla="*/ 10000 w 10000"/>
              <a:gd name="connsiteY68" fmla="*/ 5686 h 9840"/>
              <a:gd name="connsiteX0" fmla="*/ 10000 w 10000"/>
              <a:gd name="connsiteY0" fmla="*/ 5778 h 10000"/>
              <a:gd name="connsiteX1" fmla="*/ 10000 w 10000"/>
              <a:gd name="connsiteY1" fmla="*/ 1922 h 10000"/>
              <a:gd name="connsiteX2" fmla="*/ 8849 w 10000"/>
              <a:gd name="connsiteY2" fmla="*/ 1922 h 10000"/>
              <a:gd name="connsiteX3" fmla="*/ 8849 w 10000"/>
              <a:gd name="connsiteY3" fmla="*/ 556 h 10000"/>
              <a:gd name="connsiteX4" fmla="*/ 6546 w 10000"/>
              <a:gd name="connsiteY4" fmla="*/ 556 h 10000"/>
              <a:gd name="connsiteX5" fmla="*/ 3341 w 10000"/>
              <a:gd name="connsiteY5" fmla="*/ 277 h 10000"/>
              <a:gd name="connsiteX6" fmla="*/ 2799 w 10000"/>
              <a:gd name="connsiteY6" fmla="*/ 267 h 10000"/>
              <a:gd name="connsiteX7" fmla="*/ 2596 w 10000"/>
              <a:gd name="connsiteY7" fmla="*/ 185 h 10000"/>
              <a:gd name="connsiteX8" fmla="*/ 429 w 10000"/>
              <a:gd name="connsiteY8" fmla="*/ 0 h 10000"/>
              <a:gd name="connsiteX9" fmla="*/ 451 w 10000"/>
              <a:gd name="connsiteY9" fmla="*/ 185 h 10000"/>
              <a:gd name="connsiteX10" fmla="*/ 316 w 10000"/>
              <a:gd name="connsiteY10" fmla="*/ 302 h 10000"/>
              <a:gd name="connsiteX11" fmla="*/ 248 w 10000"/>
              <a:gd name="connsiteY11" fmla="*/ 440 h 10000"/>
              <a:gd name="connsiteX12" fmla="*/ 226 w 10000"/>
              <a:gd name="connsiteY12" fmla="*/ 580 h 10000"/>
              <a:gd name="connsiteX13" fmla="*/ 226 w 10000"/>
              <a:gd name="connsiteY13" fmla="*/ 764 h 10000"/>
              <a:gd name="connsiteX14" fmla="*/ 135 w 10000"/>
              <a:gd name="connsiteY14" fmla="*/ 902 h 10000"/>
              <a:gd name="connsiteX15" fmla="*/ 0 w 10000"/>
              <a:gd name="connsiteY15" fmla="*/ 1043 h 10000"/>
              <a:gd name="connsiteX16" fmla="*/ 135 w 10000"/>
              <a:gd name="connsiteY16" fmla="*/ 1227 h 10000"/>
              <a:gd name="connsiteX17" fmla="*/ 113 w 10000"/>
              <a:gd name="connsiteY17" fmla="*/ 1389 h 10000"/>
              <a:gd name="connsiteX18" fmla="*/ 113 w 10000"/>
              <a:gd name="connsiteY18" fmla="*/ 1551 h 10000"/>
              <a:gd name="connsiteX19" fmla="*/ 226 w 10000"/>
              <a:gd name="connsiteY19" fmla="*/ 1690 h 10000"/>
              <a:gd name="connsiteX20" fmla="*/ 248 w 10000"/>
              <a:gd name="connsiteY20" fmla="*/ 1922 h 10000"/>
              <a:gd name="connsiteX21" fmla="*/ 113 w 10000"/>
              <a:gd name="connsiteY21" fmla="*/ 2130 h 10000"/>
              <a:gd name="connsiteX22" fmla="*/ 158 w 10000"/>
              <a:gd name="connsiteY22" fmla="*/ 2338 h 10000"/>
              <a:gd name="connsiteX23" fmla="*/ 203 w 10000"/>
              <a:gd name="connsiteY23" fmla="*/ 2501 h 10000"/>
              <a:gd name="connsiteX24" fmla="*/ 248 w 10000"/>
              <a:gd name="connsiteY24" fmla="*/ 2640 h 10000"/>
              <a:gd name="connsiteX25" fmla="*/ 293 w 10000"/>
              <a:gd name="connsiteY25" fmla="*/ 2986 h 10000"/>
              <a:gd name="connsiteX26" fmla="*/ 384 w 10000"/>
              <a:gd name="connsiteY26" fmla="*/ 3172 h 10000"/>
              <a:gd name="connsiteX27" fmla="*/ 519 w 10000"/>
              <a:gd name="connsiteY27" fmla="*/ 3380 h 10000"/>
              <a:gd name="connsiteX28" fmla="*/ 564 w 10000"/>
              <a:gd name="connsiteY28" fmla="*/ 3519 h 10000"/>
              <a:gd name="connsiteX29" fmla="*/ 609 w 10000"/>
              <a:gd name="connsiteY29" fmla="*/ 3680 h 10000"/>
              <a:gd name="connsiteX30" fmla="*/ 767 w 10000"/>
              <a:gd name="connsiteY30" fmla="*/ 3773 h 10000"/>
              <a:gd name="connsiteX31" fmla="*/ 903 w 10000"/>
              <a:gd name="connsiteY31" fmla="*/ 3773 h 10000"/>
              <a:gd name="connsiteX32" fmla="*/ 1084 w 10000"/>
              <a:gd name="connsiteY32" fmla="*/ 3635 h 10000"/>
              <a:gd name="connsiteX33" fmla="*/ 1309 w 10000"/>
              <a:gd name="connsiteY33" fmla="*/ 3635 h 10000"/>
              <a:gd name="connsiteX34" fmla="*/ 1151 w 10000"/>
              <a:gd name="connsiteY34" fmla="*/ 3750 h 10000"/>
              <a:gd name="connsiteX35" fmla="*/ 1129 w 10000"/>
              <a:gd name="connsiteY35" fmla="*/ 3913 h 10000"/>
              <a:gd name="connsiteX36" fmla="*/ 926 w 10000"/>
              <a:gd name="connsiteY36" fmla="*/ 3913 h 10000"/>
              <a:gd name="connsiteX37" fmla="*/ 880 w 10000"/>
              <a:gd name="connsiteY37" fmla="*/ 4051 h 10000"/>
              <a:gd name="connsiteX38" fmla="*/ 790 w 10000"/>
              <a:gd name="connsiteY38" fmla="*/ 4213 h 10000"/>
              <a:gd name="connsiteX39" fmla="*/ 655 w 10000"/>
              <a:gd name="connsiteY39" fmla="*/ 4375 h 10000"/>
              <a:gd name="connsiteX40" fmla="*/ 767 w 10000"/>
              <a:gd name="connsiteY40" fmla="*/ 4561 h 10000"/>
              <a:gd name="connsiteX41" fmla="*/ 903 w 10000"/>
              <a:gd name="connsiteY41" fmla="*/ 4583 h 10000"/>
              <a:gd name="connsiteX42" fmla="*/ 948 w 10000"/>
              <a:gd name="connsiteY42" fmla="*/ 4908 h 10000"/>
              <a:gd name="connsiteX43" fmla="*/ 1016 w 10000"/>
              <a:gd name="connsiteY43" fmla="*/ 5070 h 10000"/>
              <a:gd name="connsiteX44" fmla="*/ 1016 w 10000"/>
              <a:gd name="connsiteY44" fmla="*/ 5277 h 10000"/>
              <a:gd name="connsiteX45" fmla="*/ 1061 w 10000"/>
              <a:gd name="connsiteY45" fmla="*/ 5626 h 10000"/>
              <a:gd name="connsiteX46" fmla="*/ 1174 w 10000"/>
              <a:gd name="connsiteY46" fmla="*/ 5880 h 10000"/>
              <a:gd name="connsiteX47" fmla="*/ 1354 w 10000"/>
              <a:gd name="connsiteY47" fmla="*/ 6135 h 10000"/>
              <a:gd name="connsiteX48" fmla="*/ 1377 w 10000"/>
              <a:gd name="connsiteY48" fmla="*/ 6297 h 10000"/>
              <a:gd name="connsiteX49" fmla="*/ 1512 w 10000"/>
              <a:gd name="connsiteY49" fmla="*/ 6414 h 10000"/>
              <a:gd name="connsiteX50" fmla="*/ 1670 w 10000"/>
              <a:gd name="connsiteY50" fmla="*/ 6691 h 10000"/>
              <a:gd name="connsiteX51" fmla="*/ 1941 w 10000"/>
              <a:gd name="connsiteY51" fmla="*/ 7130 h 10000"/>
              <a:gd name="connsiteX52" fmla="*/ 1964 w 10000"/>
              <a:gd name="connsiteY52" fmla="*/ 7733 h 10000"/>
              <a:gd name="connsiteX53" fmla="*/ 2280 w 10000"/>
              <a:gd name="connsiteY53" fmla="*/ 8010 h 10000"/>
              <a:gd name="connsiteX54" fmla="*/ 2551 w 10000"/>
              <a:gd name="connsiteY54" fmla="*/ 7940 h 10000"/>
              <a:gd name="connsiteX55" fmla="*/ 2731 w 10000"/>
              <a:gd name="connsiteY55" fmla="*/ 8010 h 10000"/>
              <a:gd name="connsiteX56" fmla="*/ 2935 w 10000"/>
              <a:gd name="connsiteY56" fmla="*/ 8449 h 10000"/>
              <a:gd name="connsiteX57" fmla="*/ 3070 w 10000"/>
              <a:gd name="connsiteY57" fmla="*/ 8404 h 10000"/>
              <a:gd name="connsiteX58" fmla="*/ 3409 w 10000"/>
              <a:gd name="connsiteY58" fmla="*/ 8704 h 10000"/>
              <a:gd name="connsiteX59" fmla="*/ 3589 w 10000"/>
              <a:gd name="connsiteY59" fmla="*/ 8682 h 10000"/>
              <a:gd name="connsiteX60" fmla="*/ 3770 w 10000"/>
              <a:gd name="connsiteY60" fmla="*/ 9098 h 10000"/>
              <a:gd name="connsiteX61" fmla="*/ 3928 w 10000"/>
              <a:gd name="connsiteY61" fmla="*/ 9098 h 10000"/>
              <a:gd name="connsiteX62" fmla="*/ 4018 w 10000"/>
              <a:gd name="connsiteY62" fmla="*/ 9306 h 10000"/>
              <a:gd name="connsiteX63" fmla="*/ 3995 w 10000"/>
              <a:gd name="connsiteY63" fmla="*/ 9468 h 10000"/>
              <a:gd name="connsiteX64" fmla="*/ 4018 w 10000"/>
              <a:gd name="connsiteY64" fmla="*/ 9631 h 10000"/>
              <a:gd name="connsiteX65" fmla="*/ 4334 w 10000"/>
              <a:gd name="connsiteY65" fmla="*/ 10000 h 10000"/>
              <a:gd name="connsiteX66" fmla="*/ 4189 w 10000"/>
              <a:gd name="connsiteY66" fmla="*/ 5435 h 10000"/>
              <a:gd name="connsiteX67" fmla="*/ 7506 w 10000"/>
              <a:gd name="connsiteY67" fmla="*/ 5760 h 10000"/>
              <a:gd name="connsiteX68" fmla="*/ 10000 w 10000"/>
              <a:gd name="connsiteY68" fmla="*/ 5778 h 10000"/>
              <a:gd name="connsiteX0" fmla="*/ 10000 w 10000"/>
              <a:gd name="connsiteY0" fmla="*/ 5778 h 10000"/>
              <a:gd name="connsiteX1" fmla="*/ 10000 w 10000"/>
              <a:gd name="connsiteY1" fmla="*/ 1922 h 10000"/>
              <a:gd name="connsiteX2" fmla="*/ 8849 w 10000"/>
              <a:gd name="connsiteY2" fmla="*/ 1922 h 10000"/>
              <a:gd name="connsiteX3" fmla="*/ 8849 w 10000"/>
              <a:gd name="connsiteY3" fmla="*/ 556 h 10000"/>
              <a:gd name="connsiteX4" fmla="*/ 6546 w 10000"/>
              <a:gd name="connsiteY4" fmla="*/ 556 h 10000"/>
              <a:gd name="connsiteX5" fmla="*/ 3341 w 10000"/>
              <a:gd name="connsiteY5" fmla="*/ 277 h 10000"/>
              <a:gd name="connsiteX6" fmla="*/ 2799 w 10000"/>
              <a:gd name="connsiteY6" fmla="*/ 267 h 10000"/>
              <a:gd name="connsiteX7" fmla="*/ 2596 w 10000"/>
              <a:gd name="connsiteY7" fmla="*/ 185 h 10000"/>
              <a:gd name="connsiteX8" fmla="*/ 429 w 10000"/>
              <a:gd name="connsiteY8" fmla="*/ 0 h 10000"/>
              <a:gd name="connsiteX9" fmla="*/ 451 w 10000"/>
              <a:gd name="connsiteY9" fmla="*/ 185 h 10000"/>
              <a:gd name="connsiteX10" fmla="*/ 316 w 10000"/>
              <a:gd name="connsiteY10" fmla="*/ 302 h 10000"/>
              <a:gd name="connsiteX11" fmla="*/ 248 w 10000"/>
              <a:gd name="connsiteY11" fmla="*/ 440 h 10000"/>
              <a:gd name="connsiteX12" fmla="*/ 226 w 10000"/>
              <a:gd name="connsiteY12" fmla="*/ 580 h 10000"/>
              <a:gd name="connsiteX13" fmla="*/ 226 w 10000"/>
              <a:gd name="connsiteY13" fmla="*/ 764 h 10000"/>
              <a:gd name="connsiteX14" fmla="*/ 135 w 10000"/>
              <a:gd name="connsiteY14" fmla="*/ 902 h 10000"/>
              <a:gd name="connsiteX15" fmla="*/ 0 w 10000"/>
              <a:gd name="connsiteY15" fmla="*/ 1043 h 10000"/>
              <a:gd name="connsiteX16" fmla="*/ 135 w 10000"/>
              <a:gd name="connsiteY16" fmla="*/ 1227 h 10000"/>
              <a:gd name="connsiteX17" fmla="*/ 113 w 10000"/>
              <a:gd name="connsiteY17" fmla="*/ 1389 h 10000"/>
              <a:gd name="connsiteX18" fmla="*/ 113 w 10000"/>
              <a:gd name="connsiteY18" fmla="*/ 1551 h 10000"/>
              <a:gd name="connsiteX19" fmla="*/ 226 w 10000"/>
              <a:gd name="connsiteY19" fmla="*/ 1690 h 10000"/>
              <a:gd name="connsiteX20" fmla="*/ 248 w 10000"/>
              <a:gd name="connsiteY20" fmla="*/ 1922 h 10000"/>
              <a:gd name="connsiteX21" fmla="*/ 113 w 10000"/>
              <a:gd name="connsiteY21" fmla="*/ 2130 h 10000"/>
              <a:gd name="connsiteX22" fmla="*/ 158 w 10000"/>
              <a:gd name="connsiteY22" fmla="*/ 2338 h 10000"/>
              <a:gd name="connsiteX23" fmla="*/ 203 w 10000"/>
              <a:gd name="connsiteY23" fmla="*/ 2501 h 10000"/>
              <a:gd name="connsiteX24" fmla="*/ 248 w 10000"/>
              <a:gd name="connsiteY24" fmla="*/ 2640 h 10000"/>
              <a:gd name="connsiteX25" fmla="*/ 293 w 10000"/>
              <a:gd name="connsiteY25" fmla="*/ 2986 h 10000"/>
              <a:gd name="connsiteX26" fmla="*/ 384 w 10000"/>
              <a:gd name="connsiteY26" fmla="*/ 3172 h 10000"/>
              <a:gd name="connsiteX27" fmla="*/ 519 w 10000"/>
              <a:gd name="connsiteY27" fmla="*/ 3380 h 10000"/>
              <a:gd name="connsiteX28" fmla="*/ 564 w 10000"/>
              <a:gd name="connsiteY28" fmla="*/ 3519 h 10000"/>
              <a:gd name="connsiteX29" fmla="*/ 609 w 10000"/>
              <a:gd name="connsiteY29" fmla="*/ 3680 h 10000"/>
              <a:gd name="connsiteX30" fmla="*/ 767 w 10000"/>
              <a:gd name="connsiteY30" fmla="*/ 3773 h 10000"/>
              <a:gd name="connsiteX31" fmla="*/ 903 w 10000"/>
              <a:gd name="connsiteY31" fmla="*/ 3773 h 10000"/>
              <a:gd name="connsiteX32" fmla="*/ 1084 w 10000"/>
              <a:gd name="connsiteY32" fmla="*/ 3635 h 10000"/>
              <a:gd name="connsiteX33" fmla="*/ 1309 w 10000"/>
              <a:gd name="connsiteY33" fmla="*/ 3635 h 10000"/>
              <a:gd name="connsiteX34" fmla="*/ 1151 w 10000"/>
              <a:gd name="connsiteY34" fmla="*/ 3750 h 10000"/>
              <a:gd name="connsiteX35" fmla="*/ 1129 w 10000"/>
              <a:gd name="connsiteY35" fmla="*/ 3913 h 10000"/>
              <a:gd name="connsiteX36" fmla="*/ 926 w 10000"/>
              <a:gd name="connsiteY36" fmla="*/ 3913 h 10000"/>
              <a:gd name="connsiteX37" fmla="*/ 880 w 10000"/>
              <a:gd name="connsiteY37" fmla="*/ 4051 h 10000"/>
              <a:gd name="connsiteX38" fmla="*/ 790 w 10000"/>
              <a:gd name="connsiteY38" fmla="*/ 4213 h 10000"/>
              <a:gd name="connsiteX39" fmla="*/ 655 w 10000"/>
              <a:gd name="connsiteY39" fmla="*/ 4375 h 10000"/>
              <a:gd name="connsiteX40" fmla="*/ 767 w 10000"/>
              <a:gd name="connsiteY40" fmla="*/ 4561 h 10000"/>
              <a:gd name="connsiteX41" fmla="*/ 903 w 10000"/>
              <a:gd name="connsiteY41" fmla="*/ 4583 h 10000"/>
              <a:gd name="connsiteX42" fmla="*/ 948 w 10000"/>
              <a:gd name="connsiteY42" fmla="*/ 4908 h 10000"/>
              <a:gd name="connsiteX43" fmla="*/ 1016 w 10000"/>
              <a:gd name="connsiteY43" fmla="*/ 5070 h 10000"/>
              <a:gd name="connsiteX44" fmla="*/ 1016 w 10000"/>
              <a:gd name="connsiteY44" fmla="*/ 5277 h 10000"/>
              <a:gd name="connsiteX45" fmla="*/ 1061 w 10000"/>
              <a:gd name="connsiteY45" fmla="*/ 5626 h 10000"/>
              <a:gd name="connsiteX46" fmla="*/ 1174 w 10000"/>
              <a:gd name="connsiteY46" fmla="*/ 5880 h 10000"/>
              <a:gd name="connsiteX47" fmla="*/ 1354 w 10000"/>
              <a:gd name="connsiteY47" fmla="*/ 6135 h 10000"/>
              <a:gd name="connsiteX48" fmla="*/ 1377 w 10000"/>
              <a:gd name="connsiteY48" fmla="*/ 6297 h 10000"/>
              <a:gd name="connsiteX49" fmla="*/ 1512 w 10000"/>
              <a:gd name="connsiteY49" fmla="*/ 6414 h 10000"/>
              <a:gd name="connsiteX50" fmla="*/ 1670 w 10000"/>
              <a:gd name="connsiteY50" fmla="*/ 6691 h 10000"/>
              <a:gd name="connsiteX51" fmla="*/ 1941 w 10000"/>
              <a:gd name="connsiteY51" fmla="*/ 7130 h 10000"/>
              <a:gd name="connsiteX52" fmla="*/ 1964 w 10000"/>
              <a:gd name="connsiteY52" fmla="*/ 7733 h 10000"/>
              <a:gd name="connsiteX53" fmla="*/ 2280 w 10000"/>
              <a:gd name="connsiteY53" fmla="*/ 8010 h 10000"/>
              <a:gd name="connsiteX54" fmla="*/ 2551 w 10000"/>
              <a:gd name="connsiteY54" fmla="*/ 7940 h 10000"/>
              <a:gd name="connsiteX55" fmla="*/ 2731 w 10000"/>
              <a:gd name="connsiteY55" fmla="*/ 8010 h 10000"/>
              <a:gd name="connsiteX56" fmla="*/ 2935 w 10000"/>
              <a:gd name="connsiteY56" fmla="*/ 8449 h 10000"/>
              <a:gd name="connsiteX57" fmla="*/ 3070 w 10000"/>
              <a:gd name="connsiteY57" fmla="*/ 8404 h 10000"/>
              <a:gd name="connsiteX58" fmla="*/ 3409 w 10000"/>
              <a:gd name="connsiteY58" fmla="*/ 8704 h 10000"/>
              <a:gd name="connsiteX59" fmla="*/ 3589 w 10000"/>
              <a:gd name="connsiteY59" fmla="*/ 8682 h 10000"/>
              <a:gd name="connsiteX60" fmla="*/ 3770 w 10000"/>
              <a:gd name="connsiteY60" fmla="*/ 9098 h 10000"/>
              <a:gd name="connsiteX61" fmla="*/ 3928 w 10000"/>
              <a:gd name="connsiteY61" fmla="*/ 9098 h 10000"/>
              <a:gd name="connsiteX62" fmla="*/ 4018 w 10000"/>
              <a:gd name="connsiteY62" fmla="*/ 9306 h 10000"/>
              <a:gd name="connsiteX63" fmla="*/ 3995 w 10000"/>
              <a:gd name="connsiteY63" fmla="*/ 9468 h 10000"/>
              <a:gd name="connsiteX64" fmla="*/ 4018 w 10000"/>
              <a:gd name="connsiteY64" fmla="*/ 9631 h 10000"/>
              <a:gd name="connsiteX65" fmla="*/ 4334 w 10000"/>
              <a:gd name="connsiteY65" fmla="*/ 10000 h 10000"/>
              <a:gd name="connsiteX66" fmla="*/ 4189 w 10000"/>
              <a:gd name="connsiteY66" fmla="*/ 5435 h 10000"/>
              <a:gd name="connsiteX67" fmla="*/ 7506 w 10000"/>
              <a:gd name="connsiteY67" fmla="*/ 5760 h 10000"/>
              <a:gd name="connsiteX68" fmla="*/ 10000 w 10000"/>
              <a:gd name="connsiteY68" fmla="*/ 5778 h 10000"/>
              <a:gd name="connsiteX0" fmla="*/ 10000 w 10000"/>
              <a:gd name="connsiteY0" fmla="*/ 5778 h 9631"/>
              <a:gd name="connsiteX1" fmla="*/ 10000 w 10000"/>
              <a:gd name="connsiteY1" fmla="*/ 1922 h 9631"/>
              <a:gd name="connsiteX2" fmla="*/ 8849 w 10000"/>
              <a:gd name="connsiteY2" fmla="*/ 1922 h 9631"/>
              <a:gd name="connsiteX3" fmla="*/ 8849 w 10000"/>
              <a:gd name="connsiteY3" fmla="*/ 556 h 9631"/>
              <a:gd name="connsiteX4" fmla="*/ 6546 w 10000"/>
              <a:gd name="connsiteY4" fmla="*/ 556 h 9631"/>
              <a:gd name="connsiteX5" fmla="*/ 3341 w 10000"/>
              <a:gd name="connsiteY5" fmla="*/ 277 h 9631"/>
              <a:gd name="connsiteX6" fmla="*/ 2799 w 10000"/>
              <a:gd name="connsiteY6" fmla="*/ 267 h 9631"/>
              <a:gd name="connsiteX7" fmla="*/ 2596 w 10000"/>
              <a:gd name="connsiteY7" fmla="*/ 185 h 9631"/>
              <a:gd name="connsiteX8" fmla="*/ 429 w 10000"/>
              <a:gd name="connsiteY8" fmla="*/ 0 h 9631"/>
              <a:gd name="connsiteX9" fmla="*/ 451 w 10000"/>
              <a:gd name="connsiteY9" fmla="*/ 185 h 9631"/>
              <a:gd name="connsiteX10" fmla="*/ 316 w 10000"/>
              <a:gd name="connsiteY10" fmla="*/ 302 h 9631"/>
              <a:gd name="connsiteX11" fmla="*/ 248 w 10000"/>
              <a:gd name="connsiteY11" fmla="*/ 440 h 9631"/>
              <a:gd name="connsiteX12" fmla="*/ 226 w 10000"/>
              <a:gd name="connsiteY12" fmla="*/ 580 h 9631"/>
              <a:gd name="connsiteX13" fmla="*/ 226 w 10000"/>
              <a:gd name="connsiteY13" fmla="*/ 764 h 9631"/>
              <a:gd name="connsiteX14" fmla="*/ 135 w 10000"/>
              <a:gd name="connsiteY14" fmla="*/ 902 h 9631"/>
              <a:gd name="connsiteX15" fmla="*/ 0 w 10000"/>
              <a:gd name="connsiteY15" fmla="*/ 1043 h 9631"/>
              <a:gd name="connsiteX16" fmla="*/ 135 w 10000"/>
              <a:gd name="connsiteY16" fmla="*/ 1227 h 9631"/>
              <a:gd name="connsiteX17" fmla="*/ 113 w 10000"/>
              <a:gd name="connsiteY17" fmla="*/ 1389 h 9631"/>
              <a:gd name="connsiteX18" fmla="*/ 113 w 10000"/>
              <a:gd name="connsiteY18" fmla="*/ 1551 h 9631"/>
              <a:gd name="connsiteX19" fmla="*/ 226 w 10000"/>
              <a:gd name="connsiteY19" fmla="*/ 1690 h 9631"/>
              <a:gd name="connsiteX20" fmla="*/ 248 w 10000"/>
              <a:gd name="connsiteY20" fmla="*/ 1922 h 9631"/>
              <a:gd name="connsiteX21" fmla="*/ 113 w 10000"/>
              <a:gd name="connsiteY21" fmla="*/ 2130 h 9631"/>
              <a:gd name="connsiteX22" fmla="*/ 158 w 10000"/>
              <a:gd name="connsiteY22" fmla="*/ 2338 h 9631"/>
              <a:gd name="connsiteX23" fmla="*/ 203 w 10000"/>
              <a:gd name="connsiteY23" fmla="*/ 2501 h 9631"/>
              <a:gd name="connsiteX24" fmla="*/ 248 w 10000"/>
              <a:gd name="connsiteY24" fmla="*/ 2640 h 9631"/>
              <a:gd name="connsiteX25" fmla="*/ 293 w 10000"/>
              <a:gd name="connsiteY25" fmla="*/ 2986 h 9631"/>
              <a:gd name="connsiteX26" fmla="*/ 384 w 10000"/>
              <a:gd name="connsiteY26" fmla="*/ 3172 h 9631"/>
              <a:gd name="connsiteX27" fmla="*/ 519 w 10000"/>
              <a:gd name="connsiteY27" fmla="*/ 3380 h 9631"/>
              <a:gd name="connsiteX28" fmla="*/ 564 w 10000"/>
              <a:gd name="connsiteY28" fmla="*/ 3519 h 9631"/>
              <a:gd name="connsiteX29" fmla="*/ 609 w 10000"/>
              <a:gd name="connsiteY29" fmla="*/ 3680 h 9631"/>
              <a:gd name="connsiteX30" fmla="*/ 767 w 10000"/>
              <a:gd name="connsiteY30" fmla="*/ 3773 h 9631"/>
              <a:gd name="connsiteX31" fmla="*/ 903 w 10000"/>
              <a:gd name="connsiteY31" fmla="*/ 3773 h 9631"/>
              <a:gd name="connsiteX32" fmla="*/ 1084 w 10000"/>
              <a:gd name="connsiteY32" fmla="*/ 3635 h 9631"/>
              <a:gd name="connsiteX33" fmla="*/ 1309 w 10000"/>
              <a:gd name="connsiteY33" fmla="*/ 3635 h 9631"/>
              <a:gd name="connsiteX34" fmla="*/ 1151 w 10000"/>
              <a:gd name="connsiteY34" fmla="*/ 3750 h 9631"/>
              <a:gd name="connsiteX35" fmla="*/ 1129 w 10000"/>
              <a:gd name="connsiteY35" fmla="*/ 3913 h 9631"/>
              <a:gd name="connsiteX36" fmla="*/ 926 w 10000"/>
              <a:gd name="connsiteY36" fmla="*/ 3913 h 9631"/>
              <a:gd name="connsiteX37" fmla="*/ 880 w 10000"/>
              <a:gd name="connsiteY37" fmla="*/ 4051 h 9631"/>
              <a:gd name="connsiteX38" fmla="*/ 790 w 10000"/>
              <a:gd name="connsiteY38" fmla="*/ 4213 h 9631"/>
              <a:gd name="connsiteX39" fmla="*/ 655 w 10000"/>
              <a:gd name="connsiteY39" fmla="*/ 4375 h 9631"/>
              <a:gd name="connsiteX40" fmla="*/ 767 w 10000"/>
              <a:gd name="connsiteY40" fmla="*/ 4561 h 9631"/>
              <a:gd name="connsiteX41" fmla="*/ 903 w 10000"/>
              <a:gd name="connsiteY41" fmla="*/ 4583 h 9631"/>
              <a:gd name="connsiteX42" fmla="*/ 948 w 10000"/>
              <a:gd name="connsiteY42" fmla="*/ 4908 h 9631"/>
              <a:gd name="connsiteX43" fmla="*/ 1016 w 10000"/>
              <a:gd name="connsiteY43" fmla="*/ 5070 h 9631"/>
              <a:gd name="connsiteX44" fmla="*/ 1016 w 10000"/>
              <a:gd name="connsiteY44" fmla="*/ 5277 h 9631"/>
              <a:gd name="connsiteX45" fmla="*/ 1061 w 10000"/>
              <a:gd name="connsiteY45" fmla="*/ 5626 h 9631"/>
              <a:gd name="connsiteX46" fmla="*/ 1174 w 10000"/>
              <a:gd name="connsiteY46" fmla="*/ 5880 h 9631"/>
              <a:gd name="connsiteX47" fmla="*/ 1354 w 10000"/>
              <a:gd name="connsiteY47" fmla="*/ 6135 h 9631"/>
              <a:gd name="connsiteX48" fmla="*/ 1377 w 10000"/>
              <a:gd name="connsiteY48" fmla="*/ 6297 h 9631"/>
              <a:gd name="connsiteX49" fmla="*/ 1512 w 10000"/>
              <a:gd name="connsiteY49" fmla="*/ 6414 h 9631"/>
              <a:gd name="connsiteX50" fmla="*/ 1670 w 10000"/>
              <a:gd name="connsiteY50" fmla="*/ 6691 h 9631"/>
              <a:gd name="connsiteX51" fmla="*/ 1941 w 10000"/>
              <a:gd name="connsiteY51" fmla="*/ 7130 h 9631"/>
              <a:gd name="connsiteX52" fmla="*/ 1964 w 10000"/>
              <a:gd name="connsiteY52" fmla="*/ 7733 h 9631"/>
              <a:gd name="connsiteX53" fmla="*/ 2280 w 10000"/>
              <a:gd name="connsiteY53" fmla="*/ 8010 h 9631"/>
              <a:gd name="connsiteX54" fmla="*/ 2551 w 10000"/>
              <a:gd name="connsiteY54" fmla="*/ 7940 h 9631"/>
              <a:gd name="connsiteX55" fmla="*/ 2731 w 10000"/>
              <a:gd name="connsiteY55" fmla="*/ 8010 h 9631"/>
              <a:gd name="connsiteX56" fmla="*/ 2935 w 10000"/>
              <a:gd name="connsiteY56" fmla="*/ 8449 h 9631"/>
              <a:gd name="connsiteX57" fmla="*/ 3070 w 10000"/>
              <a:gd name="connsiteY57" fmla="*/ 8404 h 9631"/>
              <a:gd name="connsiteX58" fmla="*/ 3409 w 10000"/>
              <a:gd name="connsiteY58" fmla="*/ 8704 h 9631"/>
              <a:gd name="connsiteX59" fmla="*/ 3589 w 10000"/>
              <a:gd name="connsiteY59" fmla="*/ 8682 h 9631"/>
              <a:gd name="connsiteX60" fmla="*/ 3770 w 10000"/>
              <a:gd name="connsiteY60" fmla="*/ 9098 h 9631"/>
              <a:gd name="connsiteX61" fmla="*/ 3928 w 10000"/>
              <a:gd name="connsiteY61" fmla="*/ 9098 h 9631"/>
              <a:gd name="connsiteX62" fmla="*/ 4018 w 10000"/>
              <a:gd name="connsiteY62" fmla="*/ 9306 h 9631"/>
              <a:gd name="connsiteX63" fmla="*/ 3995 w 10000"/>
              <a:gd name="connsiteY63" fmla="*/ 9468 h 9631"/>
              <a:gd name="connsiteX64" fmla="*/ 4018 w 10000"/>
              <a:gd name="connsiteY64" fmla="*/ 9631 h 9631"/>
              <a:gd name="connsiteX65" fmla="*/ 4037 w 10000"/>
              <a:gd name="connsiteY65" fmla="*/ 6314 h 9631"/>
              <a:gd name="connsiteX66" fmla="*/ 4189 w 10000"/>
              <a:gd name="connsiteY66" fmla="*/ 5435 h 9631"/>
              <a:gd name="connsiteX67" fmla="*/ 7506 w 10000"/>
              <a:gd name="connsiteY67" fmla="*/ 5760 h 9631"/>
              <a:gd name="connsiteX68" fmla="*/ 10000 w 10000"/>
              <a:gd name="connsiteY68" fmla="*/ 5778 h 9631"/>
              <a:gd name="connsiteX0" fmla="*/ 10000 w 10000"/>
              <a:gd name="connsiteY0" fmla="*/ 5999 h 9831"/>
              <a:gd name="connsiteX1" fmla="*/ 10000 w 10000"/>
              <a:gd name="connsiteY1" fmla="*/ 1996 h 9831"/>
              <a:gd name="connsiteX2" fmla="*/ 8849 w 10000"/>
              <a:gd name="connsiteY2" fmla="*/ 1996 h 9831"/>
              <a:gd name="connsiteX3" fmla="*/ 8849 w 10000"/>
              <a:gd name="connsiteY3" fmla="*/ 577 h 9831"/>
              <a:gd name="connsiteX4" fmla="*/ 6546 w 10000"/>
              <a:gd name="connsiteY4" fmla="*/ 577 h 9831"/>
              <a:gd name="connsiteX5" fmla="*/ 3341 w 10000"/>
              <a:gd name="connsiteY5" fmla="*/ 288 h 9831"/>
              <a:gd name="connsiteX6" fmla="*/ 2799 w 10000"/>
              <a:gd name="connsiteY6" fmla="*/ 277 h 9831"/>
              <a:gd name="connsiteX7" fmla="*/ 2596 w 10000"/>
              <a:gd name="connsiteY7" fmla="*/ 192 h 9831"/>
              <a:gd name="connsiteX8" fmla="*/ 429 w 10000"/>
              <a:gd name="connsiteY8" fmla="*/ 0 h 9831"/>
              <a:gd name="connsiteX9" fmla="*/ 451 w 10000"/>
              <a:gd name="connsiteY9" fmla="*/ 192 h 9831"/>
              <a:gd name="connsiteX10" fmla="*/ 316 w 10000"/>
              <a:gd name="connsiteY10" fmla="*/ 314 h 9831"/>
              <a:gd name="connsiteX11" fmla="*/ 248 w 10000"/>
              <a:gd name="connsiteY11" fmla="*/ 457 h 9831"/>
              <a:gd name="connsiteX12" fmla="*/ 226 w 10000"/>
              <a:gd name="connsiteY12" fmla="*/ 602 h 9831"/>
              <a:gd name="connsiteX13" fmla="*/ 226 w 10000"/>
              <a:gd name="connsiteY13" fmla="*/ 793 h 9831"/>
              <a:gd name="connsiteX14" fmla="*/ 135 w 10000"/>
              <a:gd name="connsiteY14" fmla="*/ 937 h 9831"/>
              <a:gd name="connsiteX15" fmla="*/ 0 w 10000"/>
              <a:gd name="connsiteY15" fmla="*/ 1083 h 9831"/>
              <a:gd name="connsiteX16" fmla="*/ 135 w 10000"/>
              <a:gd name="connsiteY16" fmla="*/ 1274 h 9831"/>
              <a:gd name="connsiteX17" fmla="*/ 113 w 10000"/>
              <a:gd name="connsiteY17" fmla="*/ 1442 h 9831"/>
              <a:gd name="connsiteX18" fmla="*/ 113 w 10000"/>
              <a:gd name="connsiteY18" fmla="*/ 1610 h 9831"/>
              <a:gd name="connsiteX19" fmla="*/ 226 w 10000"/>
              <a:gd name="connsiteY19" fmla="*/ 1755 h 9831"/>
              <a:gd name="connsiteX20" fmla="*/ 248 w 10000"/>
              <a:gd name="connsiteY20" fmla="*/ 1996 h 9831"/>
              <a:gd name="connsiteX21" fmla="*/ 113 w 10000"/>
              <a:gd name="connsiteY21" fmla="*/ 2212 h 9831"/>
              <a:gd name="connsiteX22" fmla="*/ 158 w 10000"/>
              <a:gd name="connsiteY22" fmla="*/ 2428 h 9831"/>
              <a:gd name="connsiteX23" fmla="*/ 203 w 10000"/>
              <a:gd name="connsiteY23" fmla="*/ 2597 h 9831"/>
              <a:gd name="connsiteX24" fmla="*/ 248 w 10000"/>
              <a:gd name="connsiteY24" fmla="*/ 2741 h 9831"/>
              <a:gd name="connsiteX25" fmla="*/ 293 w 10000"/>
              <a:gd name="connsiteY25" fmla="*/ 3100 h 9831"/>
              <a:gd name="connsiteX26" fmla="*/ 384 w 10000"/>
              <a:gd name="connsiteY26" fmla="*/ 3294 h 9831"/>
              <a:gd name="connsiteX27" fmla="*/ 519 w 10000"/>
              <a:gd name="connsiteY27" fmla="*/ 3510 h 9831"/>
              <a:gd name="connsiteX28" fmla="*/ 564 w 10000"/>
              <a:gd name="connsiteY28" fmla="*/ 3654 h 9831"/>
              <a:gd name="connsiteX29" fmla="*/ 609 w 10000"/>
              <a:gd name="connsiteY29" fmla="*/ 3821 h 9831"/>
              <a:gd name="connsiteX30" fmla="*/ 767 w 10000"/>
              <a:gd name="connsiteY30" fmla="*/ 3918 h 9831"/>
              <a:gd name="connsiteX31" fmla="*/ 903 w 10000"/>
              <a:gd name="connsiteY31" fmla="*/ 3918 h 9831"/>
              <a:gd name="connsiteX32" fmla="*/ 1084 w 10000"/>
              <a:gd name="connsiteY32" fmla="*/ 3774 h 9831"/>
              <a:gd name="connsiteX33" fmla="*/ 1309 w 10000"/>
              <a:gd name="connsiteY33" fmla="*/ 3774 h 9831"/>
              <a:gd name="connsiteX34" fmla="*/ 1151 w 10000"/>
              <a:gd name="connsiteY34" fmla="*/ 3894 h 9831"/>
              <a:gd name="connsiteX35" fmla="*/ 1129 w 10000"/>
              <a:gd name="connsiteY35" fmla="*/ 4063 h 9831"/>
              <a:gd name="connsiteX36" fmla="*/ 926 w 10000"/>
              <a:gd name="connsiteY36" fmla="*/ 4063 h 9831"/>
              <a:gd name="connsiteX37" fmla="*/ 880 w 10000"/>
              <a:gd name="connsiteY37" fmla="*/ 4206 h 9831"/>
              <a:gd name="connsiteX38" fmla="*/ 790 w 10000"/>
              <a:gd name="connsiteY38" fmla="*/ 4374 h 9831"/>
              <a:gd name="connsiteX39" fmla="*/ 655 w 10000"/>
              <a:gd name="connsiteY39" fmla="*/ 4543 h 9831"/>
              <a:gd name="connsiteX40" fmla="*/ 767 w 10000"/>
              <a:gd name="connsiteY40" fmla="*/ 4736 h 9831"/>
              <a:gd name="connsiteX41" fmla="*/ 903 w 10000"/>
              <a:gd name="connsiteY41" fmla="*/ 4759 h 9831"/>
              <a:gd name="connsiteX42" fmla="*/ 948 w 10000"/>
              <a:gd name="connsiteY42" fmla="*/ 5096 h 9831"/>
              <a:gd name="connsiteX43" fmla="*/ 1016 w 10000"/>
              <a:gd name="connsiteY43" fmla="*/ 5264 h 9831"/>
              <a:gd name="connsiteX44" fmla="*/ 1016 w 10000"/>
              <a:gd name="connsiteY44" fmla="*/ 5479 h 9831"/>
              <a:gd name="connsiteX45" fmla="*/ 1061 w 10000"/>
              <a:gd name="connsiteY45" fmla="*/ 5842 h 9831"/>
              <a:gd name="connsiteX46" fmla="*/ 1174 w 10000"/>
              <a:gd name="connsiteY46" fmla="*/ 6105 h 9831"/>
              <a:gd name="connsiteX47" fmla="*/ 1354 w 10000"/>
              <a:gd name="connsiteY47" fmla="*/ 6370 h 9831"/>
              <a:gd name="connsiteX48" fmla="*/ 1377 w 10000"/>
              <a:gd name="connsiteY48" fmla="*/ 6538 h 9831"/>
              <a:gd name="connsiteX49" fmla="*/ 1512 w 10000"/>
              <a:gd name="connsiteY49" fmla="*/ 6660 h 9831"/>
              <a:gd name="connsiteX50" fmla="*/ 1670 w 10000"/>
              <a:gd name="connsiteY50" fmla="*/ 6947 h 9831"/>
              <a:gd name="connsiteX51" fmla="*/ 1941 w 10000"/>
              <a:gd name="connsiteY51" fmla="*/ 7403 h 9831"/>
              <a:gd name="connsiteX52" fmla="*/ 1964 w 10000"/>
              <a:gd name="connsiteY52" fmla="*/ 8029 h 9831"/>
              <a:gd name="connsiteX53" fmla="*/ 2280 w 10000"/>
              <a:gd name="connsiteY53" fmla="*/ 8317 h 9831"/>
              <a:gd name="connsiteX54" fmla="*/ 2551 w 10000"/>
              <a:gd name="connsiteY54" fmla="*/ 8244 h 9831"/>
              <a:gd name="connsiteX55" fmla="*/ 2731 w 10000"/>
              <a:gd name="connsiteY55" fmla="*/ 8317 h 9831"/>
              <a:gd name="connsiteX56" fmla="*/ 2935 w 10000"/>
              <a:gd name="connsiteY56" fmla="*/ 8773 h 9831"/>
              <a:gd name="connsiteX57" fmla="*/ 3070 w 10000"/>
              <a:gd name="connsiteY57" fmla="*/ 8726 h 9831"/>
              <a:gd name="connsiteX58" fmla="*/ 3409 w 10000"/>
              <a:gd name="connsiteY58" fmla="*/ 9037 h 9831"/>
              <a:gd name="connsiteX59" fmla="*/ 3589 w 10000"/>
              <a:gd name="connsiteY59" fmla="*/ 9015 h 9831"/>
              <a:gd name="connsiteX60" fmla="*/ 3770 w 10000"/>
              <a:gd name="connsiteY60" fmla="*/ 9447 h 9831"/>
              <a:gd name="connsiteX61" fmla="*/ 3928 w 10000"/>
              <a:gd name="connsiteY61" fmla="*/ 9447 h 9831"/>
              <a:gd name="connsiteX62" fmla="*/ 4018 w 10000"/>
              <a:gd name="connsiteY62" fmla="*/ 9663 h 9831"/>
              <a:gd name="connsiteX63" fmla="*/ 3995 w 10000"/>
              <a:gd name="connsiteY63" fmla="*/ 9831 h 9831"/>
              <a:gd name="connsiteX64" fmla="*/ 4103 w 10000"/>
              <a:gd name="connsiteY64" fmla="*/ 6533 h 9831"/>
              <a:gd name="connsiteX65" fmla="*/ 4037 w 10000"/>
              <a:gd name="connsiteY65" fmla="*/ 6556 h 9831"/>
              <a:gd name="connsiteX66" fmla="*/ 4189 w 10000"/>
              <a:gd name="connsiteY66" fmla="*/ 5643 h 9831"/>
              <a:gd name="connsiteX67" fmla="*/ 7506 w 10000"/>
              <a:gd name="connsiteY67" fmla="*/ 5981 h 9831"/>
              <a:gd name="connsiteX68" fmla="*/ 10000 w 10000"/>
              <a:gd name="connsiteY68" fmla="*/ 5999 h 9831"/>
              <a:gd name="connsiteX0" fmla="*/ 10000 w 10000"/>
              <a:gd name="connsiteY0" fmla="*/ 6102 h 10000"/>
              <a:gd name="connsiteX1" fmla="*/ 10000 w 10000"/>
              <a:gd name="connsiteY1" fmla="*/ 2030 h 10000"/>
              <a:gd name="connsiteX2" fmla="*/ 8849 w 10000"/>
              <a:gd name="connsiteY2" fmla="*/ 2030 h 10000"/>
              <a:gd name="connsiteX3" fmla="*/ 8849 w 10000"/>
              <a:gd name="connsiteY3" fmla="*/ 587 h 10000"/>
              <a:gd name="connsiteX4" fmla="*/ 6546 w 10000"/>
              <a:gd name="connsiteY4" fmla="*/ 587 h 10000"/>
              <a:gd name="connsiteX5" fmla="*/ 3341 w 10000"/>
              <a:gd name="connsiteY5" fmla="*/ 293 h 10000"/>
              <a:gd name="connsiteX6" fmla="*/ 2799 w 10000"/>
              <a:gd name="connsiteY6" fmla="*/ 282 h 10000"/>
              <a:gd name="connsiteX7" fmla="*/ 2596 w 10000"/>
              <a:gd name="connsiteY7" fmla="*/ 195 h 10000"/>
              <a:gd name="connsiteX8" fmla="*/ 429 w 10000"/>
              <a:gd name="connsiteY8" fmla="*/ 0 h 10000"/>
              <a:gd name="connsiteX9" fmla="*/ 451 w 10000"/>
              <a:gd name="connsiteY9" fmla="*/ 195 h 10000"/>
              <a:gd name="connsiteX10" fmla="*/ 316 w 10000"/>
              <a:gd name="connsiteY10" fmla="*/ 319 h 10000"/>
              <a:gd name="connsiteX11" fmla="*/ 248 w 10000"/>
              <a:gd name="connsiteY11" fmla="*/ 465 h 10000"/>
              <a:gd name="connsiteX12" fmla="*/ 226 w 10000"/>
              <a:gd name="connsiteY12" fmla="*/ 612 h 10000"/>
              <a:gd name="connsiteX13" fmla="*/ 226 w 10000"/>
              <a:gd name="connsiteY13" fmla="*/ 807 h 10000"/>
              <a:gd name="connsiteX14" fmla="*/ 135 w 10000"/>
              <a:gd name="connsiteY14" fmla="*/ 953 h 10000"/>
              <a:gd name="connsiteX15" fmla="*/ 0 w 10000"/>
              <a:gd name="connsiteY15" fmla="*/ 1102 h 10000"/>
              <a:gd name="connsiteX16" fmla="*/ 135 w 10000"/>
              <a:gd name="connsiteY16" fmla="*/ 1296 h 10000"/>
              <a:gd name="connsiteX17" fmla="*/ 113 w 10000"/>
              <a:gd name="connsiteY17" fmla="*/ 1467 h 10000"/>
              <a:gd name="connsiteX18" fmla="*/ 113 w 10000"/>
              <a:gd name="connsiteY18" fmla="*/ 1638 h 10000"/>
              <a:gd name="connsiteX19" fmla="*/ 226 w 10000"/>
              <a:gd name="connsiteY19" fmla="*/ 1785 h 10000"/>
              <a:gd name="connsiteX20" fmla="*/ 248 w 10000"/>
              <a:gd name="connsiteY20" fmla="*/ 2030 h 10000"/>
              <a:gd name="connsiteX21" fmla="*/ 113 w 10000"/>
              <a:gd name="connsiteY21" fmla="*/ 2250 h 10000"/>
              <a:gd name="connsiteX22" fmla="*/ 158 w 10000"/>
              <a:gd name="connsiteY22" fmla="*/ 2470 h 10000"/>
              <a:gd name="connsiteX23" fmla="*/ 203 w 10000"/>
              <a:gd name="connsiteY23" fmla="*/ 2642 h 10000"/>
              <a:gd name="connsiteX24" fmla="*/ 248 w 10000"/>
              <a:gd name="connsiteY24" fmla="*/ 2788 h 10000"/>
              <a:gd name="connsiteX25" fmla="*/ 293 w 10000"/>
              <a:gd name="connsiteY25" fmla="*/ 3153 h 10000"/>
              <a:gd name="connsiteX26" fmla="*/ 384 w 10000"/>
              <a:gd name="connsiteY26" fmla="*/ 3351 h 10000"/>
              <a:gd name="connsiteX27" fmla="*/ 519 w 10000"/>
              <a:gd name="connsiteY27" fmla="*/ 3570 h 10000"/>
              <a:gd name="connsiteX28" fmla="*/ 564 w 10000"/>
              <a:gd name="connsiteY28" fmla="*/ 3717 h 10000"/>
              <a:gd name="connsiteX29" fmla="*/ 609 w 10000"/>
              <a:gd name="connsiteY29" fmla="*/ 3887 h 10000"/>
              <a:gd name="connsiteX30" fmla="*/ 767 w 10000"/>
              <a:gd name="connsiteY30" fmla="*/ 3985 h 10000"/>
              <a:gd name="connsiteX31" fmla="*/ 903 w 10000"/>
              <a:gd name="connsiteY31" fmla="*/ 3985 h 10000"/>
              <a:gd name="connsiteX32" fmla="*/ 1084 w 10000"/>
              <a:gd name="connsiteY32" fmla="*/ 3839 h 10000"/>
              <a:gd name="connsiteX33" fmla="*/ 1309 w 10000"/>
              <a:gd name="connsiteY33" fmla="*/ 3839 h 10000"/>
              <a:gd name="connsiteX34" fmla="*/ 1151 w 10000"/>
              <a:gd name="connsiteY34" fmla="*/ 3961 h 10000"/>
              <a:gd name="connsiteX35" fmla="*/ 1129 w 10000"/>
              <a:gd name="connsiteY35" fmla="*/ 4133 h 10000"/>
              <a:gd name="connsiteX36" fmla="*/ 926 w 10000"/>
              <a:gd name="connsiteY36" fmla="*/ 4133 h 10000"/>
              <a:gd name="connsiteX37" fmla="*/ 880 w 10000"/>
              <a:gd name="connsiteY37" fmla="*/ 4278 h 10000"/>
              <a:gd name="connsiteX38" fmla="*/ 790 w 10000"/>
              <a:gd name="connsiteY38" fmla="*/ 4449 h 10000"/>
              <a:gd name="connsiteX39" fmla="*/ 655 w 10000"/>
              <a:gd name="connsiteY39" fmla="*/ 4621 h 10000"/>
              <a:gd name="connsiteX40" fmla="*/ 767 w 10000"/>
              <a:gd name="connsiteY40" fmla="*/ 4817 h 10000"/>
              <a:gd name="connsiteX41" fmla="*/ 903 w 10000"/>
              <a:gd name="connsiteY41" fmla="*/ 4841 h 10000"/>
              <a:gd name="connsiteX42" fmla="*/ 948 w 10000"/>
              <a:gd name="connsiteY42" fmla="*/ 5184 h 10000"/>
              <a:gd name="connsiteX43" fmla="*/ 1016 w 10000"/>
              <a:gd name="connsiteY43" fmla="*/ 5354 h 10000"/>
              <a:gd name="connsiteX44" fmla="*/ 1016 w 10000"/>
              <a:gd name="connsiteY44" fmla="*/ 5573 h 10000"/>
              <a:gd name="connsiteX45" fmla="*/ 1061 w 10000"/>
              <a:gd name="connsiteY45" fmla="*/ 5942 h 10000"/>
              <a:gd name="connsiteX46" fmla="*/ 1174 w 10000"/>
              <a:gd name="connsiteY46" fmla="*/ 6210 h 10000"/>
              <a:gd name="connsiteX47" fmla="*/ 1354 w 10000"/>
              <a:gd name="connsiteY47" fmla="*/ 6480 h 10000"/>
              <a:gd name="connsiteX48" fmla="*/ 1377 w 10000"/>
              <a:gd name="connsiteY48" fmla="*/ 6650 h 10000"/>
              <a:gd name="connsiteX49" fmla="*/ 1512 w 10000"/>
              <a:gd name="connsiteY49" fmla="*/ 6774 h 10000"/>
              <a:gd name="connsiteX50" fmla="*/ 1670 w 10000"/>
              <a:gd name="connsiteY50" fmla="*/ 7066 h 10000"/>
              <a:gd name="connsiteX51" fmla="*/ 1941 w 10000"/>
              <a:gd name="connsiteY51" fmla="*/ 7530 h 10000"/>
              <a:gd name="connsiteX52" fmla="*/ 1964 w 10000"/>
              <a:gd name="connsiteY52" fmla="*/ 8167 h 10000"/>
              <a:gd name="connsiteX53" fmla="*/ 2280 w 10000"/>
              <a:gd name="connsiteY53" fmla="*/ 8460 h 10000"/>
              <a:gd name="connsiteX54" fmla="*/ 2551 w 10000"/>
              <a:gd name="connsiteY54" fmla="*/ 8386 h 10000"/>
              <a:gd name="connsiteX55" fmla="*/ 2689 w 10000"/>
              <a:gd name="connsiteY55" fmla="*/ 6261 h 10000"/>
              <a:gd name="connsiteX56" fmla="*/ 2935 w 10000"/>
              <a:gd name="connsiteY56" fmla="*/ 8924 h 10000"/>
              <a:gd name="connsiteX57" fmla="*/ 3070 w 10000"/>
              <a:gd name="connsiteY57" fmla="*/ 8876 h 10000"/>
              <a:gd name="connsiteX58" fmla="*/ 3409 w 10000"/>
              <a:gd name="connsiteY58" fmla="*/ 9192 h 10000"/>
              <a:gd name="connsiteX59" fmla="*/ 3589 w 10000"/>
              <a:gd name="connsiteY59" fmla="*/ 9170 h 10000"/>
              <a:gd name="connsiteX60" fmla="*/ 3770 w 10000"/>
              <a:gd name="connsiteY60" fmla="*/ 9609 h 10000"/>
              <a:gd name="connsiteX61" fmla="*/ 3928 w 10000"/>
              <a:gd name="connsiteY61" fmla="*/ 9609 h 10000"/>
              <a:gd name="connsiteX62" fmla="*/ 4018 w 10000"/>
              <a:gd name="connsiteY62" fmla="*/ 9829 h 10000"/>
              <a:gd name="connsiteX63" fmla="*/ 3995 w 10000"/>
              <a:gd name="connsiteY63" fmla="*/ 10000 h 10000"/>
              <a:gd name="connsiteX64" fmla="*/ 4103 w 10000"/>
              <a:gd name="connsiteY64" fmla="*/ 6645 h 10000"/>
              <a:gd name="connsiteX65" fmla="*/ 4037 w 10000"/>
              <a:gd name="connsiteY65" fmla="*/ 6669 h 10000"/>
              <a:gd name="connsiteX66" fmla="*/ 4189 w 10000"/>
              <a:gd name="connsiteY66" fmla="*/ 5740 h 10000"/>
              <a:gd name="connsiteX67" fmla="*/ 7506 w 10000"/>
              <a:gd name="connsiteY67" fmla="*/ 6084 h 10000"/>
              <a:gd name="connsiteX68" fmla="*/ 10000 w 10000"/>
              <a:gd name="connsiteY68" fmla="*/ 6102 h 10000"/>
              <a:gd name="connsiteX0" fmla="*/ 10000 w 10000"/>
              <a:gd name="connsiteY0" fmla="*/ 6102 h 10000"/>
              <a:gd name="connsiteX1" fmla="*/ 10000 w 10000"/>
              <a:gd name="connsiteY1" fmla="*/ 2030 h 10000"/>
              <a:gd name="connsiteX2" fmla="*/ 8849 w 10000"/>
              <a:gd name="connsiteY2" fmla="*/ 2030 h 10000"/>
              <a:gd name="connsiteX3" fmla="*/ 8849 w 10000"/>
              <a:gd name="connsiteY3" fmla="*/ 587 h 10000"/>
              <a:gd name="connsiteX4" fmla="*/ 6546 w 10000"/>
              <a:gd name="connsiteY4" fmla="*/ 587 h 10000"/>
              <a:gd name="connsiteX5" fmla="*/ 3341 w 10000"/>
              <a:gd name="connsiteY5" fmla="*/ 293 h 10000"/>
              <a:gd name="connsiteX6" fmla="*/ 2799 w 10000"/>
              <a:gd name="connsiteY6" fmla="*/ 282 h 10000"/>
              <a:gd name="connsiteX7" fmla="*/ 2596 w 10000"/>
              <a:gd name="connsiteY7" fmla="*/ 195 h 10000"/>
              <a:gd name="connsiteX8" fmla="*/ 429 w 10000"/>
              <a:gd name="connsiteY8" fmla="*/ 0 h 10000"/>
              <a:gd name="connsiteX9" fmla="*/ 451 w 10000"/>
              <a:gd name="connsiteY9" fmla="*/ 195 h 10000"/>
              <a:gd name="connsiteX10" fmla="*/ 316 w 10000"/>
              <a:gd name="connsiteY10" fmla="*/ 319 h 10000"/>
              <a:gd name="connsiteX11" fmla="*/ 248 w 10000"/>
              <a:gd name="connsiteY11" fmla="*/ 465 h 10000"/>
              <a:gd name="connsiteX12" fmla="*/ 226 w 10000"/>
              <a:gd name="connsiteY12" fmla="*/ 612 h 10000"/>
              <a:gd name="connsiteX13" fmla="*/ 226 w 10000"/>
              <a:gd name="connsiteY13" fmla="*/ 807 h 10000"/>
              <a:gd name="connsiteX14" fmla="*/ 135 w 10000"/>
              <a:gd name="connsiteY14" fmla="*/ 953 h 10000"/>
              <a:gd name="connsiteX15" fmla="*/ 0 w 10000"/>
              <a:gd name="connsiteY15" fmla="*/ 1102 h 10000"/>
              <a:gd name="connsiteX16" fmla="*/ 135 w 10000"/>
              <a:gd name="connsiteY16" fmla="*/ 1296 h 10000"/>
              <a:gd name="connsiteX17" fmla="*/ 113 w 10000"/>
              <a:gd name="connsiteY17" fmla="*/ 1467 h 10000"/>
              <a:gd name="connsiteX18" fmla="*/ 113 w 10000"/>
              <a:gd name="connsiteY18" fmla="*/ 1638 h 10000"/>
              <a:gd name="connsiteX19" fmla="*/ 226 w 10000"/>
              <a:gd name="connsiteY19" fmla="*/ 1785 h 10000"/>
              <a:gd name="connsiteX20" fmla="*/ 248 w 10000"/>
              <a:gd name="connsiteY20" fmla="*/ 2030 h 10000"/>
              <a:gd name="connsiteX21" fmla="*/ 113 w 10000"/>
              <a:gd name="connsiteY21" fmla="*/ 2250 h 10000"/>
              <a:gd name="connsiteX22" fmla="*/ 158 w 10000"/>
              <a:gd name="connsiteY22" fmla="*/ 2470 h 10000"/>
              <a:gd name="connsiteX23" fmla="*/ 203 w 10000"/>
              <a:gd name="connsiteY23" fmla="*/ 2642 h 10000"/>
              <a:gd name="connsiteX24" fmla="*/ 248 w 10000"/>
              <a:gd name="connsiteY24" fmla="*/ 2788 h 10000"/>
              <a:gd name="connsiteX25" fmla="*/ 293 w 10000"/>
              <a:gd name="connsiteY25" fmla="*/ 3153 h 10000"/>
              <a:gd name="connsiteX26" fmla="*/ 384 w 10000"/>
              <a:gd name="connsiteY26" fmla="*/ 3351 h 10000"/>
              <a:gd name="connsiteX27" fmla="*/ 519 w 10000"/>
              <a:gd name="connsiteY27" fmla="*/ 3570 h 10000"/>
              <a:gd name="connsiteX28" fmla="*/ 564 w 10000"/>
              <a:gd name="connsiteY28" fmla="*/ 3717 h 10000"/>
              <a:gd name="connsiteX29" fmla="*/ 609 w 10000"/>
              <a:gd name="connsiteY29" fmla="*/ 3887 h 10000"/>
              <a:gd name="connsiteX30" fmla="*/ 767 w 10000"/>
              <a:gd name="connsiteY30" fmla="*/ 3985 h 10000"/>
              <a:gd name="connsiteX31" fmla="*/ 903 w 10000"/>
              <a:gd name="connsiteY31" fmla="*/ 3985 h 10000"/>
              <a:gd name="connsiteX32" fmla="*/ 1084 w 10000"/>
              <a:gd name="connsiteY32" fmla="*/ 3839 h 10000"/>
              <a:gd name="connsiteX33" fmla="*/ 1309 w 10000"/>
              <a:gd name="connsiteY33" fmla="*/ 3839 h 10000"/>
              <a:gd name="connsiteX34" fmla="*/ 1151 w 10000"/>
              <a:gd name="connsiteY34" fmla="*/ 3961 h 10000"/>
              <a:gd name="connsiteX35" fmla="*/ 1129 w 10000"/>
              <a:gd name="connsiteY35" fmla="*/ 4133 h 10000"/>
              <a:gd name="connsiteX36" fmla="*/ 926 w 10000"/>
              <a:gd name="connsiteY36" fmla="*/ 4133 h 10000"/>
              <a:gd name="connsiteX37" fmla="*/ 880 w 10000"/>
              <a:gd name="connsiteY37" fmla="*/ 4278 h 10000"/>
              <a:gd name="connsiteX38" fmla="*/ 790 w 10000"/>
              <a:gd name="connsiteY38" fmla="*/ 4449 h 10000"/>
              <a:gd name="connsiteX39" fmla="*/ 655 w 10000"/>
              <a:gd name="connsiteY39" fmla="*/ 4621 h 10000"/>
              <a:gd name="connsiteX40" fmla="*/ 767 w 10000"/>
              <a:gd name="connsiteY40" fmla="*/ 4817 h 10000"/>
              <a:gd name="connsiteX41" fmla="*/ 903 w 10000"/>
              <a:gd name="connsiteY41" fmla="*/ 4841 h 10000"/>
              <a:gd name="connsiteX42" fmla="*/ 948 w 10000"/>
              <a:gd name="connsiteY42" fmla="*/ 5184 h 10000"/>
              <a:gd name="connsiteX43" fmla="*/ 1016 w 10000"/>
              <a:gd name="connsiteY43" fmla="*/ 5354 h 10000"/>
              <a:gd name="connsiteX44" fmla="*/ 1016 w 10000"/>
              <a:gd name="connsiteY44" fmla="*/ 5573 h 10000"/>
              <a:gd name="connsiteX45" fmla="*/ 1061 w 10000"/>
              <a:gd name="connsiteY45" fmla="*/ 5942 h 10000"/>
              <a:gd name="connsiteX46" fmla="*/ 1174 w 10000"/>
              <a:gd name="connsiteY46" fmla="*/ 6210 h 10000"/>
              <a:gd name="connsiteX47" fmla="*/ 1354 w 10000"/>
              <a:gd name="connsiteY47" fmla="*/ 6480 h 10000"/>
              <a:gd name="connsiteX48" fmla="*/ 1377 w 10000"/>
              <a:gd name="connsiteY48" fmla="*/ 6650 h 10000"/>
              <a:gd name="connsiteX49" fmla="*/ 1512 w 10000"/>
              <a:gd name="connsiteY49" fmla="*/ 6774 h 10000"/>
              <a:gd name="connsiteX50" fmla="*/ 1670 w 10000"/>
              <a:gd name="connsiteY50" fmla="*/ 7066 h 10000"/>
              <a:gd name="connsiteX51" fmla="*/ 1941 w 10000"/>
              <a:gd name="connsiteY51" fmla="*/ 7530 h 10000"/>
              <a:gd name="connsiteX52" fmla="*/ 1964 w 10000"/>
              <a:gd name="connsiteY52" fmla="*/ 8167 h 10000"/>
              <a:gd name="connsiteX53" fmla="*/ 2280 w 10000"/>
              <a:gd name="connsiteY53" fmla="*/ 8460 h 10000"/>
              <a:gd name="connsiteX54" fmla="*/ 2551 w 10000"/>
              <a:gd name="connsiteY54" fmla="*/ 8386 h 10000"/>
              <a:gd name="connsiteX55" fmla="*/ 2689 w 10000"/>
              <a:gd name="connsiteY55" fmla="*/ 6261 h 10000"/>
              <a:gd name="connsiteX56" fmla="*/ 2935 w 10000"/>
              <a:gd name="connsiteY56" fmla="*/ 8924 h 10000"/>
              <a:gd name="connsiteX57" fmla="*/ 2943 w 10000"/>
              <a:gd name="connsiteY57" fmla="*/ 6082 h 10000"/>
              <a:gd name="connsiteX58" fmla="*/ 3409 w 10000"/>
              <a:gd name="connsiteY58" fmla="*/ 9192 h 10000"/>
              <a:gd name="connsiteX59" fmla="*/ 3589 w 10000"/>
              <a:gd name="connsiteY59" fmla="*/ 9170 h 10000"/>
              <a:gd name="connsiteX60" fmla="*/ 3770 w 10000"/>
              <a:gd name="connsiteY60" fmla="*/ 9609 h 10000"/>
              <a:gd name="connsiteX61" fmla="*/ 3928 w 10000"/>
              <a:gd name="connsiteY61" fmla="*/ 9609 h 10000"/>
              <a:gd name="connsiteX62" fmla="*/ 4018 w 10000"/>
              <a:gd name="connsiteY62" fmla="*/ 9829 h 10000"/>
              <a:gd name="connsiteX63" fmla="*/ 3995 w 10000"/>
              <a:gd name="connsiteY63" fmla="*/ 10000 h 10000"/>
              <a:gd name="connsiteX64" fmla="*/ 4103 w 10000"/>
              <a:gd name="connsiteY64" fmla="*/ 6645 h 10000"/>
              <a:gd name="connsiteX65" fmla="*/ 4037 w 10000"/>
              <a:gd name="connsiteY65" fmla="*/ 6669 h 10000"/>
              <a:gd name="connsiteX66" fmla="*/ 4189 w 10000"/>
              <a:gd name="connsiteY66" fmla="*/ 5740 h 10000"/>
              <a:gd name="connsiteX67" fmla="*/ 7506 w 10000"/>
              <a:gd name="connsiteY67" fmla="*/ 6084 h 10000"/>
              <a:gd name="connsiteX68" fmla="*/ 10000 w 10000"/>
              <a:gd name="connsiteY68" fmla="*/ 6102 h 10000"/>
              <a:gd name="connsiteX0" fmla="*/ 10000 w 10000"/>
              <a:gd name="connsiteY0" fmla="*/ 6102 h 10000"/>
              <a:gd name="connsiteX1" fmla="*/ 10000 w 10000"/>
              <a:gd name="connsiteY1" fmla="*/ 2030 h 10000"/>
              <a:gd name="connsiteX2" fmla="*/ 8849 w 10000"/>
              <a:gd name="connsiteY2" fmla="*/ 2030 h 10000"/>
              <a:gd name="connsiteX3" fmla="*/ 8849 w 10000"/>
              <a:gd name="connsiteY3" fmla="*/ 587 h 10000"/>
              <a:gd name="connsiteX4" fmla="*/ 6546 w 10000"/>
              <a:gd name="connsiteY4" fmla="*/ 587 h 10000"/>
              <a:gd name="connsiteX5" fmla="*/ 3341 w 10000"/>
              <a:gd name="connsiteY5" fmla="*/ 293 h 10000"/>
              <a:gd name="connsiteX6" fmla="*/ 2799 w 10000"/>
              <a:gd name="connsiteY6" fmla="*/ 282 h 10000"/>
              <a:gd name="connsiteX7" fmla="*/ 2596 w 10000"/>
              <a:gd name="connsiteY7" fmla="*/ 195 h 10000"/>
              <a:gd name="connsiteX8" fmla="*/ 429 w 10000"/>
              <a:gd name="connsiteY8" fmla="*/ 0 h 10000"/>
              <a:gd name="connsiteX9" fmla="*/ 451 w 10000"/>
              <a:gd name="connsiteY9" fmla="*/ 195 h 10000"/>
              <a:gd name="connsiteX10" fmla="*/ 316 w 10000"/>
              <a:gd name="connsiteY10" fmla="*/ 319 h 10000"/>
              <a:gd name="connsiteX11" fmla="*/ 248 w 10000"/>
              <a:gd name="connsiteY11" fmla="*/ 465 h 10000"/>
              <a:gd name="connsiteX12" fmla="*/ 226 w 10000"/>
              <a:gd name="connsiteY12" fmla="*/ 612 h 10000"/>
              <a:gd name="connsiteX13" fmla="*/ 226 w 10000"/>
              <a:gd name="connsiteY13" fmla="*/ 807 h 10000"/>
              <a:gd name="connsiteX14" fmla="*/ 135 w 10000"/>
              <a:gd name="connsiteY14" fmla="*/ 953 h 10000"/>
              <a:gd name="connsiteX15" fmla="*/ 0 w 10000"/>
              <a:gd name="connsiteY15" fmla="*/ 1102 h 10000"/>
              <a:gd name="connsiteX16" fmla="*/ 135 w 10000"/>
              <a:gd name="connsiteY16" fmla="*/ 1296 h 10000"/>
              <a:gd name="connsiteX17" fmla="*/ 113 w 10000"/>
              <a:gd name="connsiteY17" fmla="*/ 1467 h 10000"/>
              <a:gd name="connsiteX18" fmla="*/ 113 w 10000"/>
              <a:gd name="connsiteY18" fmla="*/ 1638 h 10000"/>
              <a:gd name="connsiteX19" fmla="*/ 226 w 10000"/>
              <a:gd name="connsiteY19" fmla="*/ 1785 h 10000"/>
              <a:gd name="connsiteX20" fmla="*/ 248 w 10000"/>
              <a:gd name="connsiteY20" fmla="*/ 2030 h 10000"/>
              <a:gd name="connsiteX21" fmla="*/ 113 w 10000"/>
              <a:gd name="connsiteY21" fmla="*/ 2250 h 10000"/>
              <a:gd name="connsiteX22" fmla="*/ 158 w 10000"/>
              <a:gd name="connsiteY22" fmla="*/ 2470 h 10000"/>
              <a:gd name="connsiteX23" fmla="*/ 203 w 10000"/>
              <a:gd name="connsiteY23" fmla="*/ 2642 h 10000"/>
              <a:gd name="connsiteX24" fmla="*/ 248 w 10000"/>
              <a:gd name="connsiteY24" fmla="*/ 2788 h 10000"/>
              <a:gd name="connsiteX25" fmla="*/ 293 w 10000"/>
              <a:gd name="connsiteY25" fmla="*/ 3153 h 10000"/>
              <a:gd name="connsiteX26" fmla="*/ 384 w 10000"/>
              <a:gd name="connsiteY26" fmla="*/ 3351 h 10000"/>
              <a:gd name="connsiteX27" fmla="*/ 519 w 10000"/>
              <a:gd name="connsiteY27" fmla="*/ 3570 h 10000"/>
              <a:gd name="connsiteX28" fmla="*/ 564 w 10000"/>
              <a:gd name="connsiteY28" fmla="*/ 3717 h 10000"/>
              <a:gd name="connsiteX29" fmla="*/ 609 w 10000"/>
              <a:gd name="connsiteY29" fmla="*/ 3887 h 10000"/>
              <a:gd name="connsiteX30" fmla="*/ 767 w 10000"/>
              <a:gd name="connsiteY30" fmla="*/ 3985 h 10000"/>
              <a:gd name="connsiteX31" fmla="*/ 903 w 10000"/>
              <a:gd name="connsiteY31" fmla="*/ 3985 h 10000"/>
              <a:gd name="connsiteX32" fmla="*/ 1084 w 10000"/>
              <a:gd name="connsiteY32" fmla="*/ 3839 h 10000"/>
              <a:gd name="connsiteX33" fmla="*/ 1309 w 10000"/>
              <a:gd name="connsiteY33" fmla="*/ 3839 h 10000"/>
              <a:gd name="connsiteX34" fmla="*/ 1151 w 10000"/>
              <a:gd name="connsiteY34" fmla="*/ 3961 h 10000"/>
              <a:gd name="connsiteX35" fmla="*/ 1129 w 10000"/>
              <a:gd name="connsiteY35" fmla="*/ 4133 h 10000"/>
              <a:gd name="connsiteX36" fmla="*/ 926 w 10000"/>
              <a:gd name="connsiteY36" fmla="*/ 4133 h 10000"/>
              <a:gd name="connsiteX37" fmla="*/ 880 w 10000"/>
              <a:gd name="connsiteY37" fmla="*/ 4278 h 10000"/>
              <a:gd name="connsiteX38" fmla="*/ 790 w 10000"/>
              <a:gd name="connsiteY38" fmla="*/ 4449 h 10000"/>
              <a:gd name="connsiteX39" fmla="*/ 655 w 10000"/>
              <a:gd name="connsiteY39" fmla="*/ 4621 h 10000"/>
              <a:gd name="connsiteX40" fmla="*/ 767 w 10000"/>
              <a:gd name="connsiteY40" fmla="*/ 4817 h 10000"/>
              <a:gd name="connsiteX41" fmla="*/ 903 w 10000"/>
              <a:gd name="connsiteY41" fmla="*/ 4841 h 10000"/>
              <a:gd name="connsiteX42" fmla="*/ 948 w 10000"/>
              <a:gd name="connsiteY42" fmla="*/ 5184 h 10000"/>
              <a:gd name="connsiteX43" fmla="*/ 1016 w 10000"/>
              <a:gd name="connsiteY43" fmla="*/ 5354 h 10000"/>
              <a:gd name="connsiteX44" fmla="*/ 1016 w 10000"/>
              <a:gd name="connsiteY44" fmla="*/ 5573 h 10000"/>
              <a:gd name="connsiteX45" fmla="*/ 1061 w 10000"/>
              <a:gd name="connsiteY45" fmla="*/ 5942 h 10000"/>
              <a:gd name="connsiteX46" fmla="*/ 1174 w 10000"/>
              <a:gd name="connsiteY46" fmla="*/ 6210 h 10000"/>
              <a:gd name="connsiteX47" fmla="*/ 1354 w 10000"/>
              <a:gd name="connsiteY47" fmla="*/ 6480 h 10000"/>
              <a:gd name="connsiteX48" fmla="*/ 1377 w 10000"/>
              <a:gd name="connsiteY48" fmla="*/ 6650 h 10000"/>
              <a:gd name="connsiteX49" fmla="*/ 1512 w 10000"/>
              <a:gd name="connsiteY49" fmla="*/ 6774 h 10000"/>
              <a:gd name="connsiteX50" fmla="*/ 1670 w 10000"/>
              <a:gd name="connsiteY50" fmla="*/ 7066 h 10000"/>
              <a:gd name="connsiteX51" fmla="*/ 1941 w 10000"/>
              <a:gd name="connsiteY51" fmla="*/ 7530 h 10000"/>
              <a:gd name="connsiteX52" fmla="*/ 1964 w 10000"/>
              <a:gd name="connsiteY52" fmla="*/ 8167 h 10000"/>
              <a:gd name="connsiteX53" fmla="*/ 2280 w 10000"/>
              <a:gd name="connsiteY53" fmla="*/ 8460 h 10000"/>
              <a:gd name="connsiteX54" fmla="*/ 2551 w 10000"/>
              <a:gd name="connsiteY54" fmla="*/ 8386 h 10000"/>
              <a:gd name="connsiteX55" fmla="*/ 2689 w 10000"/>
              <a:gd name="connsiteY55" fmla="*/ 6261 h 10000"/>
              <a:gd name="connsiteX56" fmla="*/ 2723 w 10000"/>
              <a:gd name="connsiteY56" fmla="*/ 6909 h 10000"/>
              <a:gd name="connsiteX57" fmla="*/ 2943 w 10000"/>
              <a:gd name="connsiteY57" fmla="*/ 6082 h 10000"/>
              <a:gd name="connsiteX58" fmla="*/ 3409 w 10000"/>
              <a:gd name="connsiteY58" fmla="*/ 9192 h 10000"/>
              <a:gd name="connsiteX59" fmla="*/ 3589 w 10000"/>
              <a:gd name="connsiteY59" fmla="*/ 9170 h 10000"/>
              <a:gd name="connsiteX60" fmla="*/ 3770 w 10000"/>
              <a:gd name="connsiteY60" fmla="*/ 9609 h 10000"/>
              <a:gd name="connsiteX61" fmla="*/ 3928 w 10000"/>
              <a:gd name="connsiteY61" fmla="*/ 9609 h 10000"/>
              <a:gd name="connsiteX62" fmla="*/ 4018 w 10000"/>
              <a:gd name="connsiteY62" fmla="*/ 9829 h 10000"/>
              <a:gd name="connsiteX63" fmla="*/ 3995 w 10000"/>
              <a:gd name="connsiteY63" fmla="*/ 10000 h 10000"/>
              <a:gd name="connsiteX64" fmla="*/ 4103 w 10000"/>
              <a:gd name="connsiteY64" fmla="*/ 6645 h 10000"/>
              <a:gd name="connsiteX65" fmla="*/ 4037 w 10000"/>
              <a:gd name="connsiteY65" fmla="*/ 6669 h 10000"/>
              <a:gd name="connsiteX66" fmla="*/ 4189 w 10000"/>
              <a:gd name="connsiteY66" fmla="*/ 5740 h 10000"/>
              <a:gd name="connsiteX67" fmla="*/ 7506 w 10000"/>
              <a:gd name="connsiteY67" fmla="*/ 6084 h 10000"/>
              <a:gd name="connsiteX68" fmla="*/ 10000 w 10000"/>
              <a:gd name="connsiteY68" fmla="*/ 6102 h 10000"/>
              <a:gd name="connsiteX0" fmla="*/ 10000 w 10000"/>
              <a:gd name="connsiteY0" fmla="*/ 6102 h 10000"/>
              <a:gd name="connsiteX1" fmla="*/ 10000 w 10000"/>
              <a:gd name="connsiteY1" fmla="*/ 2030 h 10000"/>
              <a:gd name="connsiteX2" fmla="*/ 8849 w 10000"/>
              <a:gd name="connsiteY2" fmla="*/ 2030 h 10000"/>
              <a:gd name="connsiteX3" fmla="*/ 8849 w 10000"/>
              <a:gd name="connsiteY3" fmla="*/ 587 h 10000"/>
              <a:gd name="connsiteX4" fmla="*/ 6546 w 10000"/>
              <a:gd name="connsiteY4" fmla="*/ 587 h 10000"/>
              <a:gd name="connsiteX5" fmla="*/ 3341 w 10000"/>
              <a:gd name="connsiteY5" fmla="*/ 293 h 10000"/>
              <a:gd name="connsiteX6" fmla="*/ 2799 w 10000"/>
              <a:gd name="connsiteY6" fmla="*/ 282 h 10000"/>
              <a:gd name="connsiteX7" fmla="*/ 2596 w 10000"/>
              <a:gd name="connsiteY7" fmla="*/ 195 h 10000"/>
              <a:gd name="connsiteX8" fmla="*/ 429 w 10000"/>
              <a:gd name="connsiteY8" fmla="*/ 0 h 10000"/>
              <a:gd name="connsiteX9" fmla="*/ 451 w 10000"/>
              <a:gd name="connsiteY9" fmla="*/ 195 h 10000"/>
              <a:gd name="connsiteX10" fmla="*/ 316 w 10000"/>
              <a:gd name="connsiteY10" fmla="*/ 319 h 10000"/>
              <a:gd name="connsiteX11" fmla="*/ 248 w 10000"/>
              <a:gd name="connsiteY11" fmla="*/ 465 h 10000"/>
              <a:gd name="connsiteX12" fmla="*/ 226 w 10000"/>
              <a:gd name="connsiteY12" fmla="*/ 612 h 10000"/>
              <a:gd name="connsiteX13" fmla="*/ 226 w 10000"/>
              <a:gd name="connsiteY13" fmla="*/ 807 h 10000"/>
              <a:gd name="connsiteX14" fmla="*/ 135 w 10000"/>
              <a:gd name="connsiteY14" fmla="*/ 953 h 10000"/>
              <a:gd name="connsiteX15" fmla="*/ 0 w 10000"/>
              <a:gd name="connsiteY15" fmla="*/ 1102 h 10000"/>
              <a:gd name="connsiteX16" fmla="*/ 135 w 10000"/>
              <a:gd name="connsiteY16" fmla="*/ 1296 h 10000"/>
              <a:gd name="connsiteX17" fmla="*/ 113 w 10000"/>
              <a:gd name="connsiteY17" fmla="*/ 1467 h 10000"/>
              <a:gd name="connsiteX18" fmla="*/ 113 w 10000"/>
              <a:gd name="connsiteY18" fmla="*/ 1638 h 10000"/>
              <a:gd name="connsiteX19" fmla="*/ 226 w 10000"/>
              <a:gd name="connsiteY19" fmla="*/ 1785 h 10000"/>
              <a:gd name="connsiteX20" fmla="*/ 248 w 10000"/>
              <a:gd name="connsiteY20" fmla="*/ 2030 h 10000"/>
              <a:gd name="connsiteX21" fmla="*/ 113 w 10000"/>
              <a:gd name="connsiteY21" fmla="*/ 2250 h 10000"/>
              <a:gd name="connsiteX22" fmla="*/ 158 w 10000"/>
              <a:gd name="connsiteY22" fmla="*/ 2470 h 10000"/>
              <a:gd name="connsiteX23" fmla="*/ 203 w 10000"/>
              <a:gd name="connsiteY23" fmla="*/ 2642 h 10000"/>
              <a:gd name="connsiteX24" fmla="*/ 248 w 10000"/>
              <a:gd name="connsiteY24" fmla="*/ 2788 h 10000"/>
              <a:gd name="connsiteX25" fmla="*/ 293 w 10000"/>
              <a:gd name="connsiteY25" fmla="*/ 3153 h 10000"/>
              <a:gd name="connsiteX26" fmla="*/ 384 w 10000"/>
              <a:gd name="connsiteY26" fmla="*/ 3351 h 10000"/>
              <a:gd name="connsiteX27" fmla="*/ 519 w 10000"/>
              <a:gd name="connsiteY27" fmla="*/ 3570 h 10000"/>
              <a:gd name="connsiteX28" fmla="*/ 564 w 10000"/>
              <a:gd name="connsiteY28" fmla="*/ 3717 h 10000"/>
              <a:gd name="connsiteX29" fmla="*/ 609 w 10000"/>
              <a:gd name="connsiteY29" fmla="*/ 3887 h 10000"/>
              <a:gd name="connsiteX30" fmla="*/ 767 w 10000"/>
              <a:gd name="connsiteY30" fmla="*/ 3985 h 10000"/>
              <a:gd name="connsiteX31" fmla="*/ 903 w 10000"/>
              <a:gd name="connsiteY31" fmla="*/ 3985 h 10000"/>
              <a:gd name="connsiteX32" fmla="*/ 1084 w 10000"/>
              <a:gd name="connsiteY32" fmla="*/ 3839 h 10000"/>
              <a:gd name="connsiteX33" fmla="*/ 1309 w 10000"/>
              <a:gd name="connsiteY33" fmla="*/ 3839 h 10000"/>
              <a:gd name="connsiteX34" fmla="*/ 1151 w 10000"/>
              <a:gd name="connsiteY34" fmla="*/ 3961 h 10000"/>
              <a:gd name="connsiteX35" fmla="*/ 1129 w 10000"/>
              <a:gd name="connsiteY35" fmla="*/ 4133 h 10000"/>
              <a:gd name="connsiteX36" fmla="*/ 926 w 10000"/>
              <a:gd name="connsiteY36" fmla="*/ 4133 h 10000"/>
              <a:gd name="connsiteX37" fmla="*/ 880 w 10000"/>
              <a:gd name="connsiteY37" fmla="*/ 4278 h 10000"/>
              <a:gd name="connsiteX38" fmla="*/ 790 w 10000"/>
              <a:gd name="connsiteY38" fmla="*/ 4449 h 10000"/>
              <a:gd name="connsiteX39" fmla="*/ 655 w 10000"/>
              <a:gd name="connsiteY39" fmla="*/ 4621 h 10000"/>
              <a:gd name="connsiteX40" fmla="*/ 767 w 10000"/>
              <a:gd name="connsiteY40" fmla="*/ 4817 h 10000"/>
              <a:gd name="connsiteX41" fmla="*/ 903 w 10000"/>
              <a:gd name="connsiteY41" fmla="*/ 4841 h 10000"/>
              <a:gd name="connsiteX42" fmla="*/ 948 w 10000"/>
              <a:gd name="connsiteY42" fmla="*/ 5184 h 10000"/>
              <a:gd name="connsiteX43" fmla="*/ 1016 w 10000"/>
              <a:gd name="connsiteY43" fmla="*/ 5354 h 10000"/>
              <a:gd name="connsiteX44" fmla="*/ 1016 w 10000"/>
              <a:gd name="connsiteY44" fmla="*/ 5573 h 10000"/>
              <a:gd name="connsiteX45" fmla="*/ 1061 w 10000"/>
              <a:gd name="connsiteY45" fmla="*/ 5942 h 10000"/>
              <a:gd name="connsiteX46" fmla="*/ 1174 w 10000"/>
              <a:gd name="connsiteY46" fmla="*/ 6210 h 10000"/>
              <a:gd name="connsiteX47" fmla="*/ 1354 w 10000"/>
              <a:gd name="connsiteY47" fmla="*/ 6480 h 10000"/>
              <a:gd name="connsiteX48" fmla="*/ 1377 w 10000"/>
              <a:gd name="connsiteY48" fmla="*/ 6650 h 10000"/>
              <a:gd name="connsiteX49" fmla="*/ 1512 w 10000"/>
              <a:gd name="connsiteY49" fmla="*/ 6774 h 10000"/>
              <a:gd name="connsiteX50" fmla="*/ 1670 w 10000"/>
              <a:gd name="connsiteY50" fmla="*/ 7066 h 10000"/>
              <a:gd name="connsiteX51" fmla="*/ 1941 w 10000"/>
              <a:gd name="connsiteY51" fmla="*/ 7530 h 10000"/>
              <a:gd name="connsiteX52" fmla="*/ 1964 w 10000"/>
              <a:gd name="connsiteY52" fmla="*/ 8167 h 10000"/>
              <a:gd name="connsiteX53" fmla="*/ 2280 w 10000"/>
              <a:gd name="connsiteY53" fmla="*/ 8460 h 10000"/>
              <a:gd name="connsiteX54" fmla="*/ 2551 w 10000"/>
              <a:gd name="connsiteY54" fmla="*/ 8386 h 10000"/>
              <a:gd name="connsiteX55" fmla="*/ 2689 w 10000"/>
              <a:gd name="connsiteY55" fmla="*/ 6261 h 10000"/>
              <a:gd name="connsiteX56" fmla="*/ 2723 w 10000"/>
              <a:gd name="connsiteY56" fmla="*/ 6909 h 10000"/>
              <a:gd name="connsiteX57" fmla="*/ 2858 w 10000"/>
              <a:gd name="connsiteY57" fmla="*/ 6403 h 10000"/>
              <a:gd name="connsiteX58" fmla="*/ 3409 w 10000"/>
              <a:gd name="connsiteY58" fmla="*/ 9192 h 10000"/>
              <a:gd name="connsiteX59" fmla="*/ 3589 w 10000"/>
              <a:gd name="connsiteY59" fmla="*/ 9170 h 10000"/>
              <a:gd name="connsiteX60" fmla="*/ 3770 w 10000"/>
              <a:gd name="connsiteY60" fmla="*/ 9609 h 10000"/>
              <a:gd name="connsiteX61" fmla="*/ 3928 w 10000"/>
              <a:gd name="connsiteY61" fmla="*/ 9609 h 10000"/>
              <a:gd name="connsiteX62" fmla="*/ 4018 w 10000"/>
              <a:gd name="connsiteY62" fmla="*/ 9829 h 10000"/>
              <a:gd name="connsiteX63" fmla="*/ 3995 w 10000"/>
              <a:gd name="connsiteY63" fmla="*/ 10000 h 10000"/>
              <a:gd name="connsiteX64" fmla="*/ 4103 w 10000"/>
              <a:gd name="connsiteY64" fmla="*/ 6645 h 10000"/>
              <a:gd name="connsiteX65" fmla="*/ 4037 w 10000"/>
              <a:gd name="connsiteY65" fmla="*/ 6669 h 10000"/>
              <a:gd name="connsiteX66" fmla="*/ 4189 w 10000"/>
              <a:gd name="connsiteY66" fmla="*/ 5740 h 10000"/>
              <a:gd name="connsiteX67" fmla="*/ 7506 w 10000"/>
              <a:gd name="connsiteY67" fmla="*/ 6084 h 10000"/>
              <a:gd name="connsiteX68" fmla="*/ 10000 w 10000"/>
              <a:gd name="connsiteY68" fmla="*/ 6102 h 10000"/>
              <a:gd name="connsiteX0" fmla="*/ 10000 w 10000"/>
              <a:gd name="connsiteY0" fmla="*/ 6102 h 10000"/>
              <a:gd name="connsiteX1" fmla="*/ 10000 w 10000"/>
              <a:gd name="connsiteY1" fmla="*/ 2030 h 10000"/>
              <a:gd name="connsiteX2" fmla="*/ 8849 w 10000"/>
              <a:gd name="connsiteY2" fmla="*/ 2030 h 10000"/>
              <a:gd name="connsiteX3" fmla="*/ 8849 w 10000"/>
              <a:gd name="connsiteY3" fmla="*/ 587 h 10000"/>
              <a:gd name="connsiteX4" fmla="*/ 6546 w 10000"/>
              <a:gd name="connsiteY4" fmla="*/ 587 h 10000"/>
              <a:gd name="connsiteX5" fmla="*/ 3341 w 10000"/>
              <a:gd name="connsiteY5" fmla="*/ 293 h 10000"/>
              <a:gd name="connsiteX6" fmla="*/ 2799 w 10000"/>
              <a:gd name="connsiteY6" fmla="*/ 282 h 10000"/>
              <a:gd name="connsiteX7" fmla="*/ 2596 w 10000"/>
              <a:gd name="connsiteY7" fmla="*/ 195 h 10000"/>
              <a:gd name="connsiteX8" fmla="*/ 429 w 10000"/>
              <a:gd name="connsiteY8" fmla="*/ 0 h 10000"/>
              <a:gd name="connsiteX9" fmla="*/ 451 w 10000"/>
              <a:gd name="connsiteY9" fmla="*/ 195 h 10000"/>
              <a:gd name="connsiteX10" fmla="*/ 316 w 10000"/>
              <a:gd name="connsiteY10" fmla="*/ 319 h 10000"/>
              <a:gd name="connsiteX11" fmla="*/ 248 w 10000"/>
              <a:gd name="connsiteY11" fmla="*/ 465 h 10000"/>
              <a:gd name="connsiteX12" fmla="*/ 226 w 10000"/>
              <a:gd name="connsiteY12" fmla="*/ 612 h 10000"/>
              <a:gd name="connsiteX13" fmla="*/ 226 w 10000"/>
              <a:gd name="connsiteY13" fmla="*/ 807 h 10000"/>
              <a:gd name="connsiteX14" fmla="*/ 135 w 10000"/>
              <a:gd name="connsiteY14" fmla="*/ 953 h 10000"/>
              <a:gd name="connsiteX15" fmla="*/ 0 w 10000"/>
              <a:gd name="connsiteY15" fmla="*/ 1102 h 10000"/>
              <a:gd name="connsiteX16" fmla="*/ 135 w 10000"/>
              <a:gd name="connsiteY16" fmla="*/ 1296 h 10000"/>
              <a:gd name="connsiteX17" fmla="*/ 113 w 10000"/>
              <a:gd name="connsiteY17" fmla="*/ 1467 h 10000"/>
              <a:gd name="connsiteX18" fmla="*/ 113 w 10000"/>
              <a:gd name="connsiteY18" fmla="*/ 1638 h 10000"/>
              <a:gd name="connsiteX19" fmla="*/ 226 w 10000"/>
              <a:gd name="connsiteY19" fmla="*/ 1785 h 10000"/>
              <a:gd name="connsiteX20" fmla="*/ 248 w 10000"/>
              <a:gd name="connsiteY20" fmla="*/ 2030 h 10000"/>
              <a:gd name="connsiteX21" fmla="*/ 113 w 10000"/>
              <a:gd name="connsiteY21" fmla="*/ 2250 h 10000"/>
              <a:gd name="connsiteX22" fmla="*/ 158 w 10000"/>
              <a:gd name="connsiteY22" fmla="*/ 2470 h 10000"/>
              <a:gd name="connsiteX23" fmla="*/ 203 w 10000"/>
              <a:gd name="connsiteY23" fmla="*/ 2642 h 10000"/>
              <a:gd name="connsiteX24" fmla="*/ 248 w 10000"/>
              <a:gd name="connsiteY24" fmla="*/ 2788 h 10000"/>
              <a:gd name="connsiteX25" fmla="*/ 293 w 10000"/>
              <a:gd name="connsiteY25" fmla="*/ 3153 h 10000"/>
              <a:gd name="connsiteX26" fmla="*/ 384 w 10000"/>
              <a:gd name="connsiteY26" fmla="*/ 3351 h 10000"/>
              <a:gd name="connsiteX27" fmla="*/ 519 w 10000"/>
              <a:gd name="connsiteY27" fmla="*/ 3570 h 10000"/>
              <a:gd name="connsiteX28" fmla="*/ 564 w 10000"/>
              <a:gd name="connsiteY28" fmla="*/ 3717 h 10000"/>
              <a:gd name="connsiteX29" fmla="*/ 609 w 10000"/>
              <a:gd name="connsiteY29" fmla="*/ 3887 h 10000"/>
              <a:gd name="connsiteX30" fmla="*/ 767 w 10000"/>
              <a:gd name="connsiteY30" fmla="*/ 3985 h 10000"/>
              <a:gd name="connsiteX31" fmla="*/ 903 w 10000"/>
              <a:gd name="connsiteY31" fmla="*/ 3985 h 10000"/>
              <a:gd name="connsiteX32" fmla="*/ 1084 w 10000"/>
              <a:gd name="connsiteY32" fmla="*/ 3839 h 10000"/>
              <a:gd name="connsiteX33" fmla="*/ 1309 w 10000"/>
              <a:gd name="connsiteY33" fmla="*/ 3839 h 10000"/>
              <a:gd name="connsiteX34" fmla="*/ 1151 w 10000"/>
              <a:gd name="connsiteY34" fmla="*/ 3961 h 10000"/>
              <a:gd name="connsiteX35" fmla="*/ 1129 w 10000"/>
              <a:gd name="connsiteY35" fmla="*/ 4133 h 10000"/>
              <a:gd name="connsiteX36" fmla="*/ 926 w 10000"/>
              <a:gd name="connsiteY36" fmla="*/ 4133 h 10000"/>
              <a:gd name="connsiteX37" fmla="*/ 880 w 10000"/>
              <a:gd name="connsiteY37" fmla="*/ 4278 h 10000"/>
              <a:gd name="connsiteX38" fmla="*/ 790 w 10000"/>
              <a:gd name="connsiteY38" fmla="*/ 4449 h 10000"/>
              <a:gd name="connsiteX39" fmla="*/ 655 w 10000"/>
              <a:gd name="connsiteY39" fmla="*/ 4621 h 10000"/>
              <a:gd name="connsiteX40" fmla="*/ 767 w 10000"/>
              <a:gd name="connsiteY40" fmla="*/ 4817 h 10000"/>
              <a:gd name="connsiteX41" fmla="*/ 903 w 10000"/>
              <a:gd name="connsiteY41" fmla="*/ 4841 h 10000"/>
              <a:gd name="connsiteX42" fmla="*/ 948 w 10000"/>
              <a:gd name="connsiteY42" fmla="*/ 5184 h 10000"/>
              <a:gd name="connsiteX43" fmla="*/ 1016 w 10000"/>
              <a:gd name="connsiteY43" fmla="*/ 5354 h 10000"/>
              <a:gd name="connsiteX44" fmla="*/ 1016 w 10000"/>
              <a:gd name="connsiteY44" fmla="*/ 5573 h 10000"/>
              <a:gd name="connsiteX45" fmla="*/ 1061 w 10000"/>
              <a:gd name="connsiteY45" fmla="*/ 5942 h 10000"/>
              <a:gd name="connsiteX46" fmla="*/ 1174 w 10000"/>
              <a:gd name="connsiteY46" fmla="*/ 6210 h 10000"/>
              <a:gd name="connsiteX47" fmla="*/ 1354 w 10000"/>
              <a:gd name="connsiteY47" fmla="*/ 6480 h 10000"/>
              <a:gd name="connsiteX48" fmla="*/ 1377 w 10000"/>
              <a:gd name="connsiteY48" fmla="*/ 6650 h 10000"/>
              <a:gd name="connsiteX49" fmla="*/ 1512 w 10000"/>
              <a:gd name="connsiteY49" fmla="*/ 6774 h 10000"/>
              <a:gd name="connsiteX50" fmla="*/ 1670 w 10000"/>
              <a:gd name="connsiteY50" fmla="*/ 7066 h 10000"/>
              <a:gd name="connsiteX51" fmla="*/ 1941 w 10000"/>
              <a:gd name="connsiteY51" fmla="*/ 7530 h 10000"/>
              <a:gd name="connsiteX52" fmla="*/ 1964 w 10000"/>
              <a:gd name="connsiteY52" fmla="*/ 8167 h 10000"/>
              <a:gd name="connsiteX53" fmla="*/ 2280 w 10000"/>
              <a:gd name="connsiteY53" fmla="*/ 8460 h 10000"/>
              <a:gd name="connsiteX54" fmla="*/ 2551 w 10000"/>
              <a:gd name="connsiteY54" fmla="*/ 8386 h 10000"/>
              <a:gd name="connsiteX55" fmla="*/ 2689 w 10000"/>
              <a:gd name="connsiteY55" fmla="*/ 6261 h 10000"/>
              <a:gd name="connsiteX56" fmla="*/ 2723 w 10000"/>
              <a:gd name="connsiteY56" fmla="*/ 6909 h 10000"/>
              <a:gd name="connsiteX57" fmla="*/ 3409 w 10000"/>
              <a:gd name="connsiteY57" fmla="*/ 9192 h 10000"/>
              <a:gd name="connsiteX58" fmla="*/ 3589 w 10000"/>
              <a:gd name="connsiteY58" fmla="*/ 9170 h 10000"/>
              <a:gd name="connsiteX59" fmla="*/ 3770 w 10000"/>
              <a:gd name="connsiteY59" fmla="*/ 9609 h 10000"/>
              <a:gd name="connsiteX60" fmla="*/ 3928 w 10000"/>
              <a:gd name="connsiteY60" fmla="*/ 9609 h 10000"/>
              <a:gd name="connsiteX61" fmla="*/ 4018 w 10000"/>
              <a:gd name="connsiteY61" fmla="*/ 9829 h 10000"/>
              <a:gd name="connsiteX62" fmla="*/ 3995 w 10000"/>
              <a:gd name="connsiteY62" fmla="*/ 10000 h 10000"/>
              <a:gd name="connsiteX63" fmla="*/ 4103 w 10000"/>
              <a:gd name="connsiteY63" fmla="*/ 6645 h 10000"/>
              <a:gd name="connsiteX64" fmla="*/ 4037 w 10000"/>
              <a:gd name="connsiteY64" fmla="*/ 6669 h 10000"/>
              <a:gd name="connsiteX65" fmla="*/ 4189 w 10000"/>
              <a:gd name="connsiteY65" fmla="*/ 5740 h 10000"/>
              <a:gd name="connsiteX66" fmla="*/ 7506 w 10000"/>
              <a:gd name="connsiteY66" fmla="*/ 6084 h 10000"/>
              <a:gd name="connsiteX67" fmla="*/ 10000 w 10000"/>
              <a:gd name="connsiteY67" fmla="*/ 6102 h 10000"/>
              <a:gd name="connsiteX0" fmla="*/ 10000 w 10000"/>
              <a:gd name="connsiteY0" fmla="*/ 6102 h 10000"/>
              <a:gd name="connsiteX1" fmla="*/ 10000 w 10000"/>
              <a:gd name="connsiteY1" fmla="*/ 2030 h 10000"/>
              <a:gd name="connsiteX2" fmla="*/ 8849 w 10000"/>
              <a:gd name="connsiteY2" fmla="*/ 2030 h 10000"/>
              <a:gd name="connsiteX3" fmla="*/ 8849 w 10000"/>
              <a:gd name="connsiteY3" fmla="*/ 587 h 10000"/>
              <a:gd name="connsiteX4" fmla="*/ 6546 w 10000"/>
              <a:gd name="connsiteY4" fmla="*/ 587 h 10000"/>
              <a:gd name="connsiteX5" fmla="*/ 3341 w 10000"/>
              <a:gd name="connsiteY5" fmla="*/ 293 h 10000"/>
              <a:gd name="connsiteX6" fmla="*/ 2799 w 10000"/>
              <a:gd name="connsiteY6" fmla="*/ 282 h 10000"/>
              <a:gd name="connsiteX7" fmla="*/ 2596 w 10000"/>
              <a:gd name="connsiteY7" fmla="*/ 195 h 10000"/>
              <a:gd name="connsiteX8" fmla="*/ 429 w 10000"/>
              <a:gd name="connsiteY8" fmla="*/ 0 h 10000"/>
              <a:gd name="connsiteX9" fmla="*/ 451 w 10000"/>
              <a:gd name="connsiteY9" fmla="*/ 195 h 10000"/>
              <a:gd name="connsiteX10" fmla="*/ 316 w 10000"/>
              <a:gd name="connsiteY10" fmla="*/ 319 h 10000"/>
              <a:gd name="connsiteX11" fmla="*/ 248 w 10000"/>
              <a:gd name="connsiteY11" fmla="*/ 465 h 10000"/>
              <a:gd name="connsiteX12" fmla="*/ 226 w 10000"/>
              <a:gd name="connsiteY12" fmla="*/ 612 h 10000"/>
              <a:gd name="connsiteX13" fmla="*/ 226 w 10000"/>
              <a:gd name="connsiteY13" fmla="*/ 807 h 10000"/>
              <a:gd name="connsiteX14" fmla="*/ 135 w 10000"/>
              <a:gd name="connsiteY14" fmla="*/ 953 h 10000"/>
              <a:gd name="connsiteX15" fmla="*/ 0 w 10000"/>
              <a:gd name="connsiteY15" fmla="*/ 1102 h 10000"/>
              <a:gd name="connsiteX16" fmla="*/ 135 w 10000"/>
              <a:gd name="connsiteY16" fmla="*/ 1296 h 10000"/>
              <a:gd name="connsiteX17" fmla="*/ 113 w 10000"/>
              <a:gd name="connsiteY17" fmla="*/ 1467 h 10000"/>
              <a:gd name="connsiteX18" fmla="*/ 113 w 10000"/>
              <a:gd name="connsiteY18" fmla="*/ 1638 h 10000"/>
              <a:gd name="connsiteX19" fmla="*/ 226 w 10000"/>
              <a:gd name="connsiteY19" fmla="*/ 1785 h 10000"/>
              <a:gd name="connsiteX20" fmla="*/ 248 w 10000"/>
              <a:gd name="connsiteY20" fmla="*/ 2030 h 10000"/>
              <a:gd name="connsiteX21" fmla="*/ 113 w 10000"/>
              <a:gd name="connsiteY21" fmla="*/ 2250 h 10000"/>
              <a:gd name="connsiteX22" fmla="*/ 158 w 10000"/>
              <a:gd name="connsiteY22" fmla="*/ 2470 h 10000"/>
              <a:gd name="connsiteX23" fmla="*/ 203 w 10000"/>
              <a:gd name="connsiteY23" fmla="*/ 2642 h 10000"/>
              <a:gd name="connsiteX24" fmla="*/ 248 w 10000"/>
              <a:gd name="connsiteY24" fmla="*/ 2788 h 10000"/>
              <a:gd name="connsiteX25" fmla="*/ 293 w 10000"/>
              <a:gd name="connsiteY25" fmla="*/ 3153 h 10000"/>
              <a:gd name="connsiteX26" fmla="*/ 384 w 10000"/>
              <a:gd name="connsiteY26" fmla="*/ 3351 h 10000"/>
              <a:gd name="connsiteX27" fmla="*/ 519 w 10000"/>
              <a:gd name="connsiteY27" fmla="*/ 3570 h 10000"/>
              <a:gd name="connsiteX28" fmla="*/ 564 w 10000"/>
              <a:gd name="connsiteY28" fmla="*/ 3717 h 10000"/>
              <a:gd name="connsiteX29" fmla="*/ 609 w 10000"/>
              <a:gd name="connsiteY29" fmla="*/ 3887 h 10000"/>
              <a:gd name="connsiteX30" fmla="*/ 767 w 10000"/>
              <a:gd name="connsiteY30" fmla="*/ 3985 h 10000"/>
              <a:gd name="connsiteX31" fmla="*/ 903 w 10000"/>
              <a:gd name="connsiteY31" fmla="*/ 3985 h 10000"/>
              <a:gd name="connsiteX32" fmla="*/ 1084 w 10000"/>
              <a:gd name="connsiteY32" fmla="*/ 3839 h 10000"/>
              <a:gd name="connsiteX33" fmla="*/ 1309 w 10000"/>
              <a:gd name="connsiteY33" fmla="*/ 3839 h 10000"/>
              <a:gd name="connsiteX34" fmla="*/ 1151 w 10000"/>
              <a:gd name="connsiteY34" fmla="*/ 3961 h 10000"/>
              <a:gd name="connsiteX35" fmla="*/ 1129 w 10000"/>
              <a:gd name="connsiteY35" fmla="*/ 4133 h 10000"/>
              <a:gd name="connsiteX36" fmla="*/ 926 w 10000"/>
              <a:gd name="connsiteY36" fmla="*/ 4133 h 10000"/>
              <a:gd name="connsiteX37" fmla="*/ 880 w 10000"/>
              <a:gd name="connsiteY37" fmla="*/ 4278 h 10000"/>
              <a:gd name="connsiteX38" fmla="*/ 790 w 10000"/>
              <a:gd name="connsiteY38" fmla="*/ 4449 h 10000"/>
              <a:gd name="connsiteX39" fmla="*/ 655 w 10000"/>
              <a:gd name="connsiteY39" fmla="*/ 4621 h 10000"/>
              <a:gd name="connsiteX40" fmla="*/ 767 w 10000"/>
              <a:gd name="connsiteY40" fmla="*/ 4817 h 10000"/>
              <a:gd name="connsiteX41" fmla="*/ 903 w 10000"/>
              <a:gd name="connsiteY41" fmla="*/ 4841 h 10000"/>
              <a:gd name="connsiteX42" fmla="*/ 948 w 10000"/>
              <a:gd name="connsiteY42" fmla="*/ 5184 h 10000"/>
              <a:gd name="connsiteX43" fmla="*/ 1016 w 10000"/>
              <a:gd name="connsiteY43" fmla="*/ 5354 h 10000"/>
              <a:gd name="connsiteX44" fmla="*/ 1016 w 10000"/>
              <a:gd name="connsiteY44" fmla="*/ 5573 h 10000"/>
              <a:gd name="connsiteX45" fmla="*/ 1061 w 10000"/>
              <a:gd name="connsiteY45" fmla="*/ 5942 h 10000"/>
              <a:gd name="connsiteX46" fmla="*/ 1174 w 10000"/>
              <a:gd name="connsiteY46" fmla="*/ 6210 h 10000"/>
              <a:gd name="connsiteX47" fmla="*/ 1354 w 10000"/>
              <a:gd name="connsiteY47" fmla="*/ 6480 h 10000"/>
              <a:gd name="connsiteX48" fmla="*/ 1377 w 10000"/>
              <a:gd name="connsiteY48" fmla="*/ 6650 h 10000"/>
              <a:gd name="connsiteX49" fmla="*/ 1512 w 10000"/>
              <a:gd name="connsiteY49" fmla="*/ 6774 h 10000"/>
              <a:gd name="connsiteX50" fmla="*/ 1670 w 10000"/>
              <a:gd name="connsiteY50" fmla="*/ 7066 h 10000"/>
              <a:gd name="connsiteX51" fmla="*/ 1941 w 10000"/>
              <a:gd name="connsiteY51" fmla="*/ 7530 h 10000"/>
              <a:gd name="connsiteX52" fmla="*/ 1964 w 10000"/>
              <a:gd name="connsiteY52" fmla="*/ 8167 h 10000"/>
              <a:gd name="connsiteX53" fmla="*/ 2280 w 10000"/>
              <a:gd name="connsiteY53" fmla="*/ 8460 h 10000"/>
              <a:gd name="connsiteX54" fmla="*/ 2551 w 10000"/>
              <a:gd name="connsiteY54" fmla="*/ 8386 h 10000"/>
              <a:gd name="connsiteX55" fmla="*/ 2689 w 10000"/>
              <a:gd name="connsiteY55" fmla="*/ 6261 h 10000"/>
              <a:gd name="connsiteX56" fmla="*/ 3409 w 10000"/>
              <a:gd name="connsiteY56" fmla="*/ 9192 h 10000"/>
              <a:gd name="connsiteX57" fmla="*/ 3589 w 10000"/>
              <a:gd name="connsiteY57" fmla="*/ 9170 h 10000"/>
              <a:gd name="connsiteX58" fmla="*/ 3770 w 10000"/>
              <a:gd name="connsiteY58" fmla="*/ 9609 h 10000"/>
              <a:gd name="connsiteX59" fmla="*/ 3928 w 10000"/>
              <a:gd name="connsiteY59" fmla="*/ 9609 h 10000"/>
              <a:gd name="connsiteX60" fmla="*/ 4018 w 10000"/>
              <a:gd name="connsiteY60" fmla="*/ 9829 h 10000"/>
              <a:gd name="connsiteX61" fmla="*/ 3995 w 10000"/>
              <a:gd name="connsiteY61" fmla="*/ 10000 h 10000"/>
              <a:gd name="connsiteX62" fmla="*/ 4103 w 10000"/>
              <a:gd name="connsiteY62" fmla="*/ 6645 h 10000"/>
              <a:gd name="connsiteX63" fmla="*/ 4037 w 10000"/>
              <a:gd name="connsiteY63" fmla="*/ 6669 h 10000"/>
              <a:gd name="connsiteX64" fmla="*/ 4189 w 10000"/>
              <a:gd name="connsiteY64" fmla="*/ 5740 h 10000"/>
              <a:gd name="connsiteX65" fmla="*/ 7506 w 10000"/>
              <a:gd name="connsiteY65" fmla="*/ 6084 h 10000"/>
              <a:gd name="connsiteX66" fmla="*/ 10000 w 10000"/>
              <a:gd name="connsiteY66" fmla="*/ 6102 h 10000"/>
              <a:gd name="connsiteX0" fmla="*/ 10000 w 10000"/>
              <a:gd name="connsiteY0" fmla="*/ 6102 h 10000"/>
              <a:gd name="connsiteX1" fmla="*/ 10000 w 10000"/>
              <a:gd name="connsiteY1" fmla="*/ 2030 h 10000"/>
              <a:gd name="connsiteX2" fmla="*/ 8849 w 10000"/>
              <a:gd name="connsiteY2" fmla="*/ 2030 h 10000"/>
              <a:gd name="connsiteX3" fmla="*/ 8849 w 10000"/>
              <a:gd name="connsiteY3" fmla="*/ 587 h 10000"/>
              <a:gd name="connsiteX4" fmla="*/ 6546 w 10000"/>
              <a:gd name="connsiteY4" fmla="*/ 587 h 10000"/>
              <a:gd name="connsiteX5" fmla="*/ 3341 w 10000"/>
              <a:gd name="connsiteY5" fmla="*/ 293 h 10000"/>
              <a:gd name="connsiteX6" fmla="*/ 2799 w 10000"/>
              <a:gd name="connsiteY6" fmla="*/ 282 h 10000"/>
              <a:gd name="connsiteX7" fmla="*/ 2596 w 10000"/>
              <a:gd name="connsiteY7" fmla="*/ 195 h 10000"/>
              <a:gd name="connsiteX8" fmla="*/ 429 w 10000"/>
              <a:gd name="connsiteY8" fmla="*/ 0 h 10000"/>
              <a:gd name="connsiteX9" fmla="*/ 451 w 10000"/>
              <a:gd name="connsiteY9" fmla="*/ 195 h 10000"/>
              <a:gd name="connsiteX10" fmla="*/ 316 w 10000"/>
              <a:gd name="connsiteY10" fmla="*/ 319 h 10000"/>
              <a:gd name="connsiteX11" fmla="*/ 248 w 10000"/>
              <a:gd name="connsiteY11" fmla="*/ 465 h 10000"/>
              <a:gd name="connsiteX12" fmla="*/ 226 w 10000"/>
              <a:gd name="connsiteY12" fmla="*/ 612 h 10000"/>
              <a:gd name="connsiteX13" fmla="*/ 226 w 10000"/>
              <a:gd name="connsiteY13" fmla="*/ 807 h 10000"/>
              <a:gd name="connsiteX14" fmla="*/ 135 w 10000"/>
              <a:gd name="connsiteY14" fmla="*/ 953 h 10000"/>
              <a:gd name="connsiteX15" fmla="*/ 0 w 10000"/>
              <a:gd name="connsiteY15" fmla="*/ 1102 h 10000"/>
              <a:gd name="connsiteX16" fmla="*/ 135 w 10000"/>
              <a:gd name="connsiteY16" fmla="*/ 1296 h 10000"/>
              <a:gd name="connsiteX17" fmla="*/ 113 w 10000"/>
              <a:gd name="connsiteY17" fmla="*/ 1467 h 10000"/>
              <a:gd name="connsiteX18" fmla="*/ 113 w 10000"/>
              <a:gd name="connsiteY18" fmla="*/ 1638 h 10000"/>
              <a:gd name="connsiteX19" fmla="*/ 226 w 10000"/>
              <a:gd name="connsiteY19" fmla="*/ 1785 h 10000"/>
              <a:gd name="connsiteX20" fmla="*/ 248 w 10000"/>
              <a:gd name="connsiteY20" fmla="*/ 2030 h 10000"/>
              <a:gd name="connsiteX21" fmla="*/ 113 w 10000"/>
              <a:gd name="connsiteY21" fmla="*/ 2250 h 10000"/>
              <a:gd name="connsiteX22" fmla="*/ 158 w 10000"/>
              <a:gd name="connsiteY22" fmla="*/ 2470 h 10000"/>
              <a:gd name="connsiteX23" fmla="*/ 203 w 10000"/>
              <a:gd name="connsiteY23" fmla="*/ 2642 h 10000"/>
              <a:gd name="connsiteX24" fmla="*/ 248 w 10000"/>
              <a:gd name="connsiteY24" fmla="*/ 2788 h 10000"/>
              <a:gd name="connsiteX25" fmla="*/ 293 w 10000"/>
              <a:gd name="connsiteY25" fmla="*/ 3153 h 10000"/>
              <a:gd name="connsiteX26" fmla="*/ 384 w 10000"/>
              <a:gd name="connsiteY26" fmla="*/ 3351 h 10000"/>
              <a:gd name="connsiteX27" fmla="*/ 519 w 10000"/>
              <a:gd name="connsiteY27" fmla="*/ 3570 h 10000"/>
              <a:gd name="connsiteX28" fmla="*/ 564 w 10000"/>
              <a:gd name="connsiteY28" fmla="*/ 3717 h 10000"/>
              <a:gd name="connsiteX29" fmla="*/ 609 w 10000"/>
              <a:gd name="connsiteY29" fmla="*/ 3887 h 10000"/>
              <a:gd name="connsiteX30" fmla="*/ 767 w 10000"/>
              <a:gd name="connsiteY30" fmla="*/ 3985 h 10000"/>
              <a:gd name="connsiteX31" fmla="*/ 903 w 10000"/>
              <a:gd name="connsiteY31" fmla="*/ 3985 h 10000"/>
              <a:gd name="connsiteX32" fmla="*/ 1084 w 10000"/>
              <a:gd name="connsiteY32" fmla="*/ 3839 h 10000"/>
              <a:gd name="connsiteX33" fmla="*/ 1309 w 10000"/>
              <a:gd name="connsiteY33" fmla="*/ 3839 h 10000"/>
              <a:gd name="connsiteX34" fmla="*/ 1151 w 10000"/>
              <a:gd name="connsiteY34" fmla="*/ 3961 h 10000"/>
              <a:gd name="connsiteX35" fmla="*/ 1129 w 10000"/>
              <a:gd name="connsiteY35" fmla="*/ 4133 h 10000"/>
              <a:gd name="connsiteX36" fmla="*/ 926 w 10000"/>
              <a:gd name="connsiteY36" fmla="*/ 4133 h 10000"/>
              <a:gd name="connsiteX37" fmla="*/ 880 w 10000"/>
              <a:gd name="connsiteY37" fmla="*/ 4278 h 10000"/>
              <a:gd name="connsiteX38" fmla="*/ 790 w 10000"/>
              <a:gd name="connsiteY38" fmla="*/ 4449 h 10000"/>
              <a:gd name="connsiteX39" fmla="*/ 655 w 10000"/>
              <a:gd name="connsiteY39" fmla="*/ 4621 h 10000"/>
              <a:gd name="connsiteX40" fmla="*/ 767 w 10000"/>
              <a:gd name="connsiteY40" fmla="*/ 4817 h 10000"/>
              <a:gd name="connsiteX41" fmla="*/ 903 w 10000"/>
              <a:gd name="connsiteY41" fmla="*/ 4841 h 10000"/>
              <a:gd name="connsiteX42" fmla="*/ 948 w 10000"/>
              <a:gd name="connsiteY42" fmla="*/ 5184 h 10000"/>
              <a:gd name="connsiteX43" fmla="*/ 1016 w 10000"/>
              <a:gd name="connsiteY43" fmla="*/ 5354 h 10000"/>
              <a:gd name="connsiteX44" fmla="*/ 1016 w 10000"/>
              <a:gd name="connsiteY44" fmla="*/ 5573 h 10000"/>
              <a:gd name="connsiteX45" fmla="*/ 1061 w 10000"/>
              <a:gd name="connsiteY45" fmla="*/ 5942 h 10000"/>
              <a:gd name="connsiteX46" fmla="*/ 1174 w 10000"/>
              <a:gd name="connsiteY46" fmla="*/ 6210 h 10000"/>
              <a:gd name="connsiteX47" fmla="*/ 1354 w 10000"/>
              <a:gd name="connsiteY47" fmla="*/ 6480 h 10000"/>
              <a:gd name="connsiteX48" fmla="*/ 1377 w 10000"/>
              <a:gd name="connsiteY48" fmla="*/ 6650 h 10000"/>
              <a:gd name="connsiteX49" fmla="*/ 1512 w 10000"/>
              <a:gd name="connsiteY49" fmla="*/ 6774 h 10000"/>
              <a:gd name="connsiteX50" fmla="*/ 1670 w 10000"/>
              <a:gd name="connsiteY50" fmla="*/ 7066 h 10000"/>
              <a:gd name="connsiteX51" fmla="*/ 1941 w 10000"/>
              <a:gd name="connsiteY51" fmla="*/ 7530 h 10000"/>
              <a:gd name="connsiteX52" fmla="*/ 1964 w 10000"/>
              <a:gd name="connsiteY52" fmla="*/ 8167 h 10000"/>
              <a:gd name="connsiteX53" fmla="*/ 2280 w 10000"/>
              <a:gd name="connsiteY53" fmla="*/ 8460 h 10000"/>
              <a:gd name="connsiteX54" fmla="*/ 2551 w 10000"/>
              <a:gd name="connsiteY54" fmla="*/ 8386 h 10000"/>
              <a:gd name="connsiteX55" fmla="*/ 2689 w 10000"/>
              <a:gd name="connsiteY55" fmla="*/ 6261 h 10000"/>
              <a:gd name="connsiteX56" fmla="*/ 3409 w 10000"/>
              <a:gd name="connsiteY56" fmla="*/ 9192 h 10000"/>
              <a:gd name="connsiteX57" fmla="*/ 3770 w 10000"/>
              <a:gd name="connsiteY57" fmla="*/ 9609 h 10000"/>
              <a:gd name="connsiteX58" fmla="*/ 3928 w 10000"/>
              <a:gd name="connsiteY58" fmla="*/ 9609 h 10000"/>
              <a:gd name="connsiteX59" fmla="*/ 4018 w 10000"/>
              <a:gd name="connsiteY59" fmla="*/ 9829 h 10000"/>
              <a:gd name="connsiteX60" fmla="*/ 3995 w 10000"/>
              <a:gd name="connsiteY60" fmla="*/ 10000 h 10000"/>
              <a:gd name="connsiteX61" fmla="*/ 4103 w 10000"/>
              <a:gd name="connsiteY61" fmla="*/ 6645 h 10000"/>
              <a:gd name="connsiteX62" fmla="*/ 4037 w 10000"/>
              <a:gd name="connsiteY62" fmla="*/ 6669 h 10000"/>
              <a:gd name="connsiteX63" fmla="*/ 4189 w 10000"/>
              <a:gd name="connsiteY63" fmla="*/ 5740 h 10000"/>
              <a:gd name="connsiteX64" fmla="*/ 7506 w 10000"/>
              <a:gd name="connsiteY64" fmla="*/ 6084 h 10000"/>
              <a:gd name="connsiteX65" fmla="*/ 10000 w 10000"/>
              <a:gd name="connsiteY65" fmla="*/ 6102 h 10000"/>
              <a:gd name="connsiteX0" fmla="*/ 10000 w 10000"/>
              <a:gd name="connsiteY0" fmla="*/ 6102 h 10000"/>
              <a:gd name="connsiteX1" fmla="*/ 10000 w 10000"/>
              <a:gd name="connsiteY1" fmla="*/ 2030 h 10000"/>
              <a:gd name="connsiteX2" fmla="*/ 8849 w 10000"/>
              <a:gd name="connsiteY2" fmla="*/ 2030 h 10000"/>
              <a:gd name="connsiteX3" fmla="*/ 8849 w 10000"/>
              <a:gd name="connsiteY3" fmla="*/ 587 h 10000"/>
              <a:gd name="connsiteX4" fmla="*/ 6546 w 10000"/>
              <a:gd name="connsiteY4" fmla="*/ 587 h 10000"/>
              <a:gd name="connsiteX5" fmla="*/ 3341 w 10000"/>
              <a:gd name="connsiteY5" fmla="*/ 293 h 10000"/>
              <a:gd name="connsiteX6" fmla="*/ 2799 w 10000"/>
              <a:gd name="connsiteY6" fmla="*/ 282 h 10000"/>
              <a:gd name="connsiteX7" fmla="*/ 2596 w 10000"/>
              <a:gd name="connsiteY7" fmla="*/ 195 h 10000"/>
              <a:gd name="connsiteX8" fmla="*/ 429 w 10000"/>
              <a:gd name="connsiteY8" fmla="*/ 0 h 10000"/>
              <a:gd name="connsiteX9" fmla="*/ 451 w 10000"/>
              <a:gd name="connsiteY9" fmla="*/ 195 h 10000"/>
              <a:gd name="connsiteX10" fmla="*/ 316 w 10000"/>
              <a:gd name="connsiteY10" fmla="*/ 319 h 10000"/>
              <a:gd name="connsiteX11" fmla="*/ 248 w 10000"/>
              <a:gd name="connsiteY11" fmla="*/ 465 h 10000"/>
              <a:gd name="connsiteX12" fmla="*/ 226 w 10000"/>
              <a:gd name="connsiteY12" fmla="*/ 612 h 10000"/>
              <a:gd name="connsiteX13" fmla="*/ 226 w 10000"/>
              <a:gd name="connsiteY13" fmla="*/ 807 h 10000"/>
              <a:gd name="connsiteX14" fmla="*/ 135 w 10000"/>
              <a:gd name="connsiteY14" fmla="*/ 953 h 10000"/>
              <a:gd name="connsiteX15" fmla="*/ 0 w 10000"/>
              <a:gd name="connsiteY15" fmla="*/ 1102 h 10000"/>
              <a:gd name="connsiteX16" fmla="*/ 135 w 10000"/>
              <a:gd name="connsiteY16" fmla="*/ 1296 h 10000"/>
              <a:gd name="connsiteX17" fmla="*/ 113 w 10000"/>
              <a:gd name="connsiteY17" fmla="*/ 1467 h 10000"/>
              <a:gd name="connsiteX18" fmla="*/ 113 w 10000"/>
              <a:gd name="connsiteY18" fmla="*/ 1638 h 10000"/>
              <a:gd name="connsiteX19" fmla="*/ 226 w 10000"/>
              <a:gd name="connsiteY19" fmla="*/ 1785 h 10000"/>
              <a:gd name="connsiteX20" fmla="*/ 248 w 10000"/>
              <a:gd name="connsiteY20" fmla="*/ 2030 h 10000"/>
              <a:gd name="connsiteX21" fmla="*/ 113 w 10000"/>
              <a:gd name="connsiteY21" fmla="*/ 2250 h 10000"/>
              <a:gd name="connsiteX22" fmla="*/ 158 w 10000"/>
              <a:gd name="connsiteY22" fmla="*/ 2470 h 10000"/>
              <a:gd name="connsiteX23" fmla="*/ 203 w 10000"/>
              <a:gd name="connsiteY23" fmla="*/ 2642 h 10000"/>
              <a:gd name="connsiteX24" fmla="*/ 248 w 10000"/>
              <a:gd name="connsiteY24" fmla="*/ 2788 h 10000"/>
              <a:gd name="connsiteX25" fmla="*/ 293 w 10000"/>
              <a:gd name="connsiteY25" fmla="*/ 3153 h 10000"/>
              <a:gd name="connsiteX26" fmla="*/ 384 w 10000"/>
              <a:gd name="connsiteY26" fmla="*/ 3351 h 10000"/>
              <a:gd name="connsiteX27" fmla="*/ 519 w 10000"/>
              <a:gd name="connsiteY27" fmla="*/ 3570 h 10000"/>
              <a:gd name="connsiteX28" fmla="*/ 564 w 10000"/>
              <a:gd name="connsiteY28" fmla="*/ 3717 h 10000"/>
              <a:gd name="connsiteX29" fmla="*/ 609 w 10000"/>
              <a:gd name="connsiteY29" fmla="*/ 3887 h 10000"/>
              <a:gd name="connsiteX30" fmla="*/ 767 w 10000"/>
              <a:gd name="connsiteY30" fmla="*/ 3985 h 10000"/>
              <a:gd name="connsiteX31" fmla="*/ 903 w 10000"/>
              <a:gd name="connsiteY31" fmla="*/ 3985 h 10000"/>
              <a:gd name="connsiteX32" fmla="*/ 1084 w 10000"/>
              <a:gd name="connsiteY32" fmla="*/ 3839 h 10000"/>
              <a:gd name="connsiteX33" fmla="*/ 1309 w 10000"/>
              <a:gd name="connsiteY33" fmla="*/ 3839 h 10000"/>
              <a:gd name="connsiteX34" fmla="*/ 1151 w 10000"/>
              <a:gd name="connsiteY34" fmla="*/ 3961 h 10000"/>
              <a:gd name="connsiteX35" fmla="*/ 1129 w 10000"/>
              <a:gd name="connsiteY35" fmla="*/ 4133 h 10000"/>
              <a:gd name="connsiteX36" fmla="*/ 926 w 10000"/>
              <a:gd name="connsiteY36" fmla="*/ 4133 h 10000"/>
              <a:gd name="connsiteX37" fmla="*/ 880 w 10000"/>
              <a:gd name="connsiteY37" fmla="*/ 4278 h 10000"/>
              <a:gd name="connsiteX38" fmla="*/ 790 w 10000"/>
              <a:gd name="connsiteY38" fmla="*/ 4449 h 10000"/>
              <a:gd name="connsiteX39" fmla="*/ 655 w 10000"/>
              <a:gd name="connsiteY39" fmla="*/ 4621 h 10000"/>
              <a:gd name="connsiteX40" fmla="*/ 767 w 10000"/>
              <a:gd name="connsiteY40" fmla="*/ 4817 h 10000"/>
              <a:gd name="connsiteX41" fmla="*/ 903 w 10000"/>
              <a:gd name="connsiteY41" fmla="*/ 4841 h 10000"/>
              <a:gd name="connsiteX42" fmla="*/ 948 w 10000"/>
              <a:gd name="connsiteY42" fmla="*/ 5184 h 10000"/>
              <a:gd name="connsiteX43" fmla="*/ 1016 w 10000"/>
              <a:gd name="connsiteY43" fmla="*/ 5354 h 10000"/>
              <a:gd name="connsiteX44" fmla="*/ 1016 w 10000"/>
              <a:gd name="connsiteY44" fmla="*/ 5573 h 10000"/>
              <a:gd name="connsiteX45" fmla="*/ 1061 w 10000"/>
              <a:gd name="connsiteY45" fmla="*/ 5942 h 10000"/>
              <a:gd name="connsiteX46" fmla="*/ 1174 w 10000"/>
              <a:gd name="connsiteY46" fmla="*/ 6210 h 10000"/>
              <a:gd name="connsiteX47" fmla="*/ 1354 w 10000"/>
              <a:gd name="connsiteY47" fmla="*/ 6480 h 10000"/>
              <a:gd name="connsiteX48" fmla="*/ 1377 w 10000"/>
              <a:gd name="connsiteY48" fmla="*/ 6650 h 10000"/>
              <a:gd name="connsiteX49" fmla="*/ 1512 w 10000"/>
              <a:gd name="connsiteY49" fmla="*/ 6774 h 10000"/>
              <a:gd name="connsiteX50" fmla="*/ 1670 w 10000"/>
              <a:gd name="connsiteY50" fmla="*/ 7066 h 10000"/>
              <a:gd name="connsiteX51" fmla="*/ 1941 w 10000"/>
              <a:gd name="connsiteY51" fmla="*/ 7530 h 10000"/>
              <a:gd name="connsiteX52" fmla="*/ 1964 w 10000"/>
              <a:gd name="connsiteY52" fmla="*/ 8167 h 10000"/>
              <a:gd name="connsiteX53" fmla="*/ 2280 w 10000"/>
              <a:gd name="connsiteY53" fmla="*/ 8460 h 10000"/>
              <a:gd name="connsiteX54" fmla="*/ 2551 w 10000"/>
              <a:gd name="connsiteY54" fmla="*/ 8386 h 10000"/>
              <a:gd name="connsiteX55" fmla="*/ 2689 w 10000"/>
              <a:gd name="connsiteY55" fmla="*/ 6261 h 10000"/>
              <a:gd name="connsiteX56" fmla="*/ 3770 w 10000"/>
              <a:gd name="connsiteY56" fmla="*/ 9609 h 10000"/>
              <a:gd name="connsiteX57" fmla="*/ 3928 w 10000"/>
              <a:gd name="connsiteY57" fmla="*/ 9609 h 10000"/>
              <a:gd name="connsiteX58" fmla="*/ 4018 w 10000"/>
              <a:gd name="connsiteY58" fmla="*/ 9829 h 10000"/>
              <a:gd name="connsiteX59" fmla="*/ 3995 w 10000"/>
              <a:gd name="connsiteY59" fmla="*/ 10000 h 10000"/>
              <a:gd name="connsiteX60" fmla="*/ 4103 w 10000"/>
              <a:gd name="connsiteY60" fmla="*/ 6645 h 10000"/>
              <a:gd name="connsiteX61" fmla="*/ 4037 w 10000"/>
              <a:gd name="connsiteY61" fmla="*/ 6669 h 10000"/>
              <a:gd name="connsiteX62" fmla="*/ 4189 w 10000"/>
              <a:gd name="connsiteY62" fmla="*/ 5740 h 10000"/>
              <a:gd name="connsiteX63" fmla="*/ 7506 w 10000"/>
              <a:gd name="connsiteY63" fmla="*/ 6084 h 10000"/>
              <a:gd name="connsiteX64" fmla="*/ 10000 w 10000"/>
              <a:gd name="connsiteY64" fmla="*/ 6102 h 10000"/>
              <a:gd name="connsiteX0" fmla="*/ 10000 w 10000"/>
              <a:gd name="connsiteY0" fmla="*/ 6102 h 10000"/>
              <a:gd name="connsiteX1" fmla="*/ 10000 w 10000"/>
              <a:gd name="connsiteY1" fmla="*/ 2030 h 10000"/>
              <a:gd name="connsiteX2" fmla="*/ 8849 w 10000"/>
              <a:gd name="connsiteY2" fmla="*/ 2030 h 10000"/>
              <a:gd name="connsiteX3" fmla="*/ 8849 w 10000"/>
              <a:gd name="connsiteY3" fmla="*/ 587 h 10000"/>
              <a:gd name="connsiteX4" fmla="*/ 6546 w 10000"/>
              <a:gd name="connsiteY4" fmla="*/ 587 h 10000"/>
              <a:gd name="connsiteX5" fmla="*/ 3341 w 10000"/>
              <a:gd name="connsiteY5" fmla="*/ 293 h 10000"/>
              <a:gd name="connsiteX6" fmla="*/ 2799 w 10000"/>
              <a:gd name="connsiteY6" fmla="*/ 282 h 10000"/>
              <a:gd name="connsiteX7" fmla="*/ 2596 w 10000"/>
              <a:gd name="connsiteY7" fmla="*/ 195 h 10000"/>
              <a:gd name="connsiteX8" fmla="*/ 429 w 10000"/>
              <a:gd name="connsiteY8" fmla="*/ 0 h 10000"/>
              <a:gd name="connsiteX9" fmla="*/ 451 w 10000"/>
              <a:gd name="connsiteY9" fmla="*/ 195 h 10000"/>
              <a:gd name="connsiteX10" fmla="*/ 316 w 10000"/>
              <a:gd name="connsiteY10" fmla="*/ 319 h 10000"/>
              <a:gd name="connsiteX11" fmla="*/ 248 w 10000"/>
              <a:gd name="connsiteY11" fmla="*/ 465 h 10000"/>
              <a:gd name="connsiteX12" fmla="*/ 226 w 10000"/>
              <a:gd name="connsiteY12" fmla="*/ 612 h 10000"/>
              <a:gd name="connsiteX13" fmla="*/ 226 w 10000"/>
              <a:gd name="connsiteY13" fmla="*/ 807 h 10000"/>
              <a:gd name="connsiteX14" fmla="*/ 135 w 10000"/>
              <a:gd name="connsiteY14" fmla="*/ 953 h 10000"/>
              <a:gd name="connsiteX15" fmla="*/ 0 w 10000"/>
              <a:gd name="connsiteY15" fmla="*/ 1102 h 10000"/>
              <a:gd name="connsiteX16" fmla="*/ 135 w 10000"/>
              <a:gd name="connsiteY16" fmla="*/ 1296 h 10000"/>
              <a:gd name="connsiteX17" fmla="*/ 113 w 10000"/>
              <a:gd name="connsiteY17" fmla="*/ 1467 h 10000"/>
              <a:gd name="connsiteX18" fmla="*/ 113 w 10000"/>
              <a:gd name="connsiteY18" fmla="*/ 1638 h 10000"/>
              <a:gd name="connsiteX19" fmla="*/ 226 w 10000"/>
              <a:gd name="connsiteY19" fmla="*/ 1785 h 10000"/>
              <a:gd name="connsiteX20" fmla="*/ 248 w 10000"/>
              <a:gd name="connsiteY20" fmla="*/ 2030 h 10000"/>
              <a:gd name="connsiteX21" fmla="*/ 113 w 10000"/>
              <a:gd name="connsiteY21" fmla="*/ 2250 h 10000"/>
              <a:gd name="connsiteX22" fmla="*/ 158 w 10000"/>
              <a:gd name="connsiteY22" fmla="*/ 2470 h 10000"/>
              <a:gd name="connsiteX23" fmla="*/ 203 w 10000"/>
              <a:gd name="connsiteY23" fmla="*/ 2642 h 10000"/>
              <a:gd name="connsiteX24" fmla="*/ 248 w 10000"/>
              <a:gd name="connsiteY24" fmla="*/ 2788 h 10000"/>
              <a:gd name="connsiteX25" fmla="*/ 293 w 10000"/>
              <a:gd name="connsiteY25" fmla="*/ 3153 h 10000"/>
              <a:gd name="connsiteX26" fmla="*/ 384 w 10000"/>
              <a:gd name="connsiteY26" fmla="*/ 3351 h 10000"/>
              <a:gd name="connsiteX27" fmla="*/ 519 w 10000"/>
              <a:gd name="connsiteY27" fmla="*/ 3570 h 10000"/>
              <a:gd name="connsiteX28" fmla="*/ 564 w 10000"/>
              <a:gd name="connsiteY28" fmla="*/ 3717 h 10000"/>
              <a:gd name="connsiteX29" fmla="*/ 609 w 10000"/>
              <a:gd name="connsiteY29" fmla="*/ 3887 h 10000"/>
              <a:gd name="connsiteX30" fmla="*/ 767 w 10000"/>
              <a:gd name="connsiteY30" fmla="*/ 3985 h 10000"/>
              <a:gd name="connsiteX31" fmla="*/ 903 w 10000"/>
              <a:gd name="connsiteY31" fmla="*/ 3985 h 10000"/>
              <a:gd name="connsiteX32" fmla="*/ 1084 w 10000"/>
              <a:gd name="connsiteY32" fmla="*/ 3839 h 10000"/>
              <a:gd name="connsiteX33" fmla="*/ 1309 w 10000"/>
              <a:gd name="connsiteY33" fmla="*/ 3839 h 10000"/>
              <a:gd name="connsiteX34" fmla="*/ 1151 w 10000"/>
              <a:gd name="connsiteY34" fmla="*/ 3961 h 10000"/>
              <a:gd name="connsiteX35" fmla="*/ 1129 w 10000"/>
              <a:gd name="connsiteY35" fmla="*/ 4133 h 10000"/>
              <a:gd name="connsiteX36" fmla="*/ 926 w 10000"/>
              <a:gd name="connsiteY36" fmla="*/ 4133 h 10000"/>
              <a:gd name="connsiteX37" fmla="*/ 880 w 10000"/>
              <a:gd name="connsiteY37" fmla="*/ 4278 h 10000"/>
              <a:gd name="connsiteX38" fmla="*/ 790 w 10000"/>
              <a:gd name="connsiteY38" fmla="*/ 4449 h 10000"/>
              <a:gd name="connsiteX39" fmla="*/ 655 w 10000"/>
              <a:gd name="connsiteY39" fmla="*/ 4621 h 10000"/>
              <a:gd name="connsiteX40" fmla="*/ 767 w 10000"/>
              <a:gd name="connsiteY40" fmla="*/ 4817 h 10000"/>
              <a:gd name="connsiteX41" fmla="*/ 903 w 10000"/>
              <a:gd name="connsiteY41" fmla="*/ 4841 h 10000"/>
              <a:gd name="connsiteX42" fmla="*/ 948 w 10000"/>
              <a:gd name="connsiteY42" fmla="*/ 5184 h 10000"/>
              <a:gd name="connsiteX43" fmla="*/ 1016 w 10000"/>
              <a:gd name="connsiteY43" fmla="*/ 5354 h 10000"/>
              <a:gd name="connsiteX44" fmla="*/ 1016 w 10000"/>
              <a:gd name="connsiteY44" fmla="*/ 5573 h 10000"/>
              <a:gd name="connsiteX45" fmla="*/ 1061 w 10000"/>
              <a:gd name="connsiteY45" fmla="*/ 5942 h 10000"/>
              <a:gd name="connsiteX46" fmla="*/ 1174 w 10000"/>
              <a:gd name="connsiteY46" fmla="*/ 6210 h 10000"/>
              <a:gd name="connsiteX47" fmla="*/ 1354 w 10000"/>
              <a:gd name="connsiteY47" fmla="*/ 6480 h 10000"/>
              <a:gd name="connsiteX48" fmla="*/ 1377 w 10000"/>
              <a:gd name="connsiteY48" fmla="*/ 6650 h 10000"/>
              <a:gd name="connsiteX49" fmla="*/ 1512 w 10000"/>
              <a:gd name="connsiteY49" fmla="*/ 6774 h 10000"/>
              <a:gd name="connsiteX50" fmla="*/ 1670 w 10000"/>
              <a:gd name="connsiteY50" fmla="*/ 7066 h 10000"/>
              <a:gd name="connsiteX51" fmla="*/ 1941 w 10000"/>
              <a:gd name="connsiteY51" fmla="*/ 7530 h 10000"/>
              <a:gd name="connsiteX52" fmla="*/ 1964 w 10000"/>
              <a:gd name="connsiteY52" fmla="*/ 8167 h 10000"/>
              <a:gd name="connsiteX53" fmla="*/ 2280 w 10000"/>
              <a:gd name="connsiteY53" fmla="*/ 8460 h 10000"/>
              <a:gd name="connsiteX54" fmla="*/ 2551 w 10000"/>
              <a:gd name="connsiteY54" fmla="*/ 8386 h 10000"/>
              <a:gd name="connsiteX55" fmla="*/ 2477 w 10000"/>
              <a:gd name="connsiteY55" fmla="*/ 6444 h 10000"/>
              <a:gd name="connsiteX56" fmla="*/ 3770 w 10000"/>
              <a:gd name="connsiteY56" fmla="*/ 9609 h 10000"/>
              <a:gd name="connsiteX57" fmla="*/ 3928 w 10000"/>
              <a:gd name="connsiteY57" fmla="*/ 9609 h 10000"/>
              <a:gd name="connsiteX58" fmla="*/ 4018 w 10000"/>
              <a:gd name="connsiteY58" fmla="*/ 9829 h 10000"/>
              <a:gd name="connsiteX59" fmla="*/ 3995 w 10000"/>
              <a:gd name="connsiteY59" fmla="*/ 10000 h 10000"/>
              <a:gd name="connsiteX60" fmla="*/ 4103 w 10000"/>
              <a:gd name="connsiteY60" fmla="*/ 6645 h 10000"/>
              <a:gd name="connsiteX61" fmla="*/ 4037 w 10000"/>
              <a:gd name="connsiteY61" fmla="*/ 6669 h 10000"/>
              <a:gd name="connsiteX62" fmla="*/ 4189 w 10000"/>
              <a:gd name="connsiteY62" fmla="*/ 5740 h 10000"/>
              <a:gd name="connsiteX63" fmla="*/ 7506 w 10000"/>
              <a:gd name="connsiteY63" fmla="*/ 6084 h 10000"/>
              <a:gd name="connsiteX64" fmla="*/ 10000 w 10000"/>
              <a:gd name="connsiteY64" fmla="*/ 6102 h 10000"/>
              <a:gd name="connsiteX0" fmla="*/ 10000 w 10000"/>
              <a:gd name="connsiteY0" fmla="*/ 6102 h 9829"/>
              <a:gd name="connsiteX1" fmla="*/ 10000 w 10000"/>
              <a:gd name="connsiteY1" fmla="*/ 2030 h 9829"/>
              <a:gd name="connsiteX2" fmla="*/ 8849 w 10000"/>
              <a:gd name="connsiteY2" fmla="*/ 2030 h 9829"/>
              <a:gd name="connsiteX3" fmla="*/ 8849 w 10000"/>
              <a:gd name="connsiteY3" fmla="*/ 587 h 9829"/>
              <a:gd name="connsiteX4" fmla="*/ 6546 w 10000"/>
              <a:gd name="connsiteY4" fmla="*/ 587 h 9829"/>
              <a:gd name="connsiteX5" fmla="*/ 3341 w 10000"/>
              <a:gd name="connsiteY5" fmla="*/ 293 h 9829"/>
              <a:gd name="connsiteX6" fmla="*/ 2799 w 10000"/>
              <a:gd name="connsiteY6" fmla="*/ 282 h 9829"/>
              <a:gd name="connsiteX7" fmla="*/ 2596 w 10000"/>
              <a:gd name="connsiteY7" fmla="*/ 195 h 9829"/>
              <a:gd name="connsiteX8" fmla="*/ 429 w 10000"/>
              <a:gd name="connsiteY8" fmla="*/ 0 h 9829"/>
              <a:gd name="connsiteX9" fmla="*/ 451 w 10000"/>
              <a:gd name="connsiteY9" fmla="*/ 195 h 9829"/>
              <a:gd name="connsiteX10" fmla="*/ 316 w 10000"/>
              <a:gd name="connsiteY10" fmla="*/ 319 h 9829"/>
              <a:gd name="connsiteX11" fmla="*/ 248 w 10000"/>
              <a:gd name="connsiteY11" fmla="*/ 465 h 9829"/>
              <a:gd name="connsiteX12" fmla="*/ 226 w 10000"/>
              <a:gd name="connsiteY12" fmla="*/ 612 h 9829"/>
              <a:gd name="connsiteX13" fmla="*/ 226 w 10000"/>
              <a:gd name="connsiteY13" fmla="*/ 807 h 9829"/>
              <a:gd name="connsiteX14" fmla="*/ 135 w 10000"/>
              <a:gd name="connsiteY14" fmla="*/ 953 h 9829"/>
              <a:gd name="connsiteX15" fmla="*/ 0 w 10000"/>
              <a:gd name="connsiteY15" fmla="*/ 1102 h 9829"/>
              <a:gd name="connsiteX16" fmla="*/ 135 w 10000"/>
              <a:gd name="connsiteY16" fmla="*/ 1296 h 9829"/>
              <a:gd name="connsiteX17" fmla="*/ 113 w 10000"/>
              <a:gd name="connsiteY17" fmla="*/ 1467 h 9829"/>
              <a:gd name="connsiteX18" fmla="*/ 113 w 10000"/>
              <a:gd name="connsiteY18" fmla="*/ 1638 h 9829"/>
              <a:gd name="connsiteX19" fmla="*/ 226 w 10000"/>
              <a:gd name="connsiteY19" fmla="*/ 1785 h 9829"/>
              <a:gd name="connsiteX20" fmla="*/ 248 w 10000"/>
              <a:gd name="connsiteY20" fmla="*/ 2030 h 9829"/>
              <a:gd name="connsiteX21" fmla="*/ 113 w 10000"/>
              <a:gd name="connsiteY21" fmla="*/ 2250 h 9829"/>
              <a:gd name="connsiteX22" fmla="*/ 158 w 10000"/>
              <a:gd name="connsiteY22" fmla="*/ 2470 h 9829"/>
              <a:gd name="connsiteX23" fmla="*/ 203 w 10000"/>
              <a:gd name="connsiteY23" fmla="*/ 2642 h 9829"/>
              <a:gd name="connsiteX24" fmla="*/ 248 w 10000"/>
              <a:gd name="connsiteY24" fmla="*/ 2788 h 9829"/>
              <a:gd name="connsiteX25" fmla="*/ 293 w 10000"/>
              <a:gd name="connsiteY25" fmla="*/ 3153 h 9829"/>
              <a:gd name="connsiteX26" fmla="*/ 384 w 10000"/>
              <a:gd name="connsiteY26" fmla="*/ 3351 h 9829"/>
              <a:gd name="connsiteX27" fmla="*/ 519 w 10000"/>
              <a:gd name="connsiteY27" fmla="*/ 3570 h 9829"/>
              <a:gd name="connsiteX28" fmla="*/ 564 w 10000"/>
              <a:gd name="connsiteY28" fmla="*/ 3717 h 9829"/>
              <a:gd name="connsiteX29" fmla="*/ 609 w 10000"/>
              <a:gd name="connsiteY29" fmla="*/ 3887 h 9829"/>
              <a:gd name="connsiteX30" fmla="*/ 767 w 10000"/>
              <a:gd name="connsiteY30" fmla="*/ 3985 h 9829"/>
              <a:gd name="connsiteX31" fmla="*/ 903 w 10000"/>
              <a:gd name="connsiteY31" fmla="*/ 3985 h 9829"/>
              <a:gd name="connsiteX32" fmla="*/ 1084 w 10000"/>
              <a:gd name="connsiteY32" fmla="*/ 3839 h 9829"/>
              <a:gd name="connsiteX33" fmla="*/ 1309 w 10000"/>
              <a:gd name="connsiteY33" fmla="*/ 3839 h 9829"/>
              <a:gd name="connsiteX34" fmla="*/ 1151 w 10000"/>
              <a:gd name="connsiteY34" fmla="*/ 3961 h 9829"/>
              <a:gd name="connsiteX35" fmla="*/ 1129 w 10000"/>
              <a:gd name="connsiteY35" fmla="*/ 4133 h 9829"/>
              <a:gd name="connsiteX36" fmla="*/ 926 w 10000"/>
              <a:gd name="connsiteY36" fmla="*/ 4133 h 9829"/>
              <a:gd name="connsiteX37" fmla="*/ 880 w 10000"/>
              <a:gd name="connsiteY37" fmla="*/ 4278 h 9829"/>
              <a:gd name="connsiteX38" fmla="*/ 790 w 10000"/>
              <a:gd name="connsiteY38" fmla="*/ 4449 h 9829"/>
              <a:gd name="connsiteX39" fmla="*/ 655 w 10000"/>
              <a:gd name="connsiteY39" fmla="*/ 4621 h 9829"/>
              <a:gd name="connsiteX40" fmla="*/ 767 w 10000"/>
              <a:gd name="connsiteY40" fmla="*/ 4817 h 9829"/>
              <a:gd name="connsiteX41" fmla="*/ 903 w 10000"/>
              <a:gd name="connsiteY41" fmla="*/ 4841 h 9829"/>
              <a:gd name="connsiteX42" fmla="*/ 948 w 10000"/>
              <a:gd name="connsiteY42" fmla="*/ 5184 h 9829"/>
              <a:gd name="connsiteX43" fmla="*/ 1016 w 10000"/>
              <a:gd name="connsiteY43" fmla="*/ 5354 h 9829"/>
              <a:gd name="connsiteX44" fmla="*/ 1016 w 10000"/>
              <a:gd name="connsiteY44" fmla="*/ 5573 h 9829"/>
              <a:gd name="connsiteX45" fmla="*/ 1061 w 10000"/>
              <a:gd name="connsiteY45" fmla="*/ 5942 h 9829"/>
              <a:gd name="connsiteX46" fmla="*/ 1174 w 10000"/>
              <a:gd name="connsiteY46" fmla="*/ 6210 h 9829"/>
              <a:gd name="connsiteX47" fmla="*/ 1354 w 10000"/>
              <a:gd name="connsiteY47" fmla="*/ 6480 h 9829"/>
              <a:gd name="connsiteX48" fmla="*/ 1377 w 10000"/>
              <a:gd name="connsiteY48" fmla="*/ 6650 h 9829"/>
              <a:gd name="connsiteX49" fmla="*/ 1512 w 10000"/>
              <a:gd name="connsiteY49" fmla="*/ 6774 h 9829"/>
              <a:gd name="connsiteX50" fmla="*/ 1670 w 10000"/>
              <a:gd name="connsiteY50" fmla="*/ 7066 h 9829"/>
              <a:gd name="connsiteX51" fmla="*/ 1941 w 10000"/>
              <a:gd name="connsiteY51" fmla="*/ 7530 h 9829"/>
              <a:gd name="connsiteX52" fmla="*/ 1964 w 10000"/>
              <a:gd name="connsiteY52" fmla="*/ 8167 h 9829"/>
              <a:gd name="connsiteX53" fmla="*/ 2280 w 10000"/>
              <a:gd name="connsiteY53" fmla="*/ 8460 h 9829"/>
              <a:gd name="connsiteX54" fmla="*/ 2551 w 10000"/>
              <a:gd name="connsiteY54" fmla="*/ 8386 h 9829"/>
              <a:gd name="connsiteX55" fmla="*/ 2477 w 10000"/>
              <a:gd name="connsiteY55" fmla="*/ 6444 h 9829"/>
              <a:gd name="connsiteX56" fmla="*/ 3770 w 10000"/>
              <a:gd name="connsiteY56" fmla="*/ 9609 h 9829"/>
              <a:gd name="connsiteX57" fmla="*/ 3928 w 10000"/>
              <a:gd name="connsiteY57" fmla="*/ 9609 h 9829"/>
              <a:gd name="connsiteX58" fmla="*/ 4018 w 10000"/>
              <a:gd name="connsiteY58" fmla="*/ 9829 h 9829"/>
              <a:gd name="connsiteX59" fmla="*/ 4103 w 10000"/>
              <a:gd name="connsiteY59" fmla="*/ 6645 h 9829"/>
              <a:gd name="connsiteX60" fmla="*/ 4037 w 10000"/>
              <a:gd name="connsiteY60" fmla="*/ 6669 h 9829"/>
              <a:gd name="connsiteX61" fmla="*/ 4189 w 10000"/>
              <a:gd name="connsiteY61" fmla="*/ 5740 h 9829"/>
              <a:gd name="connsiteX62" fmla="*/ 7506 w 10000"/>
              <a:gd name="connsiteY62" fmla="*/ 6084 h 9829"/>
              <a:gd name="connsiteX63" fmla="*/ 10000 w 10000"/>
              <a:gd name="connsiteY63" fmla="*/ 6102 h 9829"/>
              <a:gd name="connsiteX0" fmla="*/ 10000 w 10000"/>
              <a:gd name="connsiteY0" fmla="*/ 6208 h 9776"/>
              <a:gd name="connsiteX1" fmla="*/ 10000 w 10000"/>
              <a:gd name="connsiteY1" fmla="*/ 2065 h 9776"/>
              <a:gd name="connsiteX2" fmla="*/ 8849 w 10000"/>
              <a:gd name="connsiteY2" fmla="*/ 2065 h 9776"/>
              <a:gd name="connsiteX3" fmla="*/ 8849 w 10000"/>
              <a:gd name="connsiteY3" fmla="*/ 597 h 9776"/>
              <a:gd name="connsiteX4" fmla="*/ 6546 w 10000"/>
              <a:gd name="connsiteY4" fmla="*/ 597 h 9776"/>
              <a:gd name="connsiteX5" fmla="*/ 3341 w 10000"/>
              <a:gd name="connsiteY5" fmla="*/ 298 h 9776"/>
              <a:gd name="connsiteX6" fmla="*/ 2799 w 10000"/>
              <a:gd name="connsiteY6" fmla="*/ 287 h 9776"/>
              <a:gd name="connsiteX7" fmla="*/ 2596 w 10000"/>
              <a:gd name="connsiteY7" fmla="*/ 198 h 9776"/>
              <a:gd name="connsiteX8" fmla="*/ 429 w 10000"/>
              <a:gd name="connsiteY8" fmla="*/ 0 h 9776"/>
              <a:gd name="connsiteX9" fmla="*/ 451 w 10000"/>
              <a:gd name="connsiteY9" fmla="*/ 198 h 9776"/>
              <a:gd name="connsiteX10" fmla="*/ 316 w 10000"/>
              <a:gd name="connsiteY10" fmla="*/ 325 h 9776"/>
              <a:gd name="connsiteX11" fmla="*/ 248 w 10000"/>
              <a:gd name="connsiteY11" fmla="*/ 473 h 9776"/>
              <a:gd name="connsiteX12" fmla="*/ 226 w 10000"/>
              <a:gd name="connsiteY12" fmla="*/ 623 h 9776"/>
              <a:gd name="connsiteX13" fmla="*/ 226 w 10000"/>
              <a:gd name="connsiteY13" fmla="*/ 821 h 9776"/>
              <a:gd name="connsiteX14" fmla="*/ 135 w 10000"/>
              <a:gd name="connsiteY14" fmla="*/ 970 h 9776"/>
              <a:gd name="connsiteX15" fmla="*/ 0 w 10000"/>
              <a:gd name="connsiteY15" fmla="*/ 1121 h 9776"/>
              <a:gd name="connsiteX16" fmla="*/ 135 w 10000"/>
              <a:gd name="connsiteY16" fmla="*/ 1319 h 9776"/>
              <a:gd name="connsiteX17" fmla="*/ 113 w 10000"/>
              <a:gd name="connsiteY17" fmla="*/ 1493 h 9776"/>
              <a:gd name="connsiteX18" fmla="*/ 113 w 10000"/>
              <a:gd name="connsiteY18" fmla="*/ 1666 h 9776"/>
              <a:gd name="connsiteX19" fmla="*/ 226 w 10000"/>
              <a:gd name="connsiteY19" fmla="*/ 1816 h 9776"/>
              <a:gd name="connsiteX20" fmla="*/ 248 w 10000"/>
              <a:gd name="connsiteY20" fmla="*/ 2065 h 9776"/>
              <a:gd name="connsiteX21" fmla="*/ 113 w 10000"/>
              <a:gd name="connsiteY21" fmla="*/ 2289 h 9776"/>
              <a:gd name="connsiteX22" fmla="*/ 158 w 10000"/>
              <a:gd name="connsiteY22" fmla="*/ 2513 h 9776"/>
              <a:gd name="connsiteX23" fmla="*/ 203 w 10000"/>
              <a:gd name="connsiteY23" fmla="*/ 2688 h 9776"/>
              <a:gd name="connsiteX24" fmla="*/ 248 w 10000"/>
              <a:gd name="connsiteY24" fmla="*/ 2837 h 9776"/>
              <a:gd name="connsiteX25" fmla="*/ 293 w 10000"/>
              <a:gd name="connsiteY25" fmla="*/ 3208 h 9776"/>
              <a:gd name="connsiteX26" fmla="*/ 384 w 10000"/>
              <a:gd name="connsiteY26" fmla="*/ 3409 h 9776"/>
              <a:gd name="connsiteX27" fmla="*/ 519 w 10000"/>
              <a:gd name="connsiteY27" fmla="*/ 3632 h 9776"/>
              <a:gd name="connsiteX28" fmla="*/ 564 w 10000"/>
              <a:gd name="connsiteY28" fmla="*/ 3782 h 9776"/>
              <a:gd name="connsiteX29" fmla="*/ 609 w 10000"/>
              <a:gd name="connsiteY29" fmla="*/ 3955 h 9776"/>
              <a:gd name="connsiteX30" fmla="*/ 767 w 10000"/>
              <a:gd name="connsiteY30" fmla="*/ 4054 h 9776"/>
              <a:gd name="connsiteX31" fmla="*/ 903 w 10000"/>
              <a:gd name="connsiteY31" fmla="*/ 4054 h 9776"/>
              <a:gd name="connsiteX32" fmla="*/ 1084 w 10000"/>
              <a:gd name="connsiteY32" fmla="*/ 3906 h 9776"/>
              <a:gd name="connsiteX33" fmla="*/ 1309 w 10000"/>
              <a:gd name="connsiteY33" fmla="*/ 3906 h 9776"/>
              <a:gd name="connsiteX34" fmla="*/ 1151 w 10000"/>
              <a:gd name="connsiteY34" fmla="*/ 4030 h 9776"/>
              <a:gd name="connsiteX35" fmla="*/ 1129 w 10000"/>
              <a:gd name="connsiteY35" fmla="*/ 4205 h 9776"/>
              <a:gd name="connsiteX36" fmla="*/ 926 w 10000"/>
              <a:gd name="connsiteY36" fmla="*/ 4205 h 9776"/>
              <a:gd name="connsiteX37" fmla="*/ 880 w 10000"/>
              <a:gd name="connsiteY37" fmla="*/ 4352 h 9776"/>
              <a:gd name="connsiteX38" fmla="*/ 790 w 10000"/>
              <a:gd name="connsiteY38" fmla="*/ 4526 h 9776"/>
              <a:gd name="connsiteX39" fmla="*/ 655 w 10000"/>
              <a:gd name="connsiteY39" fmla="*/ 4701 h 9776"/>
              <a:gd name="connsiteX40" fmla="*/ 767 w 10000"/>
              <a:gd name="connsiteY40" fmla="*/ 4901 h 9776"/>
              <a:gd name="connsiteX41" fmla="*/ 903 w 10000"/>
              <a:gd name="connsiteY41" fmla="*/ 4925 h 9776"/>
              <a:gd name="connsiteX42" fmla="*/ 948 w 10000"/>
              <a:gd name="connsiteY42" fmla="*/ 5274 h 9776"/>
              <a:gd name="connsiteX43" fmla="*/ 1016 w 10000"/>
              <a:gd name="connsiteY43" fmla="*/ 5447 h 9776"/>
              <a:gd name="connsiteX44" fmla="*/ 1016 w 10000"/>
              <a:gd name="connsiteY44" fmla="*/ 5670 h 9776"/>
              <a:gd name="connsiteX45" fmla="*/ 1061 w 10000"/>
              <a:gd name="connsiteY45" fmla="*/ 6045 h 9776"/>
              <a:gd name="connsiteX46" fmla="*/ 1174 w 10000"/>
              <a:gd name="connsiteY46" fmla="*/ 6318 h 9776"/>
              <a:gd name="connsiteX47" fmla="*/ 1354 w 10000"/>
              <a:gd name="connsiteY47" fmla="*/ 6593 h 9776"/>
              <a:gd name="connsiteX48" fmla="*/ 1377 w 10000"/>
              <a:gd name="connsiteY48" fmla="*/ 6766 h 9776"/>
              <a:gd name="connsiteX49" fmla="*/ 1512 w 10000"/>
              <a:gd name="connsiteY49" fmla="*/ 6892 h 9776"/>
              <a:gd name="connsiteX50" fmla="*/ 1670 w 10000"/>
              <a:gd name="connsiteY50" fmla="*/ 7189 h 9776"/>
              <a:gd name="connsiteX51" fmla="*/ 1941 w 10000"/>
              <a:gd name="connsiteY51" fmla="*/ 7661 h 9776"/>
              <a:gd name="connsiteX52" fmla="*/ 1964 w 10000"/>
              <a:gd name="connsiteY52" fmla="*/ 8309 h 9776"/>
              <a:gd name="connsiteX53" fmla="*/ 2280 w 10000"/>
              <a:gd name="connsiteY53" fmla="*/ 8607 h 9776"/>
              <a:gd name="connsiteX54" fmla="*/ 2551 w 10000"/>
              <a:gd name="connsiteY54" fmla="*/ 8532 h 9776"/>
              <a:gd name="connsiteX55" fmla="*/ 2477 w 10000"/>
              <a:gd name="connsiteY55" fmla="*/ 6556 h 9776"/>
              <a:gd name="connsiteX56" fmla="*/ 3770 w 10000"/>
              <a:gd name="connsiteY56" fmla="*/ 9776 h 9776"/>
              <a:gd name="connsiteX57" fmla="*/ 3928 w 10000"/>
              <a:gd name="connsiteY57" fmla="*/ 9776 h 9776"/>
              <a:gd name="connsiteX58" fmla="*/ 4103 w 10000"/>
              <a:gd name="connsiteY58" fmla="*/ 6761 h 9776"/>
              <a:gd name="connsiteX59" fmla="*/ 4037 w 10000"/>
              <a:gd name="connsiteY59" fmla="*/ 6785 h 9776"/>
              <a:gd name="connsiteX60" fmla="*/ 4189 w 10000"/>
              <a:gd name="connsiteY60" fmla="*/ 5840 h 9776"/>
              <a:gd name="connsiteX61" fmla="*/ 7506 w 10000"/>
              <a:gd name="connsiteY61" fmla="*/ 6190 h 9776"/>
              <a:gd name="connsiteX62" fmla="*/ 10000 w 10000"/>
              <a:gd name="connsiteY62" fmla="*/ 6208 h 9776"/>
              <a:gd name="connsiteX0" fmla="*/ 10000 w 10000"/>
              <a:gd name="connsiteY0" fmla="*/ 6350 h 10000"/>
              <a:gd name="connsiteX1" fmla="*/ 10000 w 10000"/>
              <a:gd name="connsiteY1" fmla="*/ 2112 h 10000"/>
              <a:gd name="connsiteX2" fmla="*/ 8849 w 10000"/>
              <a:gd name="connsiteY2" fmla="*/ 2112 h 10000"/>
              <a:gd name="connsiteX3" fmla="*/ 8849 w 10000"/>
              <a:gd name="connsiteY3" fmla="*/ 611 h 10000"/>
              <a:gd name="connsiteX4" fmla="*/ 6546 w 10000"/>
              <a:gd name="connsiteY4" fmla="*/ 611 h 10000"/>
              <a:gd name="connsiteX5" fmla="*/ 3341 w 10000"/>
              <a:gd name="connsiteY5" fmla="*/ 305 h 10000"/>
              <a:gd name="connsiteX6" fmla="*/ 2799 w 10000"/>
              <a:gd name="connsiteY6" fmla="*/ 294 h 10000"/>
              <a:gd name="connsiteX7" fmla="*/ 2596 w 10000"/>
              <a:gd name="connsiteY7" fmla="*/ 203 h 10000"/>
              <a:gd name="connsiteX8" fmla="*/ 429 w 10000"/>
              <a:gd name="connsiteY8" fmla="*/ 0 h 10000"/>
              <a:gd name="connsiteX9" fmla="*/ 451 w 10000"/>
              <a:gd name="connsiteY9" fmla="*/ 203 h 10000"/>
              <a:gd name="connsiteX10" fmla="*/ 316 w 10000"/>
              <a:gd name="connsiteY10" fmla="*/ 332 h 10000"/>
              <a:gd name="connsiteX11" fmla="*/ 248 w 10000"/>
              <a:gd name="connsiteY11" fmla="*/ 484 h 10000"/>
              <a:gd name="connsiteX12" fmla="*/ 226 w 10000"/>
              <a:gd name="connsiteY12" fmla="*/ 637 h 10000"/>
              <a:gd name="connsiteX13" fmla="*/ 226 w 10000"/>
              <a:gd name="connsiteY13" fmla="*/ 840 h 10000"/>
              <a:gd name="connsiteX14" fmla="*/ 135 w 10000"/>
              <a:gd name="connsiteY14" fmla="*/ 992 h 10000"/>
              <a:gd name="connsiteX15" fmla="*/ 0 w 10000"/>
              <a:gd name="connsiteY15" fmla="*/ 1147 h 10000"/>
              <a:gd name="connsiteX16" fmla="*/ 135 w 10000"/>
              <a:gd name="connsiteY16" fmla="*/ 1349 h 10000"/>
              <a:gd name="connsiteX17" fmla="*/ 113 w 10000"/>
              <a:gd name="connsiteY17" fmla="*/ 1527 h 10000"/>
              <a:gd name="connsiteX18" fmla="*/ 113 w 10000"/>
              <a:gd name="connsiteY18" fmla="*/ 1704 h 10000"/>
              <a:gd name="connsiteX19" fmla="*/ 226 w 10000"/>
              <a:gd name="connsiteY19" fmla="*/ 1858 h 10000"/>
              <a:gd name="connsiteX20" fmla="*/ 248 w 10000"/>
              <a:gd name="connsiteY20" fmla="*/ 2112 h 10000"/>
              <a:gd name="connsiteX21" fmla="*/ 113 w 10000"/>
              <a:gd name="connsiteY21" fmla="*/ 2341 h 10000"/>
              <a:gd name="connsiteX22" fmla="*/ 158 w 10000"/>
              <a:gd name="connsiteY22" fmla="*/ 2571 h 10000"/>
              <a:gd name="connsiteX23" fmla="*/ 203 w 10000"/>
              <a:gd name="connsiteY23" fmla="*/ 2750 h 10000"/>
              <a:gd name="connsiteX24" fmla="*/ 248 w 10000"/>
              <a:gd name="connsiteY24" fmla="*/ 2902 h 10000"/>
              <a:gd name="connsiteX25" fmla="*/ 293 w 10000"/>
              <a:gd name="connsiteY25" fmla="*/ 3282 h 10000"/>
              <a:gd name="connsiteX26" fmla="*/ 384 w 10000"/>
              <a:gd name="connsiteY26" fmla="*/ 3487 h 10000"/>
              <a:gd name="connsiteX27" fmla="*/ 519 w 10000"/>
              <a:gd name="connsiteY27" fmla="*/ 3715 h 10000"/>
              <a:gd name="connsiteX28" fmla="*/ 564 w 10000"/>
              <a:gd name="connsiteY28" fmla="*/ 3869 h 10000"/>
              <a:gd name="connsiteX29" fmla="*/ 609 w 10000"/>
              <a:gd name="connsiteY29" fmla="*/ 4046 h 10000"/>
              <a:gd name="connsiteX30" fmla="*/ 767 w 10000"/>
              <a:gd name="connsiteY30" fmla="*/ 4147 h 10000"/>
              <a:gd name="connsiteX31" fmla="*/ 903 w 10000"/>
              <a:gd name="connsiteY31" fmla="*/ 4147 h 10000"/>
              <a:gd name="connsiteX32" fmla="*/ 1084 w 10000"/>
              <a:gd name="connsiteY32" fmla="*/ 3995 h 10000"/>
              <a:gd name="connsiteX33" fmla="*/ 1309 w 10000"/>
              <a:gd name="connsiteY33" fmla="*/ 3995 h 10000"/>
              <a:gd name="connsiteX34" fmla="*/ 1151 w 10000"/>
              <a:gd name="connsiteY34" fmla="*/ 4122 h 10000"/>
              <a:gd name="connsiteX35" fmla="*/ 1129 w 10000"/>
              <a:gd name="connsiteY35" fmla="*/ 4301 h 10000"/>
              <a:gd name="connsiteX36" fmla="*/ 926 w 10000"/>
              <a:gd name="connsiteY36" fmla="*/ 4301 h 10000"/>
              <a:gd name="connsiteX37" fmla="*/ 880 w 10000"/>
              <a:gd name="connsiteY37" fmla="*/ 4452 h 10000"/>
              <a:gd name="connsiteX38" fmla="*/ 790 w 10000"/>
              <a:gd name="connsiteY38" fmla="*/ 4630 h 10000"/>
              <a:gd name="connsiteX39" fmla="*/ 655 w 10000"/>
              <a:gd name="connsiteY39" fmla="*/ 4809 h 10000"/>
              <a:gd name="connsiteX40" fmla="*/ 767 w 10000"/>
              <a:gd name="connsiteY40" fmla="*/ 5013 h 10000"/>
              <a:gd name="connsiteX41" fmla="*/ 903 w 10000"/>
              <a:gd name="connsiteY41" fmla="*/ 5038 h 10000"/>
              <a:gd name="connsiteX42" fmla="*/ 948 w 10000"/>
              <a:gd name="connsiteY42" fmla="*/ 5395 h 10000"/>
              <a:gd name="connsiteX43" fmla="*/ 1016 w 10000"/>
              <a:gd name="connsiteY43" fmla="*/ 5572 h 10000"/>
              <a:gd name="connsiteX44" fmla="*/ 1016 w 10000"/>
              <a:gd name="connsiteY44" fmla="*/ 5800 h 10000"/>
              <a:gd name="connsiteX45" fmla="*/ 1061 w 10000"/>
              <a:gd name="connsiteY45" fmla="*/ 6184 h 10000"/>
              <a:gd name="connsiteX46" fmla="*/ 1174 w 10000"/>
              <a:gd name="connsiteY46" fmla="*/ 6463 h 10000"/>
              <a:gd name="connsiteX47" fmla="*/ 1354 w 10000"/>
              <a:gd name="connsiteY47" fmla="*/ 6744 h 10000"/>
              <a:gd name="connsiteX48" fmla="*/ 1377 w 10000"/>
              <a:gd name="connsiteY48" fmla="*/ 6921 h 10000"/>
              <a:gd name="connsiteX49" fmla="*/ 1512 w 10000"/>
              <a:gd name="connsiteY49" fmla="*/ 7050 h 10000"/>
              <a:gd name="connsiteX50" fmla="*/ 1670 w 10000"/>
              <a:gd name="connsiteY50" fmla="*/ 7354 h 10000"/>
              <a:gd name="connsiteX51" fmla="*/ 1941 w 10000"/>
              <a:gd name="connsiteY51" fmla="*/ 7837 h 10000"/>
              <a:gd name="connsiteX52" fmla="*/ 1964 w 10000"/>
              <a:gd name="connsiteY52" fmla="*/ 8499 h 10000"/>
              <a:gd name="connsiteX53" fmla="*/ 2280 w 10000"/>
              <a:gd name="connsiteY53" fmla="*/ 8804 h 10000"/>
              <a:gd name="connsiteX54" fmla="*/ 2551 w 10000"/>
              <a:gd name="connsiteY54" fmla="*/ 8727 h 10000"/>
              <a:gd name="connsiteX55" fmla="*/ 2477 w 10000"/>
              <a:gd name="connsiteY55" fmla="*/ 6706 h 10000"/>
              <a:gd name="connsiteX56" fmla="*/ 3770 w 10000"/>
              <a:gd name="connsiteY56" fmla="*/ 10000 h 10000"/>
              <a:gd name="connsiteX57" fmla="*/ 4103 w 10000"/>
              <a:gd name="connsiteY57" fmla="*/ 6916 h 10000"/>
              <a:gd name="connsiteX58" fmla="*/ 4037 w 10000"/>
              <a:gd name="connsiteY58" fmla="*/ 6940 h 10000"/>
              <a:gd name="connsiteX59" fmla="*/ 4189 w 10000"/>
              <a:gd name="connsiteY59" fmla="*/ 5974 h 10000"/>
              <a:gd name="connsiteX60" fmla="*/ 7506 w 10000"/>
              <a:gd name="connsiteY60" fmla="*/ 6332 h 10000"/>
              <a:gd name="connsiteX61" fmla="*/ 10000 w 10000"/>
              <a:gd name="connsiteY61" fmla="*/ 6350 h 10000"/>
              <a:gd name="connsiteX0" fmla="*/ 10000 w 10000"/>
              <a:gd name="connsiteY0" fmla="*/ 6350 h 8804"/>
              <a:gd name="connsiteX1" fmla="*/ 10000 w 10000"/>
              <a:gd name="connsiteY1" fmla="*/ 2112 h 8804"/>
              <a:gd name="connsiteX2" fmla="*/ 8849 w 10000"/>
              <a:gd name="connsiteY2" fmla="*/ 2112 h 8804"/>
              <a:gd name="connsiteX3" fmla="*/ 8849 w 10000"/>
              <a:gd name="connsiteY3" fmla="*/ 611 h 8804"/>
              <a:gd name="connsiteX4" fmla="*/ 6546 w 10000"/>
              <a:gd name="connsiteY4" fmla="*/ 611 h 8804"/>
              <a:gd name="connsiteX5" fmla="*/ 3341 w 10000"/>
              <a:gd name="connsiteY5" fmla="*/ 305 h 8804"/>
              <a:gd name="connsiteX6" fmla="*/ 2799 w 10000"/>
              <a:gd name="connsiteY6" fmla="*/ 294 h 8804"/>
              <a:gd name="connsiteX7" fmla="*/ 2596 w 10000"/>
              <a:gd name="connsiteY7" fmla="*/ 203 h 8804"/>
              <a:gd name="connsiteX8" fmla="*/ 429 w 10000"/>
              <a:gd name="connsiteY8" fmla="*/ 0 h 8804"/>
              <a:gd name="connsiteX9" fmla="*/ 451 w 10000"/>
              <a:gd name="connsiteY9" fmla="*/ 203 h 8804"/>
              <a:gd name="connsiteX10" fmla="*/ 316 w 10000"/>
              <a:gd name="connsiteY10" fmla="*/ 332 h 8804"/>
              <a:gd name="connsiteX11" fmla="*/ 248 w 10000"/>
              <a:gd name="connsiteY11" fmla="*/ 484 h 8804"/>
              <a:gd name="connsiteX12" fmla="*/ 226 w 10000"/>
              <a:gd name="connsiteY12" fmla="*/ 637 h 8804"/>
              <a:gd name="connsiteX13" fmla="*/ 226 w 10000"/>
              <a:gd name="connsiteY13" fmla="*/ 840 h 8804"/>
              <a:gd name="connsiteX14" fmla="*/ 135 w 10000"/>
              <a:gd name="connsiteY14" fmla="*/ 992 h 8804"/>
              <a:gd name="connsiteX15" fmla="*/ 0 w 10000"/>
              <a:gd name="connsiteY15" fmla="*/ 1147 h 8804"/>
              <a:gd name="connsiteX16" fmla="*/ 135 w 10000"/>
              <a:gd name="connsiteY16" fmla="*/ 1349 h 8804"/>
              <a:gd name="connsiteX17" fmla="*/ 113 w 10000"/>
              <a:gd name="connsiteY17" fmla="*/ 1527 h 8804"/>
              <a:gd name="connsiteX18" fmla="*/ 113 w 10000"/>
              <a:gd name="connsiteY18" fmla="*/ 1704 h 8804"/>
              <a:gd name="connsiteX19" fmla="*/ 226 w 10000"/>
              <a:gd name="connsiteY19" fmla="*/ 1858 h 8804"/>
              <a:gd name="connsiteX20" fmla="*/ 248 w 10000"/>
              <a:gd name="connsiteY20" fmla="*/ 2112 h 8804"/>
              <a:gd name="connsiteX21" fmla="*/ 113 w 10000"/>
              <a:gd name="connsiteY21" fmla="*/ 2341 h 8804"/>
              <a:gd name="connsiteX22" fmla="*/ 158 w 10000"/>
              <a:gd name="connsiteY22" fmla="*/ 2571 h 8804"/>
              <a:gd name="connsiteX23" fmla="*/ 203 w 10000"/>
              <a:gd name="connsiteY23" fmla="*/ 2750 h 8804"/>
              <a:gd name="connsiteX24" fmla="*/ 248 w 10000"/>
              <a:gd name="connsiteY24" fmla="*/ 2902 h 8804"/>
              <a:gd name="connsiteX25" fmla="*/ 293 w 10000"/>
              <a:gd name="connsiteY25" fmla="*/ 3282 h 8804"/>
              <a:gd name="connsiteX26" fmla="*/ 384 w 10000"/>
              <a:gd name="connsiteY26" fmla="*/ 3487 h 8804"/>
              <a:gd name="connsiteX27" fmla="*/ 519 w 10000"/>
              <a:gd name="connsiteY27" fmla="*/ 3715 h 8804"/>
              <a:gd name="connsiteX28" fmla="*/ 564 w 10000"/>
              <a:gd name="connsiteY28" fmla="*/ 3869 h 8804"/>
              <a:gd name="connsiteX29" fmla="*/ 609 w 10000"/>
              <a:gd name="connsiteY29" fmla="*/ 4046 h 8804"/>
              <a:gd name="connsiteX30" fmla="*/ 767 w 10000"/>
              <a:gd name="connsiteY30" fmla="*/ 4147 h 8804"/>
              <a:gd name="connsiteX31" fmla="*/ 903 w 10000"/>
              <a:gd name="connsiteY31" fmla="*/ 4147 h 8804"/>
              <a:gd name="connsiteX32" fmla="*/ 1084 w 10000"/>
              <a:gd name="connsiteY32" fmla="*/ 3995 h 8804"/>
              <a:gd name="connsiteX33" fmla="*/ 1309 w 10000"/>
              <a:gd name="connsiteY33" fmla="*/ 3995 h 8804"/>
              <a:gd name="connsiteX34" fmla="*/ 1151 w 10000"/>
              <a:gd name="connsiteY34" fmla="*/ 4122 h 8804"/>
              <a:gd name="connsiteX35" fmla="*/ 1129 w 10000"/>
              <a:gd name="connsiteY35" fmla="*/ 4301 h 8804"/>
              <a:gd name="connsiteX36" fmla="*/ 926 w 10000"/>
              <a:gd name="connsiteY36" fmla="*/ 4301 h 8804"/>
              <a:gd name="connsiteX37" fmla="*/ 880 w 10000"/>
              <a:gd name="connsiteY37" fmla="*/ 4452 h 8804"/>
              <a:gd name="connsiteX38" fmla="*/ 790 w 10000"/>
              <a:gd name="connsiteY38" fmla="*/ 4630 h 8804"/>
              <a:gd name="connsiteX39" fmla="*/ 655 w 10000"/>
              <a:gd name="connsiteY39" fmla="*/ 4809 h 8804"/>
              <a:gd name="connsiteX40" fmla="*/ 767 w 10000"/>
              <a:gd name="connsiteY40" fmla="*/ 5013 h 8804"/>
              <a:gd name="connsiteX41" fmla="*/ 903 w 10000"/>
              <a:gd name="connsiteY41" fmla="*/ 5038 h 8804"/>
              <a:gd name="connsiteX42" fmla="*/ 948 w 10000"/>
              <a:gd name="connsiteY42" fmla="*/ 5395 h 8804"/>
              <a:gd name="connsiteX43" fmla="*/ 1016 w 10000"/>
              <a:gd name="connsiteY43" fmla="*/ 5572 h 8804"/>
              <a:gd name="connsiteX44" fmla="*/ 1016 w 10000"/>
              <a:gd name="connsiteY44" fmla="*/ 5800 h 8804"/>
              <a:gd name="connsiteX45" fmla="*/ 1061 w 10000"/>
              <a:gd name="connsiteY45" fmla="*/ 6184 h 8804"/>
              <a:gd name="connsiteX46" fmla="*/ 1174 w 10000"/>
              <a:gd name="connsiteY46" fmla="*/ 6463 h 8804"/>
              <a:gd name="connsiteX47" fmla="*/ 1354 w 10000"/>
              <a:gd name="connsiteY47" fmla="*/ 6744 h 8804"/>
              <a:gd name="connsiteX48" fmla="*/ 1377 w 10000"/>
              <a:gd name="connsiteY48" fmla="*/ 6921 h 8804"/>
              <a:gd name="connsiteX49" fmla="*/ 1512 w 10000"/>
              <a:gd name="connsiteY49" fmla="*/ 7050 h 8804"/>
              <a:gd name="connsiteX50" fmla="*/ 1670 w 10000"/>
              <a:gd name="connsiteY50" fmla="*/ 7354 h 8804"/>
              <a:gd name="connsiteX51" fmla="*/ 1941 w 10000"/>
              <a:gd name="connsiteY51" fmla="*/ 7837 h 8804"/>
              <a:gd name="connsiteX52" fmla="*/ 1964 w 10000"/>
              <a:gd name="connsiteY52" fmla="*/ 8499 h 8804"/>
              <a:gd name="connsiteX53" fmla="*/ 2280 w 10000"/>
              <a:gd name="connsiteY53" fmla="*/ 8804 h 8804"/>
              <a:gd name="connsiteX54" fmla="*/ 2551 w 10000"/>
              <a:gd name="connsiteY54" fmla="*/ 8727 h 8804"/>
              <a:gd name="connsiteX55" fmla="*/ 2477 w 10000"/>
              <a:gd name="connsiteY55" fmla="*/ 6706 h 8804"/>
              <a:gd name="connsiteX56" fmla="*/ 2794 w 10000"/>
              <a:gd name="connsiteY56" fmla="*/ 7044 h 8804"/>
              <a:gd name="connsiteX57" fmla="*/ 4103 w 10000"/>
              <a:gd name="connsiteY57" fmla="*/ 6916 h 8804"/>
              <a:gd name="connsiteX58" fmla="*/ 4037 w 10000"/>
              <a:gd name="connsiteY58" fmla="*/ 6940 h 8804"/>
              <a:gd name="connsiteX59" fmla="*/ 4189 w 10000"/>
              <a:gd name="connsiteY59" fmla="*/ 5974 h 8804"/>
              <a:gd name="connsiteX60" fmla="*/ 7506 w 10000"/>
              <a:gd name="connsiteY60" fmla="*/ 6332 h 8804"/>
              <a:gd name="connsiteX61" fmla="*/ 10000 w 10000"/>
              <a:gd name="connsiteY61" fmla="*/ 6350 h 8804"/>
              <a:gd name="connsiteX0" fmla="*/ 10000 w 10000"/>
              <a:gd name="connsiteY0" fmla="*/ 7213 h 10000"/>
              <a:gd name="connsiteX1" fmla="*/ 10000 w 10000"/>
              <a:gd name="connsiteY1" fmla="*/ 2399 h 10000"/>
              <a:gd name="connsiteX2" fmla="*/ 8849 w 10000"/>
              <a:gd name="connsiteY2" fmla="*/ 2399 h 10000"/>
              <a:gd name="connsiteX3" fmla="*/ 8849 w 10000"/>
              <a:gd name="connsiteY3" fmla="*/ 694 h 10000"/>
              <a:gd name="connsiteX4" fmla="*/ 6546 w 10000"/>
              <a:gd name="connsiteY4" fmla="*/ 694 h 10000"/>
              <a:gd name="connsiteX5" fmla="*/ 3341 w 10000"/>
              <a:gd name="connsiteY5" fmla="*/ 346 h 10000"/>
              <a:gd name="connsiteX6" fmla="*/ 2799 w 10000"/>
              <a:gd name="connsiteY6" fmla="*/ 334 h 10000"/>
              <a:gd name="connsiteX7" fmla="*/ 2596 w 10000"/>
              <a:gd name="connsiteY7" fmla="*/ 231 h 10000"/>
              <a:gd name="connsiteX8" fmla="*/ 429 w 10000"/>
              <a:gd name="connsiteY8" fmla="*/ 0 h 10000"/>
              <a:gd name="connsiteX9" fmla="*/ 451 w 10000"/>
              <a:gd name="connsiteY9" fmla="*/ 231 h 10000"/>
              <a:gd name="connsiteX10" fmla="*/ 316 w 10000"/>
              <a:gd name="connsiteY10" fmla="*/ 377 h 10000"/>
              <a:gd name="connsiteX11" fmla="*/ 248 w 10000"/>
              <a:gd name="connsiteY11" fmla="*/ 550 h 10000"/>
              <a:gd name="connsiteX12" fmla="*/ 226 w 10000"/>
              <a:gd name="connsiteY12" fmla="*/ 724 h 10000"/>
              <a:gd name="connsiteX13" fmla="*/ 226 w 10000"/>
              <a:gd name="connsiteY13" fmla="*/ 954 h 10000"/>
              <a:gd name="connsiteX14" fmla="*/ 135 w 10000"/>
              <a:gd name="connsiteY14" fmla="*/ 1127 h 10000"/>
              <a:gd name="connsiteX15" fmla="*/ 0 w 10000"/>
              <a:gd name="connsiteY15" fmla="*/ 1303 h 10000"/>
              <a:gd name="connsiteX16" fmla="*/ 135 w 10000"/>
              <a:gd name="connsiteY16" fmla="*/ 1532 h 10000"/>
              <a:gd name="connsiteX17" fmla="*/ 113 w 10000"/>
              <a:gd name="connsiteY17" fmla="*/ 1734 h 10000"/>
              <a:gd name="connsiteX18" fmla="*/ 113 w 10000"/>
              <a:gd name="connsiteY18" fmla="*/ 1935 h 10000"/>
              <a:gd name="connsiteX19" fmla="*/ 226 w 10000"/>
              <a:gd name="connsiteY19" fmla="*/ 2110 h 10000"/>
              <a:gd name="connsiteX20" fmla="*/ 248 w 10000"/>
              <a:gd name="connsiteY20" fmla="*/ 2399 h 10000"/>
              <a:gd name="connsiteX21" fmla="*/ 113 w 10000"/>
              <a:gd name="connsiteY21" fmla="*/ 2659 h 10000"/>
              <a:gd name="connsiteX22" fmla="*/ 158 w 10000"/>
              <a:gd name="connsiteY22" fmla="*/ 2920 h 10000"/>
              <a:gd name="connsiteX23" fmla="*/ 203 w 10000"/>
              <a:gd name="connsiteY23" fmla="*/ 3124 h 10000"/>
              <a:gd name="connsiteX24" fmla="*/ 248 w 10000"/>
              <a:gd name="connsiteY24" fmla="*/ 3296 h 10000"/>
              <a:gd name="connsiteX25" fmla="*/ 293 w 10000"/>
              <a:gd name="connsiteY25" fmla="*/ 3728 h 10000"/>
              <a:gd name="connsiteX26" fmla="*/ 384 w 10000"/>
              <a:gd name="connsiteY26" fmla="*/ 3961 h 10000"/>
              <a:gd name="connsiteX27" fmla="*/ 519 w 10000"/>
              <a:gd name="connsiteY27" fmla="*/ 4220 h 10000"/>
              <a:gd name="connsiteX28" fmla="*/ 564 w 10000"/>
              <a:gd name="connsiteY28" fmla="*/ 4395 h 10000"/>
              <a:gd name="connsiteX29" fmla="*/ 609 w 10000"/>
              <a:gd name="connsiteY29" fmla="*/ 4596 h 10000"/>
              <a:gd name="connsiteX30" fmla="*/ 767 w 10000"/>
              <a:gd name="connsiteY30" fmla="*/ 4710 h 10000"/>
              <a:gd name="connsiteX31" fmla="*/ 903 w 10000"/>
              <a:gd name="connsiteY31" fmla="*/ 4710 h 10000"/>
              <a:gd name="connsiteX32" fmla="*/ 1084 w 10000"/>
              <a:gd name="connsiteY32" fmla="*/ 4538 h 10000"/>
              <a:gd name="connsiteX33" fmla="*/ 1309 w 10000"/>
              <a:gd name="connsiteY33" fmla="*/ 4538 h 10000"/>
              <a:gd name="connsiteX34" fmla="*/ 1151 w 10000"/>
              <a:gd name="connsiteY34" fmla="*/ 4682 h 10000"/>
              <a:gd name="connsiteX35" fmla="*/ 1129 w 10000"/>
              <a:gd name="connsiteY35" fmla="*/ 4885 h 10000"/>
              <a:gd name="connsiteX36" fmla="*/ 926 w 10000"/>
              <a:gd name="connsiteY36" fmla="*/ 4885 h 10000"/>
              <a:gd name="connsiteX37" fmla="*/ 880 w 10000"/>
              <a:gd name="connsiteY37" fmla="*/ 5057 h 10000"/>
              <a:gd name="connsiteX38" fmla="*/ 790 w 10000"/>
              <a:gd name="connsiteY38" fmla="*/ 5259 h 10000"/>
              <a:gd name="connsiteX39" fmla="*/ 655 w 10000"/>
              <a:gd name="connsiteY39" fmla="*/ 5462 h 10000"/>
              <a:gd name="connsiteX40" fmla="*/ 767 w 10000"/>
              <a:gd name="connsiteY40" fmla="*/ 5694 h 10000"/>
              <a:gd name="connsiteX41" fmla="*/ 903 w 10000"/>
              <a:gd name="connsiteY41" fmla="*/ 5722 h 10000"/>
              <a:gd name="connsiteX42" fmla="*/ 948 w 10000"/>
              <a:gd name="connsiteY42" fmla="*/ 6128 h 10000"/>
              <a:gd name="connsiteX43" fmla="*/ 1016 w 10000"/>
              <a:gd name="connsiteY43" fmla="*/ 6329 h 10000"/>
              <a:gd name="connsiteX44" fmla="*/ 1016 w 10000"/>
              <a:gd name="connsiteY44" fmla="*/ 6588 h 10000"/>
              <a:gd name="connsiteX45" fmla="*/ 1061 w 10000"/>
              <a:gd name="connsiteY45" fmla="*/ 7024 h 10000"/>
              <a:gd name="connsiteX46" fmla="*/ 1174 w 10000"/>
              <a:gd name="connsiteY46" fmla="*/ 7341 h 10000"/>
              <a:gd name="connsiteX47" fmla="*/ 1354 w 10000"/>
              <a:gd name="connsiteY47" fmla="*/ 7660 h 10000"/>
              <a:gd name="connsiteX48" fmla="*/ 1377 w 10000"/>
              <a:gd name="connsiteY48" fmla="*/ 7861 h 10000"/>
              <a:gd name="connsiteX49" fmla="*/ 1512 w 10000"/>
              <a:gd name="connsiteY49" fmla="*/ 8008 h 10000"/>
              <a:gd name="connsiteX50" fmla="*/ 1670 w 10000"/>
              <a:gd name="connsiteY50" fmla="*/ 8353 h 10000"/>
              <a:gd name="connsiteX51" fmla="*/ 1941 w 10000"/>
              <a:gd name="connsiteY51" fmla="*/ 8902 h 10000"/>
              <a:gd name="connsiteX52" fmla="*/ 1964 w 10000"/>
              <a:gd name="connsiteY52" fmla="*/ 9654 h 10000"/>
              <a:gd name="connsiteX53" fmla="*/ 2280 w 10000"/>
              <a:gd name="connsiteY53" fmla="*/ 10000 h 10000"/>
              <a:gd name="connsiteX54" fmla="*/ 2551 w 10000"/>
              <a:gd name="connsiteY54" fmla="*/ 9913 h 10000"/>
              <a:gd name="connsiteX55" fmla="*/ 2794 w 10000"/>
              <a:gd name="connsiteY55" fmla="*/ 8001 h 10000"/>
              <a:gd name="connsiteX56" fmla="*/ 4103 w 10000"/>
              <a:gd name="connsiteY56" fmla="*/ 7856 h 10000"/>
              <a:gd name="connsiteX57" fmla="*/ 4037 w 10000"/>
              <a:gd name="connsiteY57" fmla="*/ 7883 h 10000"/>
              <a:gd name="connsiteX58" fmla="*/ 4189 w 10000"/>
              <a:gd name="connsiteY58" fmla="*/ 6786 h 10000"/>
              <a:gd name="connsiteX59" fmla="*/ 7506 w 10000"/>
              <a:gd name="connsiteY59" fmla="*/ 7192 h 10000"/>
              <a:gd name="connsiteX60" fmla="*/ 10000 w 10000"/>
              <a:gd name="connsiteY60" fmla="*/ 7213 h 10000"/>
              <a:gd name="connsiteX0" fmla="*/ 10000 w 10000"/>
              <a:gd name="connsiteY0" fmla="*/ 7213 h 10000"/>
              <a:gd name="connsiteX1" fmla="*/ 10000 w 10000"/>
              <a:gd name="connsiteY1" fmla="*/ 2399 h 10000"/>
              <a:gd name="connsiteX2" fmla="*/ 8849 w 10000"/>
              <a:gd name="connsiteY2" fmla="*/ 2399 h 10000"/>
              <a:gd name="connsiteX3" fmla="*/ 8849 w 10000"/>
              <a:gd name="connsiteY3" fmla="*/ 694 h 10000"/>
              <a:gd name="connsiteX4" fmla="*/ 6546 w 10000"/>
              <a:gd name="connsiteY4" fmla="*/ 694 h 10000"/>
              <a:gd name="connsiteX5" fmla="*/ 3341 w 10000"/>
              <a:gd name="connsiteY5" fmla="*/ 346 h 10000"/>
              <a:gd name="connsiteX6" fmla="*/ 2799 w 10000"/>
              <a:gd name="connsiteY6" fmla="*/ 334 h 10000"/>
              <a:gd name="connsiteX7" fmla="*/ 2596 w 10000"/>
              <a:gd name="connsiteY7" fmla="*/ 231 h 10000"/>
              <a:gd name="connsiteX8" fmla="*/ 429 w 10000"/>
              <a:gd name="connsiteY8" fmla="*/ 0 h 10000"/>
              <a:gd name="connsiteX9" fmla="*/ 451 w 10000"/>
              <a:gd name="connsiteY9" fmla="*/ 231 h 10000"/>
              <a:gd name="connsiteX10" fmla="*/ 316 w 10000"/>
              <a:gd name="connsiteY10" fmla="*/ 377 h 10000"/>
              <a:gd name="connsiteX11" fmla="*/ 248 w 10000"/>
              <a:gd name="connsiteY11" fmla="*/ 550 h 10000"/>
              <a:gd name="connsiteX12" fmla="*/ 226 w 10000"/>
              <a:gd name="connsiteY12" fmla="*/ 724 h 10000"/>
              <a:gd name="connsiteX13" fmla="*/ 226 w 10000"/>
              <a:gd name="connsiteY13" fmla="*/ 954 h 10000"/>
              <a:gd name="connsiteX14" fmla="*/ 135 w 10000"/>
              <a:gd name="connsiteY14" fmla="*/ 1127 h 10000"/>
              <a:gd name="connsiteX15" fmla="*/ 0 w 10000"/>
              <a:gd name="connsiteY15" fmla="*/ 1303 h 10000"/>
              <a:gd name="connsiteX16" fmla="*/ 135 w 10000"/>
              <a:gd name="connsiteY16" fmla="*/ 1532 h 10000"/>
              <a:gd name="connsiteX17" fmla="*/ 113 w 10000"/>
              <a:gd name="connsiteY17" fmla="*/ 1734 h 10000"/>
              <a:gd name="connsiteX18" fmla="*/ 113 w 10000"/>
              <a:gd name="connsiteY18" fmla="*/ 1935 h 10000"/>
              <a:gd name="connsiteX19" fmla="*/ 226 w 10000"/>
              <a:gd name="connsiteY19" fmla="*/ 2110 h 10000"/>
              <a:gd name="connsiteX20" fmla="*/ 248 w 10000"/>
              <a:gd name="connsiteY20" fmla="*/ 2399 h 10000"/>
              <a:gd name="connsiteX21" fmla="*/ 113 w 10000"/>
              <a:gd name="connsiteY21" fmla="*/ 2659 h 10000"/>
              <a:gd name="connsiteX22" fmla="*/ 158 w 10000"/>
              <a:gd name="connsiteY22" fmla="*/ 2920 h 10000"/>
              <a:gd name="connsiteX23" fmla="*/ 203 w 10000"/>
              <a:gd name="connsiteY23" fmla="*/ 3124 h 10000"/>
              <a:gd name="connsiteX24" fmla="*/ 248 w 10000"/>
              <a:gd name="connsiteY24" fmla="*/ 3296 h 10000"/>
              <a:gd name="connsiteX25" fmla="*/ 293 w 10000"/>
              <a:gd name="connsiteY25" fmla="*/ 3728 h 10000"/>
              <a:gd name="connsiteX26" fmla="*/ 384 w 10000"/>
              <a:gd name="connsiteY26" fmla="*/ 3961 h 10000"/>
              <a:gd name="connsiteX27" fmla="*/ 519 w 10000"/>
              <a:gd name="connsiteY27" fmla="*/ 4220 h 10000"/>
              <a:gd name="connsiteX28" fmla="*/ 564 w 10000"/>
              <a:gd name="connsiteY28" fmla="*/ 4395 h 10000"/>
              <a:gd name="connsiteX29" fmla="*/ 609 w 10000"/>
              <a:gd name="connsiteY29" fmla="*/ 4596 h 10000"/>
              <a:gd name="connsiteX30" fmla="*/ 767 w 10000"/>
              <a:gd name="connsiteY30" fmla="*/ 4710 h 10000"/>
              <a:gd name="connsiteX31" fmla="*/ 903 w 10000"/>
              <a:gd name="connsiteY31" fmla="*/ 4710 h 10000"/>
              <a:gd name="connsiteX32" fmla="*/ 1084 w 10000"/>
              <a:gd name="connsiteY32" fmla="*/ 4538 h 10000"/>
              <a:gd name="connsiteX33" fmla="*/ 1309 w 10000"/>
              <a:gd name="connsiteY33" fmla="*/ 4538 h 10000"/>
              <a:gd name="connsiteX34" fmla="*/ 1151 w 10000"/>
              <a:gd name="connsiteY34" fmla="*/ 4682 h 10000"/>
              <a:gd name="connsiteX35" fmla="*/ 1129 w 10000"/>
              <a:gd name="connsiteY35" fmla="*/ 4885 h 10000"/>
              <a:gd name="connsiteX36" fmla="*/ 926 w 10000"/>
              <a:gd name="connsiteY36" fmla="*/ 4885 h 10000"/>
              <a:gd name="connsiteX37" fmla="*/ 880 w 10000"/>
              <a:gd name="connsiteY37" fmla="*/ 5057 h 10000"/>
              <a:gd name="connsiteX38" fmla="*/ 790 w 10000"/>
              <a:gd name="connsiteY38" fmla="*/ 5259 h 10000"/>
              <a:gd name="connsiteX39" fmla="*/ 655 w 10000"/>
              <a:gd name="connsiteY39" fmla="*/ 5462 h 10000"/>
              <a:gd name="connsiteX40" fmla="*/ 767 w 10000"/>
              <a:gd name="connsiteY40" fmla="*/ 5694 h 10000"/>
              <a:gd name="connsiteX41" fmla="*/ 903 w 10000"/>
              <a:gd name="connsiteY41" fmla="*/ 5722 h 10000"/>
              <a:gd name="connsiteX42" fmla="*/ 948 w 10000"/>
              <a:gd name="connsiteY42" fmla="*/ 6128 h 10000"/>
              <a:gd name="connsiteX43" fmla="*/ 1016 w 10000"/>
              <a:gd name="connsiteY43" fmla="*/ 6329 h 10000"/>
              <a:gd name="connsiteX44" fmla="*/ 1016 w 10000"/>
              <a:gd name="connsiteY44" fmla="*/ 6588 h 10000"/>
              <a:gd name="connsiteX45" fmla="*/ 1061 w 10000"/>
              <a:gd name="connsiteY45" fmla="*/ 7024 h 10000"/>
              <a:gd name="connsiteX46" fmla="*/ 1174 w 10000"/>
              <a:gd name="connsiteY46" fmla="*/ 7341 h 10000"/>
              <a:gd name="connsiteX47" fmla="*/ 1354 w 10000"/>
              <a:gd name="connsiteY47" fmla="*/ 7660 h 10000"/>
              <a:gd name="connsiteX48" fmla="*/ 1377 w 10000"/>
              <a:gd name="connsiteY48" fmla="*/ 7861 h 10000"/>
              <a:gd name="connsiteX49" fmla="*/ 1512 w 10000"/>
              <a:gd name="connsiteY49" fmla="*/ 8008 h 10000"/>
              <a:gd name="connsiteX50" fmla="*/ 1670 w 10000"/>
              <a:gd name="connsiteY50" fmla="*/ 8353 h 10000"/>
              <a:gd name="connsiteX51" fmla="*/ 1941 w 10000"/>
              <a:gd name="connsiteY51" fmla="*/ 8902 h 10000"/>
              <a:gd name="connsiteX52" fmla="*/ 1964 w 10000"/>
              <a:gd name="connsiteY52" fmla="*/ 9654 h 10000"/>
              <a:gd name="connsiteX53" fmla="*/ 2280 w 10000"/>
              <a:gd name="connsiteY53" fmla="*/ 10000 h 10000"/>
              <a:gd name="connsiteX54" fmla="*/ 2551 w 10000"/>
              <a:gd name="connsiteY54" fmla="*/ 9913 h 10000"/>
              <a:gd name="connsiteX55" fmla="*/ 2794 w 10000"/>
              <a:gd name="connsiteY55" fmla="*/ 8001 h 10000"/>
              <a:gd name="connsiteX56" fmla="*/ 4103 w 10000"/>
              <a:gd name="connsiteY56" fmla="*/ 7856 h 10000"/>
              <a:gd name="connsiteX57" fmla="*/ 4189 w 10000"/>
              <a:gd name="connsiteY57" fmla="*/ 6786 h 10000"/>
              <a:gd name="connsiteX58" fmla="*/ 7506 w 10000"/>
              <a:gd name="connsiteY58" fmla="*/ 7192 h 10000"/>
              <a:gd name="connsiteX59" fmla="*/ 10000 w 10000"/>
              <a:gd name="connsiteY59" fmla="*/ 7213 h 10000"/>
              <a:gd name="connsiteX0" fmla="*/ 10000 w 10000"/>
              <a:gd name="connsiteY0" fmla="*/ 7213 h 10000"/>
              <a:gd name="connsiteX1" fmla="*/ 10000 w 10000"/>
              <a:gd name="connsiteY1" fmla="*/ 2399 h 10000"/>
              <a:gd name="connsiteX2" fmla="*/ 8849 w 10000"/>
              <a:gd name="connsiteY2" fmla="*/ 2399 h 10000"/>
              <a:gd name="connsiteX3" fmla="*/ 8849 w 10000"/>
              <a:gd name="connsiteY3" fmla="*/ 694 h 10000"/>
              <a:gd name="connsiteX4" fmla="*/ 6546 w 10000"/>
              <a:gd name="connsiteY4" fmla="*/ 694 h 10000"/>
              <a:gd name="connsiteX5" fmla="*/ 3341 w 10000"/>
              <a:gd name="connsiteY5" fmla="*/ 346 h 10000"/>
              <a:gd name="connsiteX6" fmla="*/ 2799 w 10000"/>
              <a:gd name="connsiteY6" fmla="*/ 334 h 10000"/>
              <a:gd name="connsiteX7" fmla="*/ 2596 w 10000"/>
              <a:gd name="connsiteY7" fmla="*/ 231 h 10000"/>
              <a:gd name="connsiteX8" fmla="*/ 429 w 10000"/>
              <a:gd name="connsiteY8" fmla="*/ 0 h 10000"/>
              <a:gd name="connsiteX9" fmla="*/ 451 w 10000"/>
              <a:gd name="connsiteY9" fmla="*/ 231 h 10000"/>
              <a:gd name="connsiteX10" fmla="*/ 316 w 10000"/>
              <a:gd name="connsiteY10" fmla="*/ 377 h 10000"/>
              <a:gd name="connsiteX11" fmla="*/ 248 w 10000"/>
              <a:gd name="connsiteY11" fmla="*/ 550 h 10000"/>
              <a:gd name="connsiteX12" fmla="*/ 226 w 10000"/>
              <a:gd name="connsiteY12" fmla="*/ 724 h 10000"/>
              <a:gd name="connsiteX13" fmla="*/ 226 w 10000"/>
              <a:gd name="connsiteY13" fmla="*/ 954 h 10000"/>
              <a:gd name="connsiteX14" fmla="*/ 135 w 10000"/>
              <a:gd name="connsiteY14" fmla="*/ 1127 h 10000"/>
              <a:gd name="connsiteX15" fmla="*/ 0 w 10000"/>
              <a:gd name="connsiteY15" fmla="*/ 1303 h 10000"/>
              <a:gd name="connsiteX16" fmla="*/ 135 w 10000"/>
              <a:gd name="connsiteY16" fmla="*/ 1532 h 10000"/>
              <a:gd name="connsiteX17" fmla="*/ 113 w 10000"/>
              <a:gd name="connsiteY17" fmla="*/ 1734 h 10000"/>
              <a:gd name="connsiteX18" fmla="*/ 113 w 10000"/>
              <a:gd name="connsiteY18" fmla="*/ 1935 h 10000"/>
              <a:gd name="connsiteX19" fmla="*/ 226 w 10000"/>
              <a:gd name="connsiteY19" fmla="*/ 2110 h 10000"/>
              <a:gd name="connsiteX20" fmla="*/ 248 w 10000"/>
              <a:gd name="connsiteY20" fmla="*/ 2399 h 10000"/>
              <a:gd name="connsiteX21" fmla="*/ 113 w 10000"/>
              <a:gd name="connsiteY21" fmla="*/ 2659 h 10000"/>
              <a:gd name="connsiteX22" fmla="*/ 158 w 10000"/>
              <a:gd name="connsiteY22" fmla="*/ 2920 h 10000"/>
              <a:gd name="connsiteX23" fmla="*/ 203 w 10000"/>
              <a:gd name="connsiteY23" fmla="*/ 3124 h 10000"/>
              <a:gd name="connsiteX24" fmla="*/ 248 w 10000"/>
              <a:gd name="connsiteY24" fmla="*/ 3296 h 10000"/>
              <a:gd name="connsiteX25" fmla="*/ 293 w 10000"/>
              <a:gd name="connsiteY25" fmla="*/ 3728 h 10000"/>
              <a:gd name="connsiteX26" fmla="*/ 384 w 10000"/>
              <a:gd name="connsiteY26" fmla="*/ 3961 h 10000"/>
              <a:gd name="connsiteX27" fmla="*/ 519 w 10000"/>
              <a:gd name="connsiteY27" fmla="*/ 4220 h 10000"/>
              <a:gd name="connsiteX28" fmla="*/ 564 w 10000"/>
              <a:gd name="connsiteY28" fmla="*/ 4395 h 10000"/>
              <a:gd name="connsiteX29" fmla="*/ 609 w 10000"/>
              <a:gd name="connsiteY29" fmla="*/ 4596 h 10000"/>
              <a:gd name="connsiteX30" fmla="*/ 767 w 10000"/>
              <a:gd name="connsiteY30" fmla="*/ 4710 h 10000"/>
              <a:gd name="connsiteX31" fmla="*/ 903 w 10000"/>
              <a:gd name="connsiteY31" fmla="*/ 4710 h 10000"/>
              <a:gd name="connsiteX32" fmla="*/ 1084 w 10000"/>
              <a:gd name="connsiteY32" fmla="*/ 4538 h 10000"/>
              <a:gd name="connsiteX33" fmla="*/ 1309 w 10000"/>
              <a:gd name="connsiteY33" fmla="*/ 4538 h 10000"/>
              <a:gd name="connsiteX34" fmla="*/ 1151 w 10000"/>
              <a:gd name="connsiteY34" fmla="*/ 4682 h 10000"/>
              <a:gd name="connsiteX35" fmla="*/ 1129 w 10000"/>
              <a:gd name="connsiteY35" fmla="*/ 4885 h 10000"/>
              <a:gd name="connsiteX36" fmla="*/ 926 w 10000"/>
              <a:gd name="connsiteY36" fmla="*/ 4885 h 10000"/>
              <a:gd name="connsiteX37" fmla="*/ 880 w 10000"/>
              <a:gd name="connsiteY37" fmla="*/ 5057 h 10000"/>
              <a:gd name="connsiteX38" fmla="*/ 790 w 10000"/>
              <a:gd name="connsiteY38" fmla="*/ 5259 h 10000"/>
              <a:gd name="connsiteX39" fmla="*/ 655 w 10000"/>
              <a:gd name="connsiteY39" fmla="*/ 5462 h 10000"/>
              <a:gd name="connsiteX40" fmla="*/ 767 w 10000"/>
              <a:gd name="connsiteY40" fmla="*/ 5694 h 10000"/>
              <a:gd name="connsiteX41" fmla="*/ 903 w 10000"/>
              <a:gd name="connsiteY41" fmla="*/ 5722 h 10000"/>
              <a:gd name="connsiteX42" fmla="*/ 948 w 10000"/>
              <a:gd name="connsiteY42" fmla="*/ 6128 h 10000"/>
              <a:gd name="connsiteX43" fmla="*/ 1016 w 10000"/>
              <a:gd name="connsiteY43" fmla="*/ 6329 h 10000"/>
              <a:gd name="connsiteX44" fmla="*/ 1016 w 10000"/>
              <a:gd name="connsiteY44" fmla="*/ 6588 h 10000"/>
              <a:gd name="connsiteX45" fmla="*/ 1061 w 10000"/>
              <a:gd name="connsiteY45" fmla="*/ 7024 h 10000"/>
              <a:gd name="connsiteX46" fmla="*/ 1174 w 10000"/>
              <a:gd name="connsiteY46" fmla="*/ 7341 h 10000"/>
              <a:gd name="connsiteX47" fmla="*/ 1354 w 10000"/>
              <a:gd name="connsiteY47" fmla="*/ 7660 h 10000"/>
              <a:gd name="connsiteX48" fmla="*/ 1377 w 10000"/>
              <a:gd name="connsiteY48" fmla="*/ 7861 h 10000"/>
              <a:gd name="connsiteX49" fmla="*/ 1512 w 10000"/>
              <a:gd name="connsiteY49" fmla="*/ 8008 h 10000"/>
              <a:gd name="connsiteX50" fmla="*/ 1670 w 10000"/>
              <a:gd name="connsiteY50" fmla="*/ 8353 h 10000"/>
              <a:gd name="connsiteX51" fmla="*/ 1941 w 10000"/>
              <a:gd name="connsiteY51" fmla="*/ 8902 h 10000"/>
              <a:gd name="connsiteX52" fmla="*/ 1964 w 10000"/>
              <a:gd name="connsiteY52" fmla="*/ 9654 h 10000"/>
              <a:gd name="connsiteX53" fmla="*/ 2280 w 10000"/>
              <a:gd name="connsiteY53" fmla="*/ 10000 h 10000"/>
              <a:gd name="connsiteX54" fmla="*/ 2794 w 10000"/>
              <a:gd name="connsiteY54" fmla="*/ 8001 h 10000"/>
              <a:gd name="connsiteX55" fmla="*/ 4103 w 10000"/>
              <a:gd name="connsiteY55" fmla="*/ 7856 h 10000"/>
              <a:gd name="connsiteX56" fmla="*/ 4189 w 10000"/>
              <a:gd name="connsiteY56" fmla="*/ 6786 h 10000"/>
              <a:gd name="connsiteX57" fmla="*/ 7506 w 10000"/>
              <a:gd name="connsiteY57" fmla="*/ 7192 h 10000"/>
              <a:gd name="connsiteX58" fmla="*/ 10000 w 10000"/>
              <a:gd name="connsiteY58" fmla="*/ 7213 h 10000"/>
              <a:gd name="connsiteX0" fmla="*/ 10000 w 10000"/>
              <a:gd name="connsiteY0" fmla="*/ 7213 h 9654"/>
              <a:gd name="connsiteX1" fmla="*/ 10000 w 10000"/>
              <a:gd name="connsiteY1" fmla="*/ 2399 h 9654"/>
              <a:gd name="connsiteX2" fmla="*/ 8849 w 10000"/>
              <a:gd name="connsiteY2" fmla="*/ 2399 h 9654"/>
              <a:gd name="connsiteX3" fmla="*/ 8849 w 10000"/>
              <a:gd name="connsiteY3" fmla="*/ 694 h 9654"/>
              <a:gd name="connsiteX4" fmla="*/ 6546 w 10000"/>
              <a:gd name="connsiteY4" fmla="*/ 694 h 9654"/>
              <a:gd name="connsiteX5" fmla="*/ 3341 w 10000"/>
              <a:gd name="connsiteY5" fmla="*/ 346 h 9654"/>
              <a:gd name="connsiteX6" fmla="*/ 2799 w 10000"/>
              <a:gd name="connsiteY6" fmla="*/ 334 h 9654"/>
              <a:gd name="connsiteX7" fmla="*/ 2596 w 10000"/>
              <a:gd name="connsiteY7" fmla="*/ 231 h 9654"/>
              <a:gd name="connsiteX8" fmla="*/ 429 w 10000"/>
              <a:gd name="connsiteY8" fmla="*/ 0 h 9654"/>
              <a:gd name="connsiteX9" fmla="*/ 451 w 10000"/>
              <a:gd name="connsiteY9" fmla="*/ 231 h 9654"/>
              <a:gd name="connsiteX10" fmla="*/ 316 w 10000"/>
              <a:gd name="connsiteY10" fmla="*/ 377 h 9654"/>
              <a:gd name="connsiteX11" fmla="*/ 248 w 10000"/>
              <a:gd name="connsiteY11" fmla="*/ 550 h 9654"/>
              <a:gd name="connsiteX12" fmla="*/ 226 w 10000"/>
              <a:gd name="connsiteY12" fmla="*/ 724 h 9654"/>
              <a:gd name="connsiteX13" fmla="*/ 226 w 10000"/>
              <a:gd name="connsiteY13" fmla="*/ 954 h 9654"/>
              <a:gd name="connsiteX14" fmla="*/ 135 w 10000"/>
              <a:gd name="connsiteY14" fmla="*/ 1127 h 9654"/>
              <a:gd name="connsiteX15" fmla="*/ 0 w 10000"/>
              <a:gd name="connsiteY15" fmla="*/ 1303 h 9654"/>
              <a:gd name="connsiteX16" fmla="*/ 135 w 10000"/>
              <a:gd name="connsiteY16" fmla="*/ 1532 h 9654"/>
              <a:gd name="connsiteX17" fmla="*/ 113 w 10000"/>
              <a:gd name="connsiteY17" fmla="*/ 1734 h 9654"/>
              <a:gd name="connsiteX18" fmla="*/ 113 w 10000"/>
              <a:gd name="connsiteY18" fmla="*/ 1935 h 9654"/>
              <a:gd name="connsiteX19" fmla="*/ 226 w 10000"/>
              <a:gd name="connsiteY19" fmla="*/ 2110 h 9654"/>
              <a:gd name="connsiteX20" fmla="*/ 248 w 10000"/>
              <a:gd name="connsiteY20" fmla="*/ 2399 h 9654"/>
              <a:gd name="connsiteX21" fmla="*/ 113 w 10000"/>
              <a:gd name="connsiteY21" fmla="*/ 2659 h 9654"/>
              <a:gd name="connsiteX22" fmla="*/ 158 w 10000"/>
              <a:gd name="connsiteY22" fmla="*/ 2920 h 9654"/>
              <a:gd name="connsiteX23" fmla="*/ 203 w 10000"/>
              <a:gd name="connsiteY23" fmla="*/ 3124 h 9654"/>
              <a:gd name="connsiteX24" fmla="*/ 248 w 10000"/>
              <a:gd name="connsiteY24" fmla="*/ 3296 h 9654"/>
              <a:gd name="connsiteX25" fmla="*/ 293 w 10000"/>
              <a:gd name="connsiteY25" fmla="*/ 3728 h 9654"/>
              <a:gd name="connsiteX26" fmla="*/ 384 w 10000"/>
              <a:gd name="connsiteY26" fmla="*/ 3961 h 9654"/>
              <a:gd name="connsiteX27" fmla="*/ 519 w 10000"/>
              <a:gd name="connsiteY27" fmla="*/ 4220 h 9654"/>
              <a:gd name="connsiteX28" fmla="*/ 564 w 10000"/>
              <a:gd name="connsiteY28" fmla="*/ 4395 h 9654"/>
              <a:gd name="connsiteX29" fmla="*/ 609 w 10000"/>
              <a:gd name="connsiteY29" fmla="*/ 4596 h 9654"/>
              <a:gd name="connsiteX30" fmla="*/ 767 w 10000"/>
              <a:gd name="connsiteY30" fmla="*/ 4710 h 9654"/>
              <a:gd name="connsiteX31" fmla="*/ 903 w 10000"/>
              <a:gd name="connsiteY31" fmla="*/ 4710 h 9654"/>
              <a:gd name="connsiteX32" fmla="*/ 1084 w 10000"/>
              <a:gd name="connsiteY32" fmla="*/ 4538 h 9654"/>
              <a:gd name="connsiteX33" fmla="*/ 1309 w 10000"/>
              <a:gd name="connsiteY33" fmla="*/ 4538 h 9654"/>
              <a:gd name="connsiteX34" fmla="*/ 1151 w 10000"/>
              <a:gd name="connsiteY34" fmla="*/ 4682 h 9654"/>
              <a:gd name="connsiteX35" fmla="*/ 1129 w 10000"/>
              <a:gd name="connsiteY35" fmla="*/ 4885 h 9654"/>
              <a:gd name="connsiteX36" fmla="*/ 926 w 10000"/>
              <a:gd name="connsiteY36" fmla="*/ 4885 h 9654"/>
              <a:gd name="connsiteX37" fmla="*/ 880 w 10000"/>
              <a:gd name="connsiteY37" fmla="*/ 5057 h 9654"/>
              <a:gd name="connsiteX38" fmla="*/ 790 w 10000"/>
              <a:gd name="connsiteY38" fmla="*/ 5259 h 9654"/>
              <a:gd name="connsiteX39" fmla="*/ 655 w 10000"/>
              <a:gd name="connsiteY39" fmla="*/ 5462 h 9654"/>
              <a:gd name="connsiteX40" fmla="*/ 767 w 10000"/>
              <a:gd name="connsiteY40" fmla="*/ 5694 h 9654"/>
              <a:gd name="connsiteX41" fmla="*/ 903 w 10000"/>
              <a:gd name="connsiteY41" fmla="*/ 5722 h 9654"/>
              <a:gd name="connsiteX42" fmla="*/ 948 w 10000"/>
              <a:gd name="connsiteY42" fmla="*/ 6128 h 9654"/>
              <a:gd name="connsiteX43" fmla="*/ 1016 w 10000"/>
              <a:gd name="connsiteY43" fmla="*/ 6329 h 9654"/>
              <a:gd name="connsiteX44" fmla="*/ 1016 w 10000"/>
              <a:gd name="connsiteY44" fmla="*/ 6588 h 9654"/>
              <a:gd name="connsiteX45" fmla="*/ 1061 w 10000"/>
              <a:gd name="connsiteY45" fmla="*/ 7024 h 9654"/>
              <a:gd name="connsiteX46" fmla="*/ 1174 w 10000"/>
              <a:gd name="connsiteY46" fmla="*/ 7341 h 9654"/>
              <a:gd name="connsiteX47" fmla="*/ 1354 w 10000"/>
              <a:gd name="connsiteY47" fmla="*/ 7660 h 9654"/>
              <a:gd name="connsiteX48" fmla="*/ 1377 w 10000"/>
              <a:gd name="connsiteY48" fmla="*/ 7861 h 9654"/>
              <a:gd name="connsiteX49" fmla="*/ 1512 w 10000"/>
              <a:gd name="connsiteY49" fmla="*/ 8008 h 9654"/>
              <a:gd name="connsiteX50" fmla="*/ 1670 w 10000"/>
              <a:gd name="connsiteY50" fmla="*/ 8353 h 9654"/>
              <a:gd name="connsiteX51" fmla="*/ 1941 w 10000"/>
              <a:gd name="connsiteY51" fmla="*/ 8902 h 9654"/>
              <a:gd name="connsiteX52" fmla="*/ 1964 w 10000"/>
              <a:gd name="connsiteY52" fmla="*/ 9654 h 9654"/>
              <a:gd name="connsiteX53" fmla="*/ 2794 w 10000"/>
              <a:gd name="connsiteY53" fmla="*/ 8001 h 9654"/>
              <a:gd name="connsiteX54" fmla="*/ 4103 w 10000"/>
              <a:gd name="connsiteY54" fmla="*/ 7856 h 9654"/>
              <a:gd name="connsiteX55" fmla="*/ 4189 w 10000"/>
              <a:gd name="connsiteY55" fmla="*/ 6786 h 9654"/>
              <a:gd name="connsiteX56" fmla="*/ 7506 w 10000"/>
              <a:gd name="connsiteY56" fmla="*/ 7192 h 9654"/>
              <a:gd name="connsiteX57" fmla="*/ 10000 w 10000"/>
              <a:gd name="connsiteY57" fmla="*/ 7213 h 9654"/>
              <a:gd name="connsiteX0" fmla="*/ 10000 w 10000"/>
              <a:gd name="connsiteY0" fmla="*/ 7472 h 9221"/>
              <a:gd name="connsiteX1" fmla="*/ 10000 w 10000"/>
              <a:gd name="connsiteY1" fmla="*/ 2485 h 9221"/>
              <a:gd name="connsiteX2" fmla="*/ 8849 w 10000"/>
              <a:gd name="connsiteY2" fmla="*/ 2485 h 9221"/>
              <a:gd name="connsiteX3" fmla="*/ 8849 w 10000"/>
              <a:gd name="connsiteY3" fmla="*/ 719 h 9221"/>
              <a:gd name="connsiteX4" fmla="*/ 6546 w 10000"/>
              <a:gd name="connsiteY4" fmla="*/ 719 h 9221"/>
              <a:gd name="connsiteX5" fmla="*/ 3341 w 10000"/>
              <a:gd name="connsiteY5" fmla="*/ 358 h 9221"/>
              <a:gd name="connsiteX6" fmla="*/ 2799 w 10000"/>
              <a:gd name="connsiteY6" fmla="*/ 346 h 9221"/>
              <a:gd name="connsiteX7" fmla="*/ 2596 w 10000"/>
              <a:gd name="connsiteY7" fmla="*/ 239 h 9221"/>
              <a:gd name="connsiteX8" fmla="*/ 429 w 10000"/>
              <a:gd name="connsiteY8" fmla="*/ 0 h 9221"/>
              <a:gd name="connsiteX9" fmla="*/ 451 w 10000"/>
              <a:gd name="connsiteY9" fmla="*/ 239 h 9221"/>
              <a:gd name="connsiteX10" fmla="*/ 316 w 10000"/>
              <a:gd name="connsiteY10" fmla="*/ 391 h 9221"/>
              <a:gd name="connsiteX11" fmla="*/ 248 w 10000"/>
              <a:gd name="connsiteY11" fmla="*/ 570 h 9221"/>
              <a:gd name="connsiteX12" fmla="*/ 226 w 10000"/>
              <a:gd name="connsiteY12" fmla="*/ 750 h 9221"/>
              <a:gd name="connsiteX13" fmla="*/ 226 w 10000"/>
              <a:gd name="connsiteY13" fmla="*/ 988 h 9221"/>
              <a:gd name="connsiteX14" fmla="*/ 135 w 10000"/>
              <a:gd name="connsiteY14" fmla="*/ 1167 h 9221"/>
              <a:gd name="connsiteX15" fmla="*/ 0 w 10000"/>
              <a:gd name="connsiteY15" fmla="*/ 1350 h 9221"/>
              <a:gd name="connsiteX16" fmla="*/ 135 w 10000"/>
              <a:gd name="connsiteY16" fmla="*/ 1587 h 9221"/>
              <a:gd name="connsiteX17" fmla="*/ 113 w 10000"/>
              <a:gd name="connsiteY17" fmla="*/ 1796 h 9221"/>
              <a:gd name="connsiteX18" fmla="*/ 113 w 10000"/>
              <a:gd name="connsiteY18" fmla="*/ 2004 h 9221"/>
              <a:gd name="connsiteX19" fmla="*/ 226 w 10000"/>
              <a:gd name="connsiteY19" fmla="*/ 2186 h 9221"/>
              <a:gd name="connsiteX20" fmla="*/ 248 w 10000"/>
              <a:gd name="connsiteY20" fmla="*/ 2485 h 9221"/>
              <a:gd name="connsiteX21" fmla="*/ 113 w 10000"/>
              <a:gd name="connsiteY21" fmla="*/ 2754 h 9221"/>
              <a:gd name="connsiteX22" fmla="*/ 158 w 10000"/>
              <a:gd name="connsiteY22" fmla="*/ 3025 h 9221"/>
              <a:gd name="connsiteX23" fmla="*/ 203 w 10000"/>
              <a:gd name="connsiteY23" fmla="*/ 3236 h 9221"/>
              <a:gd name="connsiteX24" fmla="*/ 248 w 10000"/>
              <a:gd name="connsiteY24" fmla="*/ 3414 h 9221"/>
              <a:gd name="connsiteX25" fmla="*/ 293 w 10000"/>
              <a:gd name="connsiteY25" fmla="*/ 3862 h 9221"/>
              <a:gd name="connsiteX26" fmla="*/ 384 w 10000"/>
              <a:gd name="connsiteY26" fmla="*/ 4103 h 9221"/>
              <a:gd name="connsiteX27" fmla="*/ 519 w 10000"/>
              <a:gd name="connsiteY27" fmla="*/ 4371 h 9221"/>
              <a:gd name="connsiteX28" fmla="*/ 564 w 10000"/>
              <a:gd name="connsiteY28" fmla="*/ 4553 h 9221"/>
              <a:gd name="connsiteX29" fmla="*/ 609 w 10000"/>
              <a:gd name="connsiteY29" fmla="*/ 4761 h 9221"/>
              <a:gd name="connsiteX30" fmla="*/ 767 w 10000"/>
              <a:gd name="connsiteY30" fmla="*/ 4879 h 9221"/>
              <a:gd name="connsiteX31" fmla="*/ 903 w 10000"/>
              <a:gd name="connsiteY31" fmla="*/ 4879 h 9221"/>
              <a:gd name="connsiteX32" fmla="*/ 1084 w 10000"/>
              <a:gd name="connsiteY32" fmla="*/ 4701 h 9221"/>
              <a:gd name="connsiteX33" fmla="*/ 1309 w 10000"/>
              <a:gd name="connsiteY33" fmla="*/ 4701 h 9221"/>
              <a:gd name="connsiteX34" fmla="*/ 1151 w 10000"/>
              <a:gd name="connsiteY34" fmla="*/ 4850 h 9221"/>
              <a:gd name="connsiteX35" fmla="*/ 1129 w 10000"/>
              <a:gd name="connsiteY35" fmla="*/ 5060 h 9221"/>
              <a:gd name="connsiteX36" fmla="*/ 926 w 10000"/>
              <a:gd name="connsiteY36" fmla="*/ 5060 h 9221"/>
              <a:gd name="connsiteX37" fmla="*/ 880 w 10000"/>
              <a:gd name="connsiteY37" fmla="*/ 5238 h 9221"/>
              <a:gd name="connsiteX38" fmla="*/ 790 w 10000"/>
              <a:gd name="connsiteY38" fmla="*/ 5447 h 9221"/>
              <a:gd name="connsiteX39" fmla="*/ 655 w 10000"/>
              <a:gd name="connsiteY39" fmla="*/ 5658 h 9221"/>
              <a:gd name="connsiteX40" fmla="*/ 767 w 10000"/>
              <a:gd name="connsiteY40" fmla="*/ 5898 h 9221"/>
              <a:gd name="connsiteX41" fmla="*/ 903 w 10000"/>
              <a:gd name="connsiteY41" fmla="*/ 5927 h 9221"/>
              <a:gd name="connsiteX42" fmla="*/ 948 w 10000"/>
              <a:gd name="connsiteY42" fmla="*/ 6348 h 9221"/>
              <a:gd name="connsiteX43" fmla="*/ 1016 w 10000"/>
              <a:gd name="connsiteY43" fmla="*/ 6556 h 9221"/>
              <a:gd name="connsiteX44" fmla="*/ 1016 w 10000"/>
              <a:gd name="connsiteY44" fmla="*/ 6824 h 9221"/>
              <a:gd name="connsiteX45" fmla="*/ 1061 w 10000"/>
              <a:gd name="connsiteY45" fmla="*/ 7276 h 9221"/>
              <a:gd name="connsiteX46" fmla="*/ 1174 w 10000"/>
              <a:gd name="connsiteY46" fmla="*/ 7604 h 9221"/>
              <a:gd name="connsiteX47" fmla="*/ 1354 w 10000"/>
              <a:gd name="connsiteY47" fmla="*/ 7935 h 9221"/>
              <a:gd name="connsiteX48" fmla="*/ 1377 w 10000"/>
              <a:gd name="connsiteY48" fmla="*/ 8143 h 9221"/>
              <a:gd name="connsiteX49" fmla="*/ 1512 w 10000"/>
              <a:gd name="connsiteY49" fmla="*/ 8295 h 9221"/>
              <a:gd name="connsiteX50" fmla="*/ 1670 w 10000"/>
              <a:gd name="connsiteY50" fmla="*/ 8652 h 9221"/>
              <a:gd name="connsiteX51" fmla="*/ 1941 w 10000"/>
              <a:gd name="connsiteY51" fmla="*/ 9221 h 9221"/>
              <a:gd name="connsiteX52" fmla="*/ 2794 w 10000"/>
              <a:gd name="connsiteY52" fmla="*/ 8288 h 9221"/>
              <a:gd name="connsiteX53" fmla="*/ 4103 w 10000"/>
              <a:gd name="connsiteY53" fmla="*/ 8138 h 9221"/>
              <a:gd name="connsiteX54" fmla="*/ 4189 w 10000"/>
              <a:gd name="connsiteY54" fmla="*/ 7029 h 9221"/>
              <a:gd name="connsiteX55" fmla="*/ 7506 w 10000"/>
              <a:gd name="connsiteY55" fmla="*/ 7450 h 9221"/>
              <a:gd name="connsiteX56" fmla="*/ 10000 w 10000"/>
              <a:gd name="connsiteY56" fmla="*/ 7472 h 9221"/>
              <a:gd name="connsiteX0" fmla="*/ 10000 w 10000"/>
              <a:gd name="connsiteY0" fmla="*/ 8103 h 9383"/>
              <a:gd name="connsiteX1" fmla="*/ 10000 w 10000"/>
              <a:gd name="connsiteY1" fmla="*/ 2695 h 9383"/>
              <a:gd name="connsiteX2" fmla="*/ 8849 w 10000"/>
              <a:gd name="connsiteY2" fmla="*/ 2695 h 9383"/>
              <a:gd name="connsiteX3" fmla="*/ 8849 w 10000"/>
              <a:gd name="connsiteY3" fmla="*/ 780 h 9383"/>
              <a:gd name="connsiteX4" fmla="*/ 6546 w 10000"/>
              <a:gd name="connsiteY4" fmla="*/ 780 h 9383"/>
              <a:gd name="connsiteX5" fmla="*/ 3341 w 10000"/>
              <a:gd name="connsiteY5" fmla="*/ 388 h 9383"/>
              <a:gd name="connsiteX6" fmla="*/ 2799 w 10000"/>
              <a:gd name="connsiteY6" fmla="*/ 375 h 9383"/>
              <a:gd name="connsiteX7" fmla="*/ 2596 w 10000"/>
              <a:gd name="connsiteY7" fmla="*/ 259 h 9383"/>
              <a:gd name="connsiteX8" fmla="*/ 429 w 10000"/>
              <a:gd name="connsiteY8" fmla="*/ 0 h 9383"/>
              <a:gd name="connsiteX9" fmla="*/ 451 w 10000"/>
              <a:gd name="connsiteY9" fmla="*/ 259 h 9383"/>
              <a:gd name="connsiteX10" fmla="*/ 316 w 10000"/>
              <a:gd name="connsiteY10" fmla="*/ 424 h 9383"/>
              <a:gd name="connsiteX11" fmla="*/ 248 w 10000"/>
              <a:gd name="connsiteY11" fmla="*/ 618 h 9383"/>
              <a:gd name="connsiteX12" fmla="*/ 226 w 10000"/>
              <a:gd name="connsiteY12" fmla="*/ 813 h 9383"/>
              <a:gd name="connsiteX13" fmla="*/ 226 w 10000"/>
              <a:gd name="connsiteY13" fmla="*/ 1071 h 9383"/>
              <a:gd name="connsiteX14" fmla="*/ 135 w 10000"/>
              <a:gd name="connsiteY14" fmla="*/ 1266 h 9383"/>
              <a:gd name="connsiteX15" fmla="*/ 0 w 10000"/>
              <a:gd name="connsiteY15" fmla="*/ 1464 h 9383"/>
              <a:gd name="connsiteX16" fmla="*/ 135 w 10000"/>
              <a:gd name="connsiteY16" fmla="*/ 1721 h 9383"/>
              <a:gd name="connsiteX17" fmla="*/ 113 w 10000"/>
              <a:gd name="connsiteY17" fmla="*/ 1948 h 9383"/>
              <a:gd name="connsiteX18" fmla="*/ 113 w 10000"/>
              <a:gd name="connsiteY18" fmla="*/ 2173 h 9383"/>
              <a:gd name="connsiteX19" fmla="*/ 226 w 10000"/>
              <a:gd name="connsiteY19" fmla="*/ 2371 h 9383"/>
              <a:gd name="connsiteX20" fmla="*/ 248 w 10000"/>
              <a:gd name="connsiteY20" fmla="*/ 2695 h 9383"/>
              <a:gd name="connsiteX21" fmla="*/ 113 w 10000"/>
              <a:gd name="connsiteY21" fmla="*/ 2987 h 9383"/>
              <a:gd name="connsiteX22" fmla="*/ 158 w 10000"/>
              <a:gd name="connsiteY22" fmla="*/ 3281 h 9383"/>
              <a:gd name="connsiteX23" fmla="*/ 203 w 10000"/>
              <a:gd name="connsiteY23" fmla="*/ 3509 h 9383"/>
              <a:gd name="connsiteX24" fmla="*/ 248 w 10000"/>
              <a:gd name="connsiteY24" fmla="*/ 3702 h 9383"/>
              <a:gd name="connsiteX25" fmla="*/ 293 w 10000"/>
              <a:gd name="connsiteY25" fmla="*/ 4188 h 9383"/>
              <a:gd name="connsiteX26" fmla="*/ 384 w 10000"/>
              <a:gd name="connsiteY26" fmla="*/ 4450 h 9383"/>
              <a:gd name="connsiteX27" fmla="*/ 519 w 10000"/>
              <a:gd name="connsiteY27" fmla="*/ 4740 h 9383"/>
              <a:gd name="connsiteX28" fmla="*/ 564 w 10000"/>
              <a:gd name="connsiteY28" fmla="*/ 4938 h 9383"/>
              <a:gd name="connsiteX29" fmla="*/ 609 w 10000"/>
              <a:gd name="connsiteY29" fmla="*/ 5163 h 9383"/>
              <a:gd name="connsiteX30" fmla="*/ 767 w 10000"/>
              <a:gd name="connsiteY30" fmla="*/ 5291 h 9383"/>
              <a:gd name="connsiteX31" fmla="*/ 903 w 10000"/>
              <a:gd name="connsiteY31" fmla="*/ 5291 h 9383"/>
              <a:gd name="connsiteX32" fmla="*/ 1084 w 10000"/>
              <a:gd name="connsiteY32" fmla="*/ 5098 h 9383"/>
              <a:gd name="connsiteX33" fmla="*/ 1309 w 10000"/>
              <a:gd name="connsiteY33" fmla="*/ 5098 h 9383"/>
              <a:gd name="connsiteX34" fmla="*/ 1151 w 10000"/>
              <a:gd name="connsiteY34" fmla="*/ 5260 h 9383"/>
              <a:gd name="connsiteX35" fmla="*/ 1129 w 10000"/>
              <a:gd name="connsiteY35" fmla="*/ 5487 h 9383"/>
              <a:gd name="connsiteX36" fmla="*/ 926 w 10000"/>
              <a:gd name="connsiteY36" fmla="*/ 5487 h 9383"/>
              <a:gd name="connsiteX37" fmla="*/ 880 w 10000"/>
              <a:gd name="connsiteY37" fmla="*/ 5681 h 9383"/>
              <a:gd name="connsiteX38" fmla="*/ 790 w 10000"/>
              <a:gd name="connsiteY38" fmla="*/ 5907 h 9383"/>
              <a:gd name="connsiteX39" fmla="*/ 655 w 10000"/>
              <a:gd name="connsiteY39" fmla="*/ 6136 h 9383"/>
              <a:gd name="connsiteX40" fmla="*/ 767 w 10000"/>
              <a:gd name="connsiteY40" fmla="*/ 6396 h 9383"/>
              <a:gd name="connsiteX41" fmla="*/ 903 w 10000"/>
              <a:gd name="connsiteY41" fmla="*/ 6428 h 9383"/>
              <a:gd name="connsiteX42" fmla="*/ 948 w 10000"/>
              <a:gd name="connsiteY42" fmla="*/ 6884 h 9383"/>
              <a:gd name="connsiteX43" fmla="*/ 1016 w 10000"/>
              <a:gd name="connsiteY43" fmla="*/ 7110 h 9383"/>
              <a:gd name="connsiteX44" fmla="*/ 1016 w 10000"/>
              <a:gd name="connsiteY44" fmla="*/ 7400 h 9383"/>
              <a:gd name="connsiteX45" fmla="*/ 1061 w 10000"/>
              <a:gd name="connsiteY45" fmla="*/ 7891 h 9383"/>
              <a:gd name="connsiteX46" fmla="*/ 1174 w 10000"/>
              <a:gd name="connsiteY46" fmla="*/ 8246 h 9383"/>
              <a:gd name="connsiteX47" fmla="*/ 1354 w 10000"/>
              <a:gd name="connsiteY47" fmla="*/ 8605 h 9383"/>
              <a:gd name="connsiteX48" fmla="*/ 1377 w 10000"/>
              <a:gd name="connsiteY48" fmla="*/ 8831 h 9383"/>
              <a:gd name="connsiteX49" fmla="*/ 1512 w 10000"/>
              <a:gd name="connsiteY49" fmla="*/ 8996 h 9383"/>
              <a:gd name="connsiteX50" fmla="*/ 1670 w 10000"/>
              <a:gd name="connsiteY50" fmla="*/ 9383 h 9383"/>
              <a:gd name="connsiteX51" fmla="*/ 2794 w 10000"/>
              <a:gd name="connsiteY51" fmla="*/ 8988 h 9383"/>
              <a:gd name="connsiteX52" fmla="*/ 4103 w 10000"/>
              <a:gd name="connsiteY52" fmla="*/ 8826 h 9383"/>
              <a:gd name="connsiteX53" fmla="*/ 4189 w 10000"/>
              <a:gd name="connsiteY53" fmla="*/ 7623 h 9383"/>
              <a:gd name="connsiteX54" fmla="*/ 7506 w 10000"/>
              <a:gd name="connsiteY54" fmla="*/ 8079 h 9383"/>
              <a:gd name="connsiteX55" fmla="*/ 10000 w 10000"/>
              <a:gd name="connsiteY55" fmla="*/ 8103 h 9383"/>
              <a:gd name="connsiteX0" fmla="*/ 10000 w 10000"/>
              <a:gd name="connsiteY0" fmla="*/ 8636 h 9605"/>
              <a:gd name="connsiteX1" fmla="*/ 10000 w 10000"/>
              <a:gd name="connsiteY1" fmla="*/ 2872 h 9605"/>
              <a:gd name="connsiteX2" fmla="*/ 8849 w 10000"/>
              <a:gd name="connsiteY2" fmla="*/ 2872 h 9605"/>
              <a:gd name="connsiteX3" fmla="*/ 8849 w 10000"/>
              <a:gd name="connsiteY3" fmla="*/ 831 h 9605"/>
              <a:gd name="connsiteX4" fmla="*/ 6546 w 10000"/>
              <a:gd name="connsiteY4" fmla="*/ 831 h 9605"/>
              <a:gd name="connsiteX5" fmla="*/ 3341 w 10000"/>
              <a:gd name="connsiteY5" fmla="*/ 414 h 9605"/>
              <a:gd name="connsiteX6" fmla="*/ 2799 w 10000"/>
              <a:gd name="connsiteY6" fmla="*/ 400 h 9605"/>
              <a:gd name="connsiteX7" fmla="*/ 2596 w 10000"/>
              <a:gd name="connsiteY7" fmla="*/ 276 h 9605"/>
              <a:gd name="connsiteX8" fmla="*/ 429 w 10000"/>
              <a:gd name="connsiteY8" fmla="*/ 0 h 9605"/>
              <a:gd name="connsiteX9" fmla="*/ 451 w 10000"/>
              <a:gd name="connsiteY9" fmla="*/ 276 h 9605"/>
              <a:gd name="connsiteX10" fmla="*/ 316 w 10000"/>
              <a:gd name="connsiteY10" fmla="*/ 452 h 9605"/>
              <a:gd name="connsiteX11" fmla="*/ 248 w 10000"/>
              <a:gd name="connsiteY11" fmla="*/ 659 h 9605"/>
              <a:gd name="connsiteX12" fmla="*/ 226 w 10000"/>
              <a:gd name="connsiteY12" fmla="*/ 866 h 9605"/>
              <a:gd name="connsiteX13" fmla="*/ 226 w 10000"/>
              <a:gd name="connsiteY13" fmla="*/ 1141 h 9605"/>
              <a:gd name="connsiteX14" fmla="*/ 135 w 10000"/>
              <a:gd name="connsiteY14" fmla="*/ 1349 h 9605"/>
              <a:gd name="connsiteX15" fmla="*/ 0 w 10000"/>
              <a:gd name="connsiteY15" fmla="*/ 1560 h 9605"/>
              <a:gd name="connsiteX16" fmla="*/ 135 w 10000"/>
              <a:gd name="connsiteY16" fmla="*/ 1834 h 9605"/>
              <a:gd name="connsiteX17" fmla="*/ 113 w 10000"/>
              <a:gd name="connsiteY17" fmla="*/ 2076 h 9605"/>
              <a:gd name="connsiteX18" fmla="*/ 113 w 10000"/>
              <a:gd name="connsiteY18" fmla="*/ 2316 h 9605"/>
              <a:gd name="connsiteX19" fmla="*/ 226 w 10000"/>
              <a:gd name="connsiteY19" fmla="*/ 2527 h 9605"/>
              <a:gd name="connsiteX20" fmla="*/ 248 w 10000"/>
              <a:gd name="connsiteY20" fmla="*/ 2872 h 9605"/>
              <a:gd name="connsiteX21" fmla="*/ 113 w 10000"/>
              <a:gd name="connsiteY21" fmla="*/ 3183 h 9605"/>
              <a:gd name="connsiteX22" fmla="*/ 158 w 10000"/>
              <a:gd name="connsiteY22" fmla="*/ 3497 h 9605"/>
              <a:gd name="connsiteX23" fmla="*/ 203 w 10000"/>
              <a:gd name="connsiteY23" fmla="*/ 3740 h 9605"/>
              <a:gd name="connsiteX24" fmla="*/ 248 w 10000"/>
              <a:gd name="connsiteY24" fmla="*/ 3945 h 9605"/>
              <a:gd name="connsiteX25" fmla="*/ 293 w 10000"/>
              <a:gd name="connsiteY25" fmla="*/ 4463 h 9605"/>
              <a:gd name="connsiteX26" fmla="*/ 384 w 10000"/>
              <a:gd name="connsiteY26" fmla="*/ 4743 h 9605"/>
              <a:gd name="connsiteX27" fmla="*/ 519 w 10000"/>
              <a:gd name="connsiteY27" fmla="*/ 5052 h 9605"/>
              <a:gd name="connsiteX28" fmla="*/ 564 w 10000"/>
              <a:gd name="connsiteY28" fmla="*/ 5263 h 9605"/>
              <a:gd name="connsiteX29" fmla="*/ 609 w 10000"/>
              <a:gd name="connsiteY29" fmla="*/ 5503 h 9605"/>
              <a:gd name="connsiteX30" fmla="*/ 767 w 10000"/>
              <a:gd name="connsiteY30" fmla="*/ 5639 h 9605"/>
              <a:gd name="connsiteX31" fmla="*/ 903 w 10000"/>
              <a:gd name="connsiteY31" fmla="*/ 5639 h 9605"/>
              <a:gd name="connsiteX32" fmla="*/ 1084 w 10000"/>
              <a:gd name="connsiteY32" fmla="*/ 5433 h 9605"/>
              <a:gd name="connsiteX33" fmla="*/ 1309 w 10000"/>
              <a:gd name="connsiteY33" fmla="*/ 5433 h 9605"/>
              <a:gd name="connsiteX34" fmla="*/ 1151 w 10000"/>
              <a:gd name="connsiteY34" fmla="*/ 5606 h 9605"/>
              <a:gd name="connsiteX35" fmla="*/ 1129 w 10000"/>
              <a:gd name="connsiteY35" fmla="*/ 5848 h 9605"/>
              <a:gd name="connsiteX36" fmla="*/ 926 w 10000"/>
              <a:gd name="connsiteY36" fmla="*/ 5848 h 9605"/>
              <a:gd name="connsiteX37" fmla="*/ 880 w 10000"/>
              <a:gd name="connsiteY37" fmla="*/ 6055 h 9605"/>
              <a:gd name="connsiteX38" fmla="*/ 790 w 10000"/>
              <a:gd name="connsiteY38" fmla="*/ 6295 h 9605"/>
              <a:gd name="connsiteX39" fmla="*/ 655 w 10000"/>
              <a:gd name="connsiteY39" fmla="*/ 6539 h 9605"/>
              <a:gd name="connsiteX40" fmla="*/ 767 w 10000"/>
              <a:gd name="connsiteY40" fmla="*/ 6817 h 9605"/>
              <a:gd name="connsiteX41" fmla="*/ 903 w 10000"/>
              <a:gd name="connsiteY41" fmla="*/ 6851 h 9605"/>
              <a:gd name="connsiteX42" fmla="*/ 948 w 10000"/>
              <a:gd name="connsiteY42" fmla="*/ 7337 h 9605"/>
              <a:gd name="connsiteX43" fmla="*/ 1016 w 10000"/>
              <a:gd name="connsiteY43" fmla="*/ 7578 h 9605"/>
              <a:gd name="connsiteX44" fmla="*/ 1016 w 10000"/>
              <a:gd name="connsiteY44" fmla="*/ 7887 h 9605"/>
              <a:gd name="connsiteX45" fmla="*/ 1061 w 10000"/>
              <a:gd name="connsiteY45" fmla="*/ 8410 h 9605"/>
              <a:gd name="connsiteX46" fmla="*/ 1174 w 10000"/>
              <a:gd name="connsiteY46" fmla="*/ 8788 h 9605"/>
              <a:gd name="connsiteX47" fmla="*/ 1354 w 10000"/>
              <a:gd name="connsiteY47" fmla="*/ 9171 h 9605"/>
              <a:gd name="connsiteX48" fmla="*/ 1377 w 10000"/>
              <a:gd name="connsiteY48" fmla="*/ 9412 h 9605"/>
              <a:gd name="connsiteX49" fmla="*/ 1512 w 10000"/>
              <a:gd name="connsiteY49" fmla="*/ 9588 h 9605"/>
              <a:gd name="connsiteX50" fmla="*/ 2794 w 10000"/>
              <a:gd name="connsiteY50" fmla="*/ 9579 h 9605"/>
              <a:gd name="connsiteX51" fmla="*/ 4103 w 10000"/>
              <a:gd name="connsiteY51" fmla="*/ 9406 h 9605"/>
              <a:gd name="connsiteX52" fmla="*/ 4189 w 10000"/>
              <a:gd name="connsiteY52" fmla="*/ 8124 h 9605"/>
              <a:gd name="connsiteX53" fmla="*/ 7506 w 10000"/>
              <a:gd name="connsiteY53" fmla="*/ 8610 h 9605"/>
              <a:gd name="connsiteX54" fmla="*/ 10000 w 10000"/>
              <a:gd name="connsiteY54" fmla="*/ 8636 h 9605"/>
              <a:gd name="connsiteX0" fmla="*/ 10000 w 10000"/>
              <a:gd name="connsiteY0" fmla="*/ 8991 h 10000"/>
              <a:gd name="connsiteX1" fmla="*/ 10000 w 10000"/>
              <a:gd name="connsiteY1" fmla="*/ 2990 h 10000"/>
              <a:gd name="connsiteX2" fmla="*/ 8849 w 10000"/>
              <a:gd name="connsiteY2" fmla="*/ 2990 h 10000"/>
              <a:gd name="connsiteX3" fmla="*/ 8849 w 10000"/>
              <a:gd name="connsiteY3" fmla="*/ 865 h 10000"/>
              <a:gd name="connsiteX4" fmla="*/ 6546 w 10000"/>
              <a:gd name="connsiteY4" fmla="*/ 865 h 10000"/>
              <a:gd name="connsiteX5" fmla="*/ 3341 w 10000"/>
              <a:gd name="connsiteY5" fmla="*/ 431 h 10000"/>
              <a:gd name="connsiteX6" fmla="*/ 2799 w 10000"/>
              <a:gd name="connsiteY6" fmla="*/ 416 h 10000"/>
              <a:gd name="connsiteX7" fmla="*/ 2596 w 10000"/>
              <a:gd name="connsiteY7" fmla="*/ 287 h 10000"/>
              <a:gd name="connsiteX8" fmla="*/ 429 w 10000"/>
              <a:gd name="connsiteY8" fmla="*/ 0 h 10000"/>
              <a:gd name="connsiteX9" fmla="*/ 451 w 10000"/>
              <a:gd name="connsiteY9" fmla="*/ 287 h 10000"/>
              <a:gd name="connsiteX10" fmla="*/ 316 w 10000"/>
              <a:gd name="connsiteY10" fmla="*/ 471 h 10000"/>
              <a:gd name="connsiteX11" fmla="*/ 248 w 10000"/>
              <a:gd name="connsiteY11" fmla="*/ 686 h 10000"/>
              <a:gd name="connsiteX12" fmla="*/ 226 w 10000"/>
              <a:gd name="connsiteY12" fmla="*/ 902 h 10000"/>
              <a:gd name="connsiteX13" fmla="*/ 226 w 10000"/>
              <a:gd name="connsiteY13" fmla="*/ 1188 h 10000"/>
              <a:gd name="connsiteX14" fmla="*/ 135 w 10000"/>
              <a:gd name="connsiteY14" fmla="*/ 1404 h 10000"/>
              <a:gd name="connsiteX15" fmla="*/ 0 w 10000"/>
              <a:gd name="connsiteY15" fmla="*/ 1624 h 10000"/>
              <a:gd name="connsiteX16" fmla="*/ 135 w 10000"/>
              <a:gd name="connsiteY16" fmla="*/ 1909 h 10000"/>
              <a:gd name="connsiteX17" fmla="*/ 113 w 10000"/>
              <a:gd name="connsiteY17" fmla="*/ 2161 h 10000"/>
              <a:gd name="connsiteX18" fmla="*/ 113 w 10000"/>
              <a:gd name="connsiteY18" fmla="*/ 2411 h 10000"/>
              <a:gd name="connsiteX19" fmla="*/ 226 w 10000"/>
              <a:gd name="connsiteY19" fmla="*/ 2631 h 10000"/>
              <a:gd name="connsiteX20" fmla="*/ 248 w 10000"/>
              <a:gd name="connsiteY20" fmla="*/ 2990 h 10000"/>
              <a:gd name="connsiteX21" fmla="*/ 113 w 10000"/>
              <a:gd name="connsiteY21" fmla="*/ 3314 h 10000"/>
              <a:gd name="connsiteX22" fmla="*/ 158 w 10000"/>
              <a:gd name="connsiteY22" fmla="*/ 3641 h 10000"/>
              <a:gd name="connsiteX23" fmla="*/ 203 w 10000"/>
              <a:gd name="connsiteY23" fmla="*/ 3894 h 10000"/>
              <a:gd name="connsiteX24" fmla="*/ 248 w 10000"/>
              <a:gd name="connsiteY24" fmla="*/ 4107 h 10000"/>
              <a:gd name="connsiteX25" fmla="*/ 293 w 10000"/>
              <a:gd name="connsiteY25" fmla="*/ 4647 h 10000"/>
              <a:gd name="connsiteX26" fmla="*/ 384 w 10000"/>
              <a:gd name="connsiteY26" fmla="*/ 4938 h 10000"/>
              <a:gd name="connsiteX27" fmla="*/ 519 w 10000"/>
              <a:gd name="connsiteY27" fmla="*/ 5260 h 10000"/>
              <a:gd name="connsiteX28" fmla="*/ 564 w 10000"/>
              <a:gd name="connsiteY28" fmla="*/ 5479 h 10000"/>
              <a:gd name="connsiteX29" fmla="*/ 609 w 10000"/>
              <a:gd name="connsiteY29" fmla="*/ 5729 h 10000"/>
              <a:gd name="connsiteX30" fmla="*/ 767 w 10000"/>
              <a:gd name="connsiteY30" fmla="*/ 5871 h 10000"/>
              <a:gd name="connsiteX31" fmla="*/ 903 w 10000"/>
              <a:gd name="connsiteY31" fmla="*/ 5871 h 10000"/>
              <a:gd name="connsiteX32" fmla="*/ 1084 w 10000"/>
              <a:gd name="connsiteY32" fmla="*/ 5656 h 10000"/>
              <a:gd name="connsiteX33" fmla="*/ 1309 w 10000"/>
              <a:gd name="connsiteY33" fmla="*/ 5656 h 10000"/>
              <a:gd name="connsiteX34" fmla="*/ 1151 w 10000"/>
              <a:gd name="connsiteY34" fmla="*/ 5837 h 10000"/>
              <a:gd name="connsiteX35" fmla="*/ 1129 w 10000"/>
              <a:gd name="connsiteY35" fmla="*/ 6088 h 10000"/>
              <a:gd name="connsiteX36" fmla="*/ 926 w 10000"/>
              <a:gd name="connsiteY36" fmla="*/ 6088 h 10000"/>
              <a:gd name="connsiteX37" fmla="*/ 880 w 10000"/>
              <a:gd name="connsiteY37" fmla="*/ 6304 h 10000"/>
              <a:gd name="connsiteX38" fmla="*/ 790 w 10000"/>
              <a:gd name="connsiteY38" fmla="*/ 6554 h 10000"/>
              <a:gd name="connsiteX39" fmla="*/ 655 w 10000"/>
              <a:gd name="connsiteY39" fmla="*/ 6808 h 10000"/>
              <a:gd name="connsiteX40" fmla="*/ 767 w 10000"/>
              <a:gd name="connsiteY40" fmla="*/ 7097 h 10000"/>
              <a:gd name="connsiteX41" fmla="*/ 903 w 10000"/>
              <a:gd name="connsiteY41" fmla="*/ 7133 h 10000"/>
              <a:gd name="connsiteX42" fmla="*/ 948 w 10000"/>
              <a:gd name="connsiteY42" fmla="*/ 7639 h 10000"/>
              <a:gd name="connsiteX43" fmla="*/ 1016 w 10000"/>
              <a:gd name="connsiteY43" fmla="*/ 7890 h 10000"/>
              <a:gd name="connsiteX44" fmla="*/ 1016 w 10000"/>
              <a:gd name="connsiteY44" fmla="*/ 8211 h 10000"/>
              <a:gd name="connsiteX45" fmla="*/ 1061 w 10000"/>
              <a:gd name="connsiteY45" fmla="*/ 8756 h 10000"/>
              <a:gd name="connsiteX46" fmla="*/ 1174 w 10000"/>
              <a:gd name="connsiteY46" fmla="*/ 9149 h 10000"/>
              <a:gd name="connsiteX47" fmla="*/ 1354 w 10000"/>
              <a:gd name="connsiteY47" fmla="*/ 9548 h 10000"/>
              <a:gd name="connsiteX48" fmla="*/ 1377 w 10000"/>
              <a:gd name="connsiteY48" fmla="*/ 9799 h 10000"/>
              <a:gd name="connsiteX49" fmla="*/ 1512 w 10000"/>
              <a:gd name="connsiteY49" fmla="*/ 9982 h 10000"/>
              <a:gd name="connsiteX50" fmla="*/ 2794 w 10000"/>
              <a:gd name="connsiteY50" fmla="*/ 9973 h 10000"/>
              <a:gd name="connsiteX51" fmla="*/ 3376 w 10000"/>
              <a:gd name="connsiteY51" fmla="*/ 8675 h 10000"/>
              <a:gd name="connsiteX52" fmla="*/ 4189 w 10000"/>
              <a:gd name="connsiteY52" fmla="*/ 8458 h 10000"/>
              <a:gd name="connsiteX53" fmla="*/ 7506 w 10000"/>
              <a:gd name="connsiteY53" fmla="*/ 8964 h 10000"/>
              <a:gd name="connsiteX54" fmla="*/ 10000 w 10000"/>
              <a:gd name="connsiteY54" fmla="*/ 8991 h 10000"/>
              <a:gd name="connsiteX0" fmla="*/ 10000 w 10000"/>
              <a:gd name="connsiteY0" fmla="*/ 8991 h 10000"/>
              <a:gd name="connsiteX1" fmla="*/ 10000 w 10000"/>
              <a:gd name="connsiteY1" fmla="*/ 2990 h 10000"/>
              <a:gd name="connsiteX2" fmla="*/ 8849 w 10000"/>
              <a:gd name="connsiteY2" fmla="*/ 2990 h 10000"/>
              <a:gd name="connsiteX3" fmla="*/ 8849 w 10000"/>
              <a:gd name="connsiteY3" fmla="*/ 865 h 10000"/>
              <a:gd name="connsiteX4" fmla="*/ 6546 w 10000"/>
              <a:gd name="connsiteY4" fmla="*/ 865 h 10000"/>
              <a:gd name="connsiteX5" fmla="*/ 3341 w 10000"/>
              <a:gd name="connsiteY5" fmla="*/ 431 h 10000"/>
              <a:gd name="connsiteX6" fmla="*/ 2799 w 10000"/>
              <a:gd name="connsiteY6" fmla="*/ 416 h 10000"/>
              <a:gd name="connsiteX7" fmla="*/ 2596 w 10000"/>
              <a:gd name="connsiteY7" fmla="*/ 287 h 10000"/>
              <a:gd name="connsiteX8" fmla="*/ 429 w 10000"/>
              <a:gd name="connsiteY8" fmla="*/ 0 h 10000"/>
              <a:gd name="connsiteX9" fmla="*/ 451 w 10000"/>
              <a:gd name="connsiteY9" fmla="*/ 287 h 10000"/>
              <a:gd name="connsiteX10" fmla="*/ 316 w 10000"/>
              <a:gd name="connsiteY10" fmla="*/ 471 h 10000"/>
              <a:gd name="connsiteX11" fmla="*/ 248 w 10000"/>
              <a:gd name="connsiteY11" fmla="*/ 686 h 10000"/>
              <a:gd name="connsiteX12" fmla="*/ 226 w 10000"/>
              <a:gd name="connsiteY12" fmla="*/ 902 h 10000"/>
              <a:gd name="connsiteX13" fmla="*/ 226 w 10000"/>
              <a:gd name="connsiteY13" fmla="*/ 1188 h 10000"/>
              <a:gd name="connsiteX14" fmla="*/ 135 w 10000"/>
              <a:gd name="connsiteY14" fmla="*/ 1404 h 10000"/>
              <a:gd name="connsiteX15" fmla="*/ 0 w 10000"/>
              <a:gd name="connsiteY15" fmla="*/ 1624 h 10000"/>
              <a:gd name="connsiteX16" fmla="*/ 135 w 10000"/>
              <a:gd name="connsiteY16" fmla="*/ 1909 h 10000"/>
              <a:gd name="connsiteX17" fmla="*/ 113 w 10000"/>
              <a:gd name="connsiteY17" fmla="*/ 2161 h 10000"/>
              <a:gd name="connsiteX18" fmla="*/ 113 w 10000"/>
              <a:gd name="connsiteY18" fmla="*/ 2411 h 10000"/>
              <a:gd name="connsiteX19" fmla="*/ 226 w 10000"/>
              <a:gd name="connsiteY19" fmla="*/ 2631 h 10000"/>
              <a:gd name="connsiteX20" fmla="*/ 248 w 10000"/>
              <a:gd name="connsiteY20" fmla="*/ 2990 h 10000"/>
              <a:gd name="connsiteX21" fmla="*/ 113 w 10000"/>
              <a:gd name="connsiteY21" fmla="*/ 3314 h 10000"/>
              <a:gd name="connsiteX22" fmla="*/ 158 w 10000"/>
              <a:gd name="connsiteY22" fmla="*/ 3641 h 10000"/>
              <a:gd name="connsiteX23" fmla="*/ 203 w 10000"/>
              <a:gd name="connsiteY23" fmla="*/ 3894 h 10000"/>
              <a:gd name="connsiteX24" fmla="*/ 248 w 10000"/>
              <a:gd name="connsiteY24" fmla="*/ 4107 h 10000"/>
              <a:gd name="connsiteX25" fmla="*/ 293 w 10000"/>
              <a:gd name="connsiteY25" fmla="*/ 4647 h 10000"/>
              <a:gd name="connsiteX26" fmla="*/ 384 w 10000"/>
              <a:gd name="connsiteY26" fmla="*/ 4938 h 10000"/>
              <a:gd name="connsiteX27" fmla="*/ 519 w 10000"/>
              <a:gd name="connsiteY27" fmla="*/ 5260 h 10000"/>
              <a:gd name="connsiteX28" fmla="*/ 564 w 10000"/>
              <a:gd name="connsiteY28" fmla="*/ 5479 h 10000"/>
              <a:gd name="connsiteX29" fmla="*/ 609 w 10000"/>
              <a:gd name="connsiteY29" fmla="*/ 5729 h 10000"/>
              <a:gd name="connsiteX30" fmla="*/ 767 w 10000"/>
              <a:gd name="connsiteY30" fmla="*/ 5871 h 10000"/>
              <a:gd name="connsiteX31" fmla="*/ 903 w 10000"/>
              <a:gd name="connsiteY31" fmla="*/ 5871 h 10000"/>
              <a:gd name="connsiteX32" fmla="*/ 1084 w 10000"/>
              <a:gd name="connsiteY32" fmla="*/ 5656 h 10000"/>
              <a:gd name="connsiteX33" fmla="*/ 1309 w 10000"/>
              <a:gd name="connsiteY33" fmla="*/ 5656 h 10000"/>
              <a:gd name="connsiteX34" fmla="*/ 1151 w 10000"/>
              <a:gd name="connsiteY34" fmla="*/ 5837 h 10000"/>
              <a:gd name="connsiteX35" fmla="*/ 1129 w 10000"/>
              <a:gd name="connsiteY35" fmla="*/ 6088 h 10000"/>
              <a:gd name="connsiteX36" fmla="*/ 926 w 10000"/>
              <a:gd name="connsiteY36" fmla="*/ 6088 h 10000"/>
              <a:gd name="connsiteX37" fmla="*/ 880 w 10000"/>
              <a:gd name="connsiteY37" fmla="*/ 6304 h 10000"/>
              <a:gd name="connsiteX38" fmla="*/ 790 w 10000"/>
              <a:gd name="connsiteY38" fmla="*/ 6554 h 10000"/>
              <a:gd name="connsiteX39" fmla="*/ 655 w 10000"/>
              <a:gd name="connsiteY39" fmla="*/ 6808 h 10000"/>
              <a:gd name="connsiteX40" fmla="*/ 767 w 10000"/>
              <a:gd name="connsiteY40" fmla="*/ 7097 h 10000"/>
              <a:gd name="connsiteX41" fmla="*/ 903 w 10000"/>
              <a:gd name="connsiteY41" fmla="*/ 7133 h 10000"/>
              <a:gd name="connsiteX42" fmla="*/ 948 w 10000"/>
              <a:gd name="connsiteY42" fmla="*/ 7639 h 10000"/>
              <a:gd name="connsiteX43" fmla="*/ 1016 w 10000"/>
              <a:gd name="connsiteY43" fmla="*/ 7890 h 10000"/>
              <a:gd name="connsiteX44" fmla="*/ 1016 w 10000"/>
              <a:gd name="connsiteY44" fmla="*/ 8211 h 10000"/>
              <a:gd name="connsiteX45" fmla="*/ 1061 w 10000"/>
              <a:gd name="connsiteY45" fmla="*/ 8756 h 10000"/>
              <a:gd name="connsiteX46" fmla="*/ 1174 w 10000"/>
              <a:gd name="connsiteY46" fmla="*/ 9149 h 10000"/>
              <a:gd name="connsiteX47" fmla="*/ 1354 w 10000"/>
              <a:gd name="connsiteY47" fmla="*/ 9548 h 10000"/>
              <a:gd name="connsiteX48" fmla="*/ 1377 w 10000"/>
              <a:gd name="connsiteY48" fmla="*/ 9799 h 10000"/>
              <a:gd name="connsiteX49" fmla="*/ 1512 w 10000"/>
              <a:gd name="connsiteY49" fmla="*/ 9982 h 10000"/>
              <a:gd name="connsiteX50" fmla="*/ 2794 w 10000"/>
              <a:gd name="connsiteY50" fmla="*/ 9973 h 10000"/>
              <a:gd name="connsiteX51" fmla="*/ 3376 w 10000"/>
              <a:gd name="connsiteY51" fmla="*/ 8675 h 10000"/>
              <a:gd name="connsiteX52" fmla="*/ 4189 w 10000"/>
              <a:gd name="connsiteY52" fmla="*/ 8458 h 10000"/>
              <a:gd name="connsiteX53" fmla="*/ 7506 w 10000"/>
              <a:gd name="connsiteY53" fmla="*/ 8964 h 10000"/>
              <a:gd name="connsiteX54" fmla="*/ 10000 w 10000"/>
              <a:gd name="connsiteY54" fmla="*/ 89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000" h="10000">
                <a:moveTo>
                  <a:pt x="10000" y="8991"/>
                </a:moveTo>
                <a:lnTo>
                  <a:pt x="10000" y="2990"/>
                </a:lnTo>
                <a:lnTo>
                  <a:pt x="8849" y="2990"/>
                </a:lnTo>
                <a:lnTo>
                  <a:pt x="8849" y="865"/>
                </a:lnTo>
                <a:lnTo>
                  <a:pt x="6546" y="865"/>
                </a:lnTo>
                <a:lnTo>
                  <a:pt x="3341" y="431"/>
                </a:lnTo>
                <a:lnTo>
                  <a:pt x="2799" y="416"/>
                </a:lnTo>
                <a:lnTo>
                  <a:pt x="2596" y="287"/>
                </a:lnTo>
                <a:lnTo>
                  <a:pt x="429" y="0"/>
                </a:lnTo>
                <a:cubicBezTo>
                  <a:pt x="436" y="97"/>
                  <a:pt x="444" y="189"/>
                  <a:pt x="451" y="287"/>
                </a:cubicBezTo>
                <a:lnTo>
                  <a:pt x="316" y="471"/>
                </a:lnTo>
                <a:cubicBezTo>
                  <a:pt x="293" y="541"/>
                  <a:pt x="271" y="613"/>
                  <a:pt x="248" y="686"/>
                </a:cubicBezTo>
                <a:cubicBezTo>
                  <a:pt x="241" y="759"/>
                  <a:pt x="233" y="830"/>
                  <a:pt x="226" y="902"/>
                </a:cubicBezTo>
                <a:lnTo>
                  <a:pt x="226" y="1188"/>
                </a:lnTo>
                <a:cubicBezTo>
                  <a:pt x="196" y="1262"/>
                  <a:pt x="165" y="1334"/>
                  <a:pt x="135" y="1404"/>
                </a:cubicBezTo>
                <a:lnTo>
                  <a:pt x="0" y="1624"/>
                </a:lnTo>
                <a:lnTo>
                  <a:pt x="135" y="1909"/>
                </a:lnTo>
                <a:cubicBezTo>
                  <a:pt x="128" y="1993"/>
                  <a:pt x="120" y="2078"/>
                  <a:pt x="113" y="2161"/>
                </a:cubicBezTo>
                <a:lnTo>
                  <a:pt x="113" y="2411"/>
                </a:lnTo>
                <a:cubicBezTo>
                  <a:pt x="151" y="2483"/>
                  <a:pt x="188" y="2558"/>
                  <a:pt x="226" y="2631"/>
                </a:cubicBezTo>
                <a:cubicBezTo>
                  <a:pt x="233" y="2752"/>
                  <a:pt x="241" y="2871"/>
                  <a:pt x="248" y="2990"/>
                </a:cubicBezTo>
                <a:lnTo>
                  <a:pt x="113" y="3314"/>
                </a:lnTo>
                <a:cubicBezTo>
                  <a:pt x="128" y="3420"/>
                  <a:pt x="143" y="3533"/>
                  <a:pt x="158" y="3641"/>
                </a:cubicBezTo>
                <a:cubicBezTo>
                  <a:pt x="173" y="3722"/>
                  <a:pt x="188" y="3806"/>
                  <a:pt x="203" y="3894"/>
                </a:cubicBezTo>
                <a:cubicBezTo>
                  <a:pt x="218" y="3964"/>
                  <a:pt x="233" y="4034"/>
                  <a:pt x="248" y="4107"/>
                </a:cubicBezTo>
                <a:cubicBezTo>
                  <a:pt x="263" y="4287"/>
                  <a:pt x="278" y="4469"/>
                  <a:pt x="293" y="4647"/>
                </a:cubicBezTo>
                <a:cubicBezTo>
                  <a:pt x="323" y="4742"/>
                  <a:pt x="354" y="4840"/>
                  <a:pt x="384" y="4938"/>
                </a:cubicBezTo>
                <a:lnTo>
                  <a:pt x="519" y="5260"/>
                </a:lnTo>
                <a:cubicBezTo>
                  <a:pt x="534" y="5332"/>
                  <a:pt x="549" y="5407"/>
                  <a:pt x="564" y="5479"/>
                </a:cubicBezTo>
                <a:cubicBezTo>
                  <a:pt x="579" y="5562"/>
                  <a:pt x="594" y="5646"/>
                  <a:pt x="609" y="5729"/>
                </a:cubicBezTo>
                <a:cubicBezTo>
                  <a:pt x="662" y="5773"/>
                  <a:pt x="714" y="5824"/>
                  <a:pt x="767" y="5871"/>
                </a:cubicBezTo>
                <a:lnTo>
                  <a:pt x="903" y="5871"/>
                </a:lnTo>
                <a:cubicBezTo>
                  <a:pt x="963" y="5799"/>
                  <a:pt x="1024" y="5730"/>
                  <a:pt x="1084" y="5656"/>
                </a:cubicBezTo>
                <a:lnTo>
                  <a:pt x="1309" y="5656"/>
                </a:lnTo>
                <a:cubicBezTo>
                  <a:pt x="1256" y="5715"/>
                  <a:pt x="1204" y="5776"/>
                  <a:pt x="1151" y="5837"/>
                </a:cubicBezTo>
                <a:cubicBezTo>
                  <a:pt x="1144" y="5922"/>
                  <a:pt x="1136" y="6006"/>
                  <a:pt x="1129" y="6088"/>
                </a:cubicBezTo>
                <a:lnTo>
                  <a:pt x="926" y="6088"/>
                </a:lnTo>
                <a:cubicBezTo>
                  <a:pt x="911" y="6161"/>
                  <a:pt x="895" y="6232"/>
                  <a:pt x="880" y="6304"/>
                </a:cubicBezTo>
                <a:cubicBezTo>
                  <a:pt x="850" y="6386"/>
                  <a:pt x="820" y="6471"/>
                  <a:pt x="790" y="6554"/>
                </a:cubicBezTo>
                <a:lnTo>
                  <a:pt x="655" y="6808"/>
                </a:lnTo>
                <a:cubicBezTo>
                  <a:pt x="688" y="6914"/>
                  <a:pt x="717" y="7017"/>
                  <a:pt x="767" y="7097"/>
                </a:cubicBezTo>
                <a:lnTo>
                  <a:pt x="903" y="7133"/>
                </a:lnTo>
                <a:cubicBezTo>
                  <a:pt x="918" y="7303"/>
                  <a:pt x="933" y="7470"/>
                  <a:pt x="948" y="7639"/>
                </a:cubicBezTo>
                <a:cubicBezTo>
                  <a:pt x="971" y="7722"/>
                  <a:pt x="993" y="7808"/>
                  <a:pt x="1016" y="7890"/>
                </a:cubicBezTo>
                <a:lnTo>
                  <a:pt x="1016" y="8211"/>
                </a:lnTo>
                <a:cubicBezTo>
                  <a:pt x="1031" y="8391"/>
                  <a:pt x="1046" y="8576"/>
                  <a:pt x="1061" y="8756"/>
                </a:cubicBezTo>
                <a:cubicBezTo>
                  <a:pt x="1099" y="8887"/>
                  <a:pt x="1136" y="9018"/>
                  <a:pt x="1174" y="9149"/>
                </a:cubicBezTo>
                <a:lnTo>
                  <a:pt x="1354" y="9548"/>
                </a:lnTo>
                <a:cubicBezTo>
                  <a:pt x="1362" y="9630"/>
                  <a:pt x="1369" y="9716"/>
                  <a:pt x="1377" y="9799"/>
                </a:cubicBezTo>
                <a:lnTo>
                  <a:pt x="1512" y="9982"/>
                </a:lnTo>
                <a:cubicBezTo>
                  <a:pt x="1748" y="10011"/>
                  <a:pt x="2362" y="10004"/>
                  <a:pt x="2794" y="9973"/>
                </a:cubicBezTo>
                <a:cubicBezTo>
                  <a:pt x="2988" y="9540"/>
                  <a:pt x="3327" y="9956"/>
                  <a:pt x="3376" y="8675"/>
                </a:cubicBezTo>
                <a:cubicBezTo>
                  <a:pt x="3609" y="8422"/>
                  <a:pt x="3622" y="8597"/>
                  <a:pt x="4189" y="8458"/>
                </a:cubicBezTo>
                <a:cubicBezTo>
                  <a:pt x="5478" y="10695"/>
                  <a:pt x="6683" y="9021"/>
                  <a:pt x="7506" y="8964"/>
                </a:cubicBezTo>
                <a:cubicBezTo>
                  <a:pt x="8931" y="9086"/>
                  <a:pt x="9424" y="9142"/>
                  <a:pt x="10000" y="8991"/>
                </a:cubicBezTo>
                <a:close/>
              </a:path>
            </a:pathLst>
          </a:custGeom>
          <a:solidFill>
            <a:srgbClr val="33CC33">
              <a:alpha val="30000"/>
            </a:srgbClr>
          </a:solidFill>
          <a:ln w="38100" cmpd="sng">
            <a:solidFill>
              <a:srgbClr val="33CC33"/>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5" name="Rectangle 101" descr="Wide upward diagonal">
            <a:extLst>
              <a:ext uri="{FF2B5EF4-FFF2-40B4-BE49-F238E27FC236}">
                <a16:creationId xmlns:a16="http://schemas.microsoft.com/office/drawing/2014/main" id="{9D81C144-734C-4071-A993-26C479B11827}"/>
              </a:ext>
            </a:extLst>
          </p:cNvPr>
          <p:cNvSpPr>
            <a:spLocks noChangeArrowheads="1"/>
          </p:cNvSpPr>
          <p:nvPr/>
        </p:nvSpPr>
        <p:spPr bwMode="auto">
          <a:xfrm>
            <a:off x="859302" y="6513269"/>
            <a:ext cx="252683" cy="138519"/>
          </a:xfrm>
          <a:prstGeom prst="rect">
            <a:avLst/>
          </a:prstGeom>
          <a:solidFill>
            <a:srgbClr val="DD88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1" name="Freeform 102" descr="Wide upward diagonal"/>
          <p:cNvSpPr>
            <a:spLocks/>
          </p:cNvSpPr>
          <p:nvPr/>
        </p:nvSpPr>
        <p:spPr bwMode="auto">
          <a:xfrm>
            <a:off x="1449618" y="2163002"/>
            <a:ext cx="1895408" cy="1538175"/>
          </a:xfrm>
          <a:custGeom>
            <a:avLst/>
            <a:gdLst>
              <a:gd name="connsiteX0" fmla="*/ 5154 w 10000"/>
              <a:gd name="connsiteY0" fmla="*/ 7643 h 10000"/>
              <a:gd name="connsiteX1" fmla="*/ 9949 w 10000"/>
              <a:gd name="connsiteY1" fmla="*/ 7572 h 10000"/>
              <a:gd name="connsiteX2" fmla="*/ 9185 w 10000"/>
              <a:gd name="connsiteY2" fmla="*/ 7006 h 10000"/>
              <a:gd name="connsiteX3" fmla="*/ 9154 w 10000"/>
              <a:gd name="connsiteY3" fmla="*/ 6709 h 10000"/>
              <a:gd name="connsiteX4" fmla="*/ 9000 w 10000"/>
              <a:gd name="connsiteY4" fmla="*/ 6561 h 10000"/>
              <a:gd name="connsiteX5" fmla="*/ 8938 w 10000"/>
              <a:gd name="connsiteY5" fmla="*/ 6454 h 10000"/>
              <a:gd name="connsiteX6" fmla="*/ 9092 w 10000"/>
              <a:gd name="connsiteY6" fmla="*/ 6327 h 10000"/>
              <a:gd name="connsiteX7" fmla="*/ 9385 w 10000"/>
              <a:gd name="connsiteY7" fmla="*/ 5945 h 10000"/>
              <a:gd name="connsiteX8" fmla="*/ 9446 w 10000"/>
              <a:gd name="connsiteY8" fmla="*/ 5839 h 10000"/>
              <a:gd name="connsiteX9" fmla="*/ 9646 w 10000"/>
              <a:gd name="connsiteY9" fmla="*/ 5796 h 10000"/>
              <a:gd name="connsiteX10" fmla="*/ 9538 w 10000"/>
              <a:gd name="connsiteY10" fmla="*/ 5499 h 10000"/>
              <a:gd name="connsiteX11" fmla="*/ 9508 w 10000"/>
              <a:gd name="connsiteY11" fmla="*/ 5223 h 10000"/>
              <a:gd name="connsiteX12" fmla="*/ 9400 w 10000"/>
              <a:gd name="connsiteY12" fmla="*/ 5074 h 10000"/>
              <a:gd name="connsiteX13" fmla="*/ 9400 w 10000"/>
              <a:gd name="connsiteY13" fmla="*/ 4904 h 10000"/>
              <a:gd name="connsiteX14" fmla="*/ 9631 w 10000"/>
              <a:gd name="connsiteY14" fmla="*/ 4713 h 10000"/>
              <a:gd name="connsiteX15" fmla="*/ 9877 w 10000"/>
              <a:gd name="connsiteY15" fmla="*/ 4480 h 10000"/>
              <a:gd name="connsiteX16" fmla="*/ 9877 w 10000"/>
              <a:gd name="connsiteY16" fmla="*/ 4098 h 10000"/>
              <a:gd name="connsiteX17" fmla="*/ 10000 w 10000"/>
              <a:gd name="connsiteY17" fmla="*/ 3949 h 10000"/>
              <a:gd name="connsiteX18" fmla="*/ 9954 w 10000"/>
              <a:gd name="connsiteY18" fmla="*/ 3623 h 10000"/>
              <a:gd name="connsiteX19" fmla="*/ 9677 w 10000"/>
              <a:gd name="connsiteY19" fmla="*/ 3524 h 10000"/>
              <a:gd name="connsiteX20" fmla="*/ 9554 w 10000"/>
              <a:gd name="connsiteY20" fmla="*/ 3270 h 10000"/>
              <a:gd name="connsiteX21" fmla="*/ 9462 w 10000"/>
              <a:gd name="connsiteY21" fmla="*/ 3248 h 10000"/>
              <a:gd name="connsiteX22" fmla="*/ 9446 w 10000"/>
              <a:gd name="connsiteY22" fmla="*/ 2866 h 10000"/>
              <a:gd name="connsiteX23" fmla="*/ 7277 w 10000"/>
              <a:gd name="connsiteY23" fmla="*/ 2866 h 10000"/>
              <a:gd name="connsiteX24" fmla="*/ 7277 w 10000"/>
              <a:gd name="connsiteY24" fmla="*/ 1210 h 10000"/>
              <a:gd name="connsiteX25" fmla="*/ 5154 w 10000"/>
              <a:gd name="connsiteY25" fmla="*/ 1210 h 10000"/>
              <a:gd name="connsiteX26" fmla="*/ 3477 w 10000"/>
              <a:gd name="connsiteY26" fmla="*/ 1019 h 10000"/>
              <a:gd name="connsiteX27" fmla="*/ 3415 w 10000"/>
              <a:gd name="connsiteY27" fmla="*/ 594 h 10000"/>
              <a:gd name="connsiteX28" fmla="*/ 3174 w 10000"/>
              <a:gd name="connsiteY28" fmla="*/ 481 h 10000"/>
              <a:gd name="connsiteX29" fmla="*/ 2985 w 10000"/>
              <a:gd name="connsiteY29" fmla="*/ 679 h 10000"/>
              <a:gd name="connsiteX30" fmla="*/ 2918 w 10000"/>
              <a:gd name="connsiteY30" fmla="*/ 637 h 10000"/>
              <a:gd name="connsiteX31" fmla="*/ 2867 w 10000"/>
              <a:gd name="connsiteY31" fmla="*/ 807 h 10000"/>
              <a:gd name="connsiteX32" fmla="*/ 2703 w 10000"/>
              <a:gd name="connsiteY32" fmla="*/ 637 h 10000"/>
              <a:gd name="connsiteX33" fmla="*/ 2549 w 10000"/>
              <a:gd name="connsiteY33" fmla="*/ 679 h 10000"/>
              <a:gd name="connsiteX34" fmla="*/ 2395 w 10000"/>
              <a:gd name="connsiteY34" fmla="*/ 552 h 10000"/>
              <a:gd name="connsiteX35" fmla="*/ 2210 w 10000"/>
              <a:gd name="connsiteY35" fmla="*/ 594 h 10000"/>
              <a:gd name="connsiteX36" fmla="*/ 1969 w 10000"/>
              <a:gd name="connsiteY36" fmla="*/ 488 h 10000"/>
              <a:gd name="connsiteX37" fmla="*/ 1877 w 10000"/>
              <a:gd name="connsiteY37" fmla="*/ 127 h 10000"/>
              <a:gd name="connsiteX38" fmla="*/ 1769 w 10000"/>
              <a:gd name="connsiteY38" fmla="*/ 0 h 10000"/>
              <a:gd name="connsiteX39" fmla="*/ 1631 w 10000"/>
              <a:gd name="connsiteY39" fmla="*/ 127 h 10000"/>
              <a:gd name="connsiteX40" fmla="*/ 1631 w 10000"/>
              <a:gd name="connsiteY40" fmla="*/ 255 h 10000"/>
              <a:gd name="connsiteX41" fmla="*/ 1646 w 10000"/>
              <a:gd name="connsiteY41" fmla="*/ 467 h 10000"/>
              <a:gd name="connsiteX42" fmla="*/ 1585 w 10000"/>
              <a:gd name="connsiteY42" fmla="*/ 594 h 10000"/>
              <a:gd name="connsiteX43" fmla="*/ 1400 w 10000"/>
              <a:gd name="connsiteY43" fmla="*/ 764 h 10000"/>
              <a:gd name="connsiteX44" fmla="*/ 1277 w 10000"/>
              <a:gd name="connsiteY44" fmla="*/ 722 h 10000"/>
              <a:gd name="connsiteX45" fmla="*/ 1138 w 10000"/>
              <a:gd name="connsiteY45" fmla="*/ 807 h 10000"/>
              <a:gd name="connsiteX46" fmla="*/ 1015 w 10000"/>
              <a:gd name="connsiteY46" fmla="*/ 828 h 10000"/>
              <a:gd name="connsiteX47" fmla="*/ 846 w 10000"/>
              <a:gd name="connsiteY47" fmla="*/ 849 h 10000"/>
              <a:gd name="connsiteX48" fmla="*/ 754 w 10000"/>
              <a:gd name="connsiteY48" fmla="*/ 870 h 10000"/>
              <a:gd name="connsiteX49" fmla="*/ 646 w 10000"/>
              <a:gd name="connsiteY49" fmla="*/ 1019 h 10000"/>
              <a:gd name="connsiteX50" fmla="*/ 554 w 10000"/>
              <a:gd name="connsiteY50" fmla="*/ 1210 h 10000"/>
              <a:gd name="connsiteX51" fmla="*/ 446 w 10000"/>
              <a:gd name="connsiteY51" fmla="*/ 1401 h 10000"/>
              <a:gd name="connsiteX52" fmla="*/ 385 w 10000"/>
              <a:gd name="connsiteY52" fmla="*/ 1677 h 10000"/>
              <a:gd name="connsiteX53" fmla="*/ 215 w 10000"/>
              <a:gd name="connsiteY53" fmla="*/ 1826 h 10000"/>
              <a:gd name="connsiteX54" fmla="*/ 246 w 10000"/>
              <a:gd name="connsiteY54" fmla="*/ 2229 h 10000"/>
              <a:gd name="connsiteX55" fmla="*/ 215 w 10000"/>
              <a:gd name="connsiteY55" fmla="*/ 2357 h 10000"/>
              <a:gd name="connsiteX56" fmla="*/ 138 w 10000"/>
              <a:gd name="connsiteY56" fmla="*/ 2505 h 10000"/>
              <a:gd name="connsiteX57" fmla="*/ 215 w 10000"/>
              <a:gd name="connsiteY57" fmla="*/ 2760 h 10000"/>
              <a:gd name="connsiteX58" fmla="*/ 185 w 10000"/>
              <a:gd name="connsiteY58" fmla="*/ 2951 h 10000"/>
              <a:gd name="connsiteX59" fmla="*/ 169 w 10000"/>
              <a:gd name="connsiteY59" fmla="*/ 3227 h 10000"/>
              <a:gd name="connsiteX60" fmla="*/ 154 w 10000"/>
              <a:gd name="connsiteY60" fmla="*/ 3418 h 10000"/>
              <a:gd name="connsiteX61" fmla="*/ 0 w 10000"/>
              <a:gd name="connsiteY61" fmla="*/ 3418 h 10000"/>
              <a:gd name="connsiteX62" fmla="*/ 92 w 10000"/>
              <a:gd name="connsiteY62" fmla="*/ 3609 h 10000"/>
              <a:gd name="connsiteX63" fmla="*/ 138 w 10000"/>
              <a:gd name="connsiteY63" fmla="*/ 3779 h 10000"/>
              <a:gd name="connsiteX64" fmla="*/ 231 w 10000"/>
              <a:gd name="connsiteY64" fmla="*/ 3992 h 10000"/>
              <a:gd name="connsiteX65" fmla="*/ 246 w 10000"/>
              <a:gd name="connsiteY65" fmla="*/ 4140 h 10000"/>
              <a:gd name="connsiteX66" fmla="*/ 415 w 10000"/>
              <a:gd name="connsiteY66" fmla="*/ 4501 h 10000"/>
              <a:gd name="connsiteX67" fmla="*/ 354 w 10000"/>
              <a:gd name="connsiteY67" fmla="*/ 4713 h 10000"/>
              <a:gd name="connsiteX68" fmla="*/ 492 w 10000"/>
              <a:gd name="connsiteY68" fmla="*/ 5074 h 10000"/>
              <a:gd name="connsiteX69" fmla="*/ 492 w 10000"/>
              <a:gd name="connsiteY69" fmla="*/ 5265 h 10000"/>
              <a:gd name="connsiteX70" fmla="*/ 615 w 10000"/>
              <a:gd name="connsiteY70" fmla="*/ 5244 h 10000"/>
              <a:gd name="connsiteX71" fmla="*/ 554 w 10000"/>
              <a:gd name="connsiteY71" fmla="*/ 5945 h 10000"/>
              <a:gd name="connsiteX72" fmla="*/ 662 w 10000"/>
              <a:gd name="connsiteY72" fmla="*/ 6030 h 10000"/>
              <a:gd name="connsiteX73" fmla="*/ 769 w 10000"/>
              <a:gd name="connsiteY73" fmla="*/ 6200 h 10000"/>
              <a:gd name="connsiteX74" fmla="*/ 785 w 10000"/>
              <a:gd name="connsiteY74" fmla="*/ 6412 h 10000"/>
              <a:gd name="connsiteX75" fmla="*/ 877 w 10000"/>
              <a:gd name="connsiteY75" fmla="*/ 6709 h 10000"/>
              <a:gd name="connsiteX76" fmla="*/ 908 w 10000"/>
              <a:gd name="connsiteY76" fmla="*/ 6879 h 10000"/>
              <a:gd name="connsiteX77" fmla="*/ 1000 w 10000"/>
              <a:gd name="connsiteY77" fmla="*/ 6837 h 10000"/>
              <a:gd name="connsiteX78" fmla="*/ 908 w 10000"/>
              <a:gd name="connsiteY78" fmla="*/ 7113 h 10000"/>
              <a:gd name="connsiteX79" fmla="*/ 954 w 10000"/>
              <a:gd name="connsiteY79" fmla="*/ 7325 h 10000"/>
              <a:gd name="connsiteX80" fmla="*/ 1123 w 10000"/>
              <a:gd name="connsiteY80" fmla="*/ 7622 h 10000"/>
              <a:gd name="connsiteX81" fmla="*/ 1108 w 10000"/>
              <a:gd name="connsiteY81" fmla="*/ 7813 h 10000"/>
              <a:gd name="connsiteX82" fmla="*/ 1231 w 10000"/>
              <a:gd name="connsiteY82" fmla="*/ 8174 h 10000"/>
              <a:gd name="connsiteX83" fmla="*/ 1308 w 10000"/>
              <a:gd name="connsiteY83" fmla="*/ 8429 h 10000"/>
              <a:gd name="connsiteX84" fmla="*/ 1492 w 10000"/>
              <a:gd name="connsiteY84" fmla="*/ 8493 h 10000"/>
              <a:gd name="connsiteX85" fmla="*/ 1538 w 10000"/>
              <a:gd name="connsiteY85" fmla="*/ 8769 h 10000"/>
              <a:gd name="connsiteX86" fmla="*/ 1785 w 10000"/>
              <a:gd name="connsiteY86" fmla="*/ 8960 h 10000"/>
              <a:gd name="connsiteX87" fmla="*/ 2046 w 10000"/>
              <a:gd name="connsiteY87" fmla="*/ 8620 h 10000"/>
              <a:gd name="connsiteX88" fmla="*/ 2138 w 10000"/>
              <a:gd name="connsiteY88" fmla="*/ 8577 h 10000"/>
              <a:gd name="connsiteX89" fmla="*/ 2190 w 10000"/>
              <a:gd name="connsiteY89" fmla="*/ 8280 h 10000"/>
              <a:gd name="connsiteX90" fmla="*/ 2369 w 10000"/>
              <a:gd name="connsiteY90" fmla="*/ 7941 h 10000"/>
              <a:gd name="connsiteX91" fmla="*/ 2364 w 10000"/>
              <a:gd name="connsiteY91" fmla="*/ 7629 h 10000"/>
              <a:gd name="connsiteX92" fmla="*/ 2385 w 10000"/>
              <a:gd name="connsiteY92" fmla="*/ 7403 h 10000"/>
              <a:gd name="connsiteX93" fmla="*/ 2354 w 10000"/>
              <a:gd name="connsiteY93" fmla="*/ 7155 h 10000"/>
              <a:gd name="connsiteX94" fmla="*/ 3046 w 10000"/>
              <a:gd name="connsiteY94" fmla="*/ 7155 h 10000"/>
              <a:gd name="connsiteX95" fmla="*/ 4708 w 10000"/>
              <a:gd name="connsiteY95" fmla="*/ 10000 h 10000"/>
              <a:gd name="connsiteX96" fmla="*/ 4815 w 10000"/>
              <a:gd name="connsiteY96" fmla="*/ 9278 h 10000"/>
              <a:gd name="connsiteX97" fmla="*/ 4708 w 10000"/>
              <a:gd name="connsiteY97" fmla="*/ 9002 h 10000"/>
              <a:gd name="connsiteX98" fmla="*/ 4723 w 10000"/>
              <a:gd name="connsiteY98" fmla="*/ 8471 h 10000"/>
              <a:gd name="connsiteX99" fmla="*/ 4877 w 10000"/>
              <a:gd name="connsiteY99" fmla="*/ 8344 h 10000"/>
              <a:gd name="connsiteX100" fmla="*/ 4862 w 10000"/>
              <a:gd name="connsiteY100" fmla="*/ 8025 h 10000"/>
              <a:gd name="connsiteX101" fmla="*/ 5154 w 10000"/>
              <a:gd name="connsiteY101" fmla="*/ 7643 h 10000"/>
              <a:gd name="connsiteX0" fmla="*/ 5154 w 10000"/>
              <a:gd name="connsiteY0" fmla="*/ 7643 h 10000"/>
              <a:gd name="connsiteX1" fmla="*/ 9949 w 10000"/>
              <a:gd name="connsiteY1" fmla="*/ 7572 h 10000"/>
              <a:gd name="connsiteX2" fmla="*/ 9185 w 10000"/>
              <a:gd name="connsiteY2" fmla="*/ 7006 h 10000"/>
              <a:gd name="connsiteX3" fmla="*/ 9154 w 10000"/>
              <a:gd name="connsiteY3" fmla="*/ 6709 h 10000"/>
              <a:gd name="connsiteX4" fmla="*/ 9000 w 10000"/>
              <a:gd name="connsiteY4" fmla="*/ 6561 h 10000"/>
              <a:gd name="connsiteX5" fmla="*/ 8938 w 10000"/>
              <a:gd name="connsiteY5" fmla="*/ 6454 h 10000"/>
              <a:gd name="connsiteX6" fmla="*/ 9092 w 10000"/>
              <a:gd name="connsiteY6" fmla="*/ 6327 h 10000"/>
              <a:gd name="connsiteX7" fmla="*/ 9385 w 10000"/>
              <a:gd name="connsiteY7" fmla="*/ 5945 h 10000"/>
              <a:gd name="connsiteX8" fmla="*/ 9446 w 10000"/>
              <a:gd name="connsiteY8" fmla="*/ 5839 h 10000"/>
              <a:gd name="connsiteX9" fmla="*/ 9646 w 10000"/>
              <a:gd name="connsiteY9" fmla="*/ 5796 h 10000"/>
              <a:gd name="connsiteX10" fmla="*/ 9538 w 10000"/>
              <a:gd name="connsiteY10" fmla="*/ 5499 h 10000"/>
              <a:gd name="connsiteX11" fmla="*/ 9508 w 10000"/>
              <a:gd name="connsiteY11" fmla="*/ 5223 h 10000"/>
              <a:gd name="connsiteX12" fmla="*/ 9400 w 10000"/>
              <a:gd name="connsiteY12" fmla="*/ 5074 h 10000"/>
              <a:gd name="connsiteX13" fmla="*/ 9400 w 10000"/>
              <a:gd name="connsiteY13" fmla="*/ 4904 h 10000"/>
              <a:gd name="connsiteX14" fmla="*/ 9631 w 10000"/>
              <a:gd name="connsiteY14" fmla="*/ 4713 h 10000"/>
              <a:gd name="connsiteX15" fmla="*/ 9877 w 10000"/>
              <a:gd name="connsiteY15" fmla="*/ 4480 h 10000"/>
              <a:gd name="connsiteX16" fmla="*/ 9877 w 10000"/>
              <a:gd name="connsiteY16" fmla="*/ 4098 h 10000"/>
              <a:gd name="connsiteX17" fmla="*/ 10000 w 10000"/>
              <a:gd name="connsiteY17" fmla="*/ 3949 h 10000"/>
              <a:gd name="connsiteX18" fmla="*/ 9954 w 10000"/>
              <a:gd name="connsiteY18" fmla="*/ 3623 h 10000"/>
              <a:gd name="connsiteX19" fmla="*/ 9677 w 10000"/>
              <a:gd name="connsiteY19" fmla="*/ 3524 h 10000"/>
              <a:gd name="connsiteX20" fmla="*/ 9554 w 10000"/>
              <a:gd name="connsiteY20" fmla="*/ 3270 h 10000"/>
              <a:gd name="connsiteX21" fmla="*/ 9462 w 10000"/>
              <a:gd name="connsiteY21" fmla="*/ 3248 h 10000"/>
              <a:gd name="connsiteX22" fmla="*/ 9446 w 10000"/>
              <a:gd name="connsiteY22" fmla="*/ 2866 h 10000"/>
              <a:gd name="connsiteX23" fmla="*/ 7277 w 10000"/>
              <a:gd name="connsiteY23" fmla="*/ 2866 h 10000"/>
              <a:gd name="connsiteX24" fmla="*/ 7277 w 10000"/>
              <a:gd name="connsiteY24" fmla="*/ 1210 h 10000"/>
              <a:gd name="connsiteX25" fmla="*/ 5154 w 10000"/>
              <a:gd name="connsiteY25" fmla="*/ 1210 h 10000"/>
              <a:gd name="connsiteX26" fmla="*/ 3477 w 10000"/>
              <a:gd name="connsiteY26" fmla="*/ 1019 h 10000"/>
              <a:gd name="connsiteX27" fmla="*/ 3415 w 10000"/>
              <a:gd name="connsiteY27" fmla="*/ 594 h 10000"/>
              <a:gd name="connsiteX28" fmla="*/ 3174 w 10000"/>
              <a:gd name="connsiteY28" fmla="*/ 481 h 10000"/>
              <a:gd name="connsiteX29" fmla="*/ 2985 w 10000"/>
              <a:gd name="connsiteY29" fmla="*/ 679 h 10000"/>
              <a:gd name="connsiteX30" fmla="*/ 2918 w 10000"/>
              <a:gd name="connsiteY30" fmla="*/ 637 h 10000"/>
              <a:gd name="connsiteX31" fmla="*/ 2867 w 10000"/>
              <a:gd name="connsiteY31" fmla="*/ 807 h 10000"/>
              <a:gd name="connsiteX32" fmla="*/ 2703 w 10000"/>
              <a:gd name="connsiteY32" fmla="*/ 637 h 10000"/>
              <a:gd name="connsiteX33" fmla="*/ 2549 w 10000"/>
              <a:gd name="connsiteY33" fmla="*/ 679 h 10000"/>
              <a:gd name="connsiteX34" fmla="*/ 2395 w 10000"/>
              <a:gd name="connsiteY34" fmla="*/ 552 h 10000"/>
              <a:gd name="connsiteX35" fmla="*/ 2210 w 10000"/>
              <a:gd name="connsiteY35" fmla="*/ 594 h 10000"/>
              <a:gd name="connsiteX36" fmla="*/ 1969 w 10000"/>
              <a:gd name="connsiteY36" fmla="*/ 488 h 10000"/>
              <a:gd name="connsiteX37" fmla="*/ 1877 w 10000"/>
              <a:gd name="connsiteY37" fmla="*/ 127 h 10000"/>
              <a:gd name="connsiteX38" fmla="*/ 1769 w 10000"/>
              <a:gd name="connsiteY38" fmla="*/ 0 h 10000"/>
              <a:gd name="connsiteX39" fmla="*/ 1631 w 10000"/>
              <a:gd name="connsiteY39" fmla="*/ 127 h 10000"/>
              <a:gd name="connsiteX40" fmla="*/ 1631 w 10000"/>
              <a:gd name="connsiteY40" fmla="*/ 255 h 10000"/>
              <a:gd name="connsiteX41" fmla="*/ 1646 w 10000"/>
              <a:gd name="connsiteY41" fmla="*/ 467 h 10000"/>
              <a:gd name="connsiteX42" fmla="*/ 1585 w 10000"/>
              <a:gd name="connsiteY42" fmla="*/ 594 h 10000"/>
              <a:gd name="connsiteX43" fmla="*/ 1400 w 10000"/>
              <a:gd name="connsiteY43" fmla="*/ 764 h 10000"/>
              <a:gd name="connsiteX44" fmla="*/ 1277 w 10000"/>
              <a:gd name="connsiteY44" fmla="*/ 722 h 10000"/>
              <a:gd name="connsiteX45" fmla="*/ 1138 w 10000"/>
              <a:gd name="connsiteY45" fmla="*/ 807 h 10000"/>
              <a:gd name="connsiteX46" fmla="*/ 1015 w 10000"/>
              <a:gd name="connsiteY46" fmla="*/ 828 h 10000"/>
              <a:gd name="connsiteX47" fmla="*/ 846 w 10000"/>
              <a:gd name="connsiteY47" fmla="*/ 849 h 10000"/>
              <a:gd name="connsiteX48" fmla="*/ 754 w 10000"/>
              <a:gd name="connsiteY48" fmla="*/ 870 h 10000"/>
              <a:gd name="connsiteX49" fmla="*/ 646 w 10000"/>
              <a:gd name="connsiteY49" fmla="*/ 1019 h 10000"/>
              <a:gd name="connsiteX50" fmla="*/ 554 w 10000"/>
              <a:gd name="connsiteY50" fmla="*/ 1210 h 10000"/>
              <a:gd name="connsiteX51" fmla="*/ 446 w 10000"/>
              <a:gd name="connsiteY51" fmla="*/ 1401 h 10000"/>
              <a:gd name="connsiteX52" fmla="*/ 385 w 10000"/>
              <a:gd name="connsiteY52" fmla="*/ 1677 h 10000"/>
              <a:gd name="connsiteX53" fmla="*/ 215 w 10000"/>
              <a:gd name="connsiteY53" fmla="*/ 1826 h 10000"/>
              <a:gd name="connsiteX54" fmla="*/ 246 w 10000"/>
              <a:gd name="connsiteY54" fmla="*/ 2229 h 10000"/>
              <a:gd name="connsiteX55" fmla="*/ 215 w 10000"/>
              <a:gd name="connsiteY55" fmla="*/ 2357 h 10000"/>
              <a:gd name="connsiteX56" fmla="*/ 138 w 10000"/>
              <a:gd name="connsiteY56" fmla="*/ 2505 h 10000"/>
              <a:gd name="connsiteX57" fmla="*/ 215 w 10000"/>
              <a:gd name="connsiteY57" fmla="*/ 2760 h 10000"/>
              <a:gd name="connsiteX58" fmla="*/ 185 w 10000"/>
              <a:gd name="connsiteY58" fmla="*/ 2951 h 10000"/>
              <a:gd name="connsiteX59" fmla="*/ 169 w 10000"/>
              <a:gd name="connsiteY59" fmla="*/ 3227 h 10000"/>
              <a:gd name="connsiteX60" fmla="*/ 154 w 10000"/>
              <a:gd name="connsiteY60" fmla="*/ 3418 h 10000"/>
              <a:gd name="connsiteX61" fmla="*/ 0 w 10000"/>
              <a:gd name="connsiteY61" fmla="*/ 3418 h 10000"/>
              <a:gd name="connsiteX62" fmla="*/ 92 w 10000"/>
              <a:gd name="connsiteY62" fmla="*/ 3609 h 10000"/>
              <a:gd name="connsiteX63" fmla="*/ 138 w 10000"/>
              <a:gd name="connsiteY63" fmla="*/ 3779 h 10000"/>
              <a:gd name="connsiteX64" fmla="*/ 231 w 10000"/>
              <a:gd name="connsiteY64" fmla="*/ 3992 h 10000"/>
              <a:gd name="connsiteX65" fmla="*/ 246 w 10000"/>
              <a:gd name="connsiteY65" fmla="*/ 4140 h 10000"/>
              <a:gd name="connsiteX66" fmla="*/ 415 w 10000"/>
              <a:gd name="connsiteY66" fmla="*/ 4501 h 10000"/>
              <a:gd name="connsiteX67" fmla="*/ 354 w 10000"/>
              <a:gd name="connsiteY67" fmla="*/ 4713 h 10000"/>
              <a:gd name="connsiteX68" fmla="*/ 492 w 10000"/>
              <a:gd name="connsiteY68" fmla="*/ 5074 h 10000"/>
              <a:gd name="connsiteX69" fmla="*/ 492 w 10000"/>
              <a:gd name="connsiteY69" fmla="*/ 5265 h 10000"/>
              <a:gd name="connsiteX70" fmla="*/ 615 w 10000"/>
              <a:gd name="connsiteY70" fmla="*/ 5244 h 10000"/>
              <a:gd name="connsiteX71" fmla="*/ 554 w 10000"/>
              <a:gd name="connsiteY71" fmla="*/ 5945 h 10000"/>
              <a:gd name="connsiteX72" fmla="*/ 662 w 10000"/>
              <a:gd name="connsiteY72" fmla="*/ 6030 h 10000"/>
              <a:gd name="connsiteX73" fmla="*/ 769 w 10000"/>
              <a:gd name="connsiteY73" fmla="*/ 6200 h 10000"/>
              <a:gd name="connsiteX74" fmla="*/ 785 w 10000"/>
              <a:gd name="connsiteY74" fmla="*/ 6412 h 10000"/>
              <a:gd name="connsiteX75" fmla="*/ 877 w 10000"/>
              <a:gd name="connsiteY75" fmla="*/ 6709 h 10000"/>
              <a:gd name="connsiteX76" fmla="*/ 908 w 10000"/>
              <a:gd name="connsiteY76" fmla="*/ 6879 h 10000"/>
              <a:gd name="connsiteX77" fmla="*/ 1000 w 10000"/>
              <a:gd name="connsiteY77" fmla="*/ 6837 h 10000"/>
              <a:gd name="connsiteX78" fmla="*/ 908 w 10000"/>
              <a:gd name="connsiteY78" fmla="*/ 7113 h 10000"/>
              <a:gd name="connsiteX79" fmla="*/ 954 w 10000"/>
              <a:gd name="connsiteY79" fmla="*/ 7325 h 10000"/>
              <a:gd name="connsiteX80" fmla="*/ 1123 w 10000"/>
              <a:gd name="connsiteY80" fmla="*/ 7622 h 10000"/>
              <a:gd name="connsiteX81" fmla="*/ 1108 w 10000"/>
              <a:gd name="connsiteY81" fmla="*/ 7813 h 10000"/>
              <a:gd name="connsiteX82" fmla="*/ 1231 w 10000"/>
              <a:gd name="connsiteY82" fmla="*/ 8174 h 10000"/>
              <a:gd name="connsiteX83" fmla="*/ 1308 w 10000"/>
              <a:gd name="connsiteY83" fmla="*/ 8429 h 10000"/>
              <a:gd name="connsiteX84" fmla="*/ 1492 w 10000"/>
              <a:gd name="connsiteY84" fmla="*/ 8493 h 10000"/>
              <a:gd name="connsiteX85" fmla="*/ 1538 w 10000"/>
              <a:gd name="connsiteY85" fmla="*/ 8769 h 10000"/>
              <a:gd name="connsiteX86" fmla="*/ 1785 w 10000"/>
              <a:gd name="connsiteY86" fmla="*/ 8960 h 10000"/>
              <a:gd name="connsiteX87" fmla="*/ 2046 w 10000"/>
              <a:gd name="connsiteY87" fmla="*/ 8620 h 10000"/>
              <a:gd name="connsiteX88" fmla="*/ 2138 w 10000"/>
              <a:gd name="connsiteY88" fmla="*/ 8577 h 10000"/>
              <a:gd name="connsiteX89" fmla="*/ 2190 w 10000"/>
              <a:gd name="connsiteY89" fmla="*/ 8280 h 10000"/>
              <a:gd name="connsiteX90" fmla="*/ 2369 w 10000"/>
              <a:gd name="connsiteY90" fmla="*/ 7941 h 10000"/>
              <a:gd name="connsiteX91" fmla="*/ 2364 w 10000"/>
              <a:gd name="connsiteY91" fmla="*/ 7629 h 10000"/>
              <a:gd name="connsiteX92" fmla="*/ 2385 w 10000"/>
              <a:gd name="connsiteY92" fmla="*/ 7403 h 10000"/>
              <a:gd name="connsiteX93" fmla="*/ 2354 w 10000"/>
              <a:gd name="connsiteY93" fmla="*/ 7155 h 10000"/>
              <a:gd name="connsiteX94" fmla="*/ 3046 w 10000"/>
              <a:gd name="connsiteY94" fmla="*/ 7155 h 10000"/>
              <a:gd name="connsiteX95" fmla="*/ 4708 w 10000"/>
              <a:gd name="connsiteY95" fmla="*/ 10000 h 10000"/>
              <a:gd name="connsiteX96" fmla="*/ 4815 w 10000"/>
              <a:gd name="connsiteY96" fmla="*/ 9278 h 10000"/>
              <a:gd name="connsiteX97" fmla="*/ 4708 w 10000"/>
              <a:gd name="connsiteY97" fmla="*/ 9002 h 10000"/>
              <a:gd name="connsiteX98" fmla="*/ 4723 w 10000"/>
              <a:gd name="connsiteY98" fmla="*/ 8471 h 10000"/>
              <a:gd name="connsiteX99" fmla="*/ 4877 w 10000"/>
              <a:gd name="connsiteY99" fmla="*/ 8344 h 10000"/>
              <a:gd name="connsiteX100" fmla="*/ 4862 w 10000"/>
              <a:gd name="connsiteY100" fmla="*/ 8025 h 10000"/>
              <a:gd name="connsiteX101" fmla="*/ 5154 w 10000"/>
              <a:gd name="connsiteY101" fmla="*/ 7643 h 10000"/>
              <a:gd name="connsiteX0" fmla="*/ 5154 w 10000"/>
              <a:gd name="connsiteY0" fmla="*/ 7643 h 10000"/>
              <a:gd name="connsiteX1" fmla="*/ 9949 w 10000"/>
              <a:gd name="connsiteY1" fmla="*/ 7572 h 10000"/>
              <a:gd name="connsiteX2" fmla="*/ 9185 w 10000"/>
              <a:gd name="connsiteY2" fmla="*/ 7006 h 10000"/>
              <a:gd name="connsiteX3" fmla="*/ 9154 w 10000"/>
              <a:gd name="connsiteY3" fmla="*/ 6709 h 10000"/>
              <a:gd name="connsiteX4" fmla="*/ 9000 w 10000"/>
              <a:gd name="connsiteY4" fmla="*/ 6561 h 10000"/>
              <a:gd name="connsiteX5" fmla="*/ 8938 w 10000"/>
              <a:gd name="connsiteY5" fmla="*/ 6454 h 10000"/>
              <a:gd name="connsiteX6" fmla="*/ 9092 w 10000"/>
              <a:gd name="connsiteY6" fmla="*/ 6327 h 10000"/>
              <a:gd name="connsiteX7" fmla="*/ 9385 w 10000"/>
              <a:gd name="connsiteY7" fmla="*/ 5945 h 10000"/>
              <a:gd name="connsiteX8" fmla="*/ 9446 w 10000"/>
              <a:gd name="connsiteY8" fmla="*/ 5839 h 10000"/>
              <a:gd name="connsiteX9" fmla="*/ 9646 w 10000"/>
              <a:gd name="connsiteY9" fmla="*/ 5796 h 10000"/>
              <a:gd name="connsiteX10" fmla="*/ 9538 w 10000"/>
              <a:gd name="connsiteY10" fmla="*/ 5499 h 10000"/>
              <a:gd name="connsiteX11" fmla="*/ 9508 w 10000"/>
              <a:gd name="connsiteY11" fmla="*/ 5223 h 10000"/>
              <a:gd name="connsiteX12" fmla="*/ 9400 w 10000"/>
              <a:gd name="connsiteY12" fmla="*/ 5074 h 10000"/>
              <a:gd name="connsiteX13" fmla="*/ 9400 w 10000"/>
              <a:gd name="connsiteY13" fmla="*/ 4904 h 10000"/>
              <a:gd name="connsiteX14" fmla="*/ 9631 w 10000"/>
              <a:gd name="connsiteY14" fmla="*/ 4713 h 10000"/>
              <a:gd name="connsiteX15" fmla="*/ 9877 w 10000"/>
              <a:gd name="connsiteY15" fmla="*/ 4480 h 10000"/>
              <a:gd name="connsiteX16" fmla="*/ 9877 w 10000"/>
              <a:gd name="connsiteY16" fmla="*/ 4098 h 10000"/>
              <a:gd name="connsiteX17" fmla="*/ 10000 w 10000"/>
              <a:gd name="connsiteY17" fmla="*/ 3949 h 10000"/>
              <a:gd name="connsiteX18" fmla="*/ 9954 w 10000"/>
              <a:gd name="connsiteY18" fmla="*/ 3623 h 10000"/>
              <a:gd name="connsiteX19" fmla="*/ 9677 w 10000"/>
              <a:gd name="connsiteY19" fmla="*/ 3524 h 10000"/>
              <a:gd name="connsiteX20" fmla="*/ 9554 w 10000"/>
              <a:gd name="connsiteY20" fmla="*/ 3270 h 10000"/>
              <a:gd name="connsiteX21" fmla="*/ 9462 w 10000"/>
              <a:gd name="connsiteY21" fmla="*/ 3248 h 10000"/>
              <a:gd name="connsiteX22" fmla="*/ 8431 w 10000"/>
              <a:gd name="connsiteY22" fmla="*/ 2842 h 10000"/>
              <a:gd name="connsiteX23" fmla="*/ 7277 w 10000"/>
              <a:gd name="connsiteY23" fmla="*/ 2866 h 10000"/>
              <a:gd name="connsiteX24" fmla="*/ 7277 w 10000"/>
              <a:gd name="connsiteY24" fmla="*/ 1210 h 10000"/>
              <a:gd name="connsiteX25" fmla="*/ 5154 w 10000"/>
              <a:gd name="connsiteY25" fmla="*/ 1210 h 10000"/>
              <a:gd name="connsiteX26" fmla="*/ 3477 w 10000"/>
              <a:gd name="connsiteY26" fmla="*/ 1019 h 10000"/>
              <a:gd name="connsiteX27" fmla="*/ 3415 w 10000"/>
              <a:gd name="connsiteY27" fmla="*/ 594 h 10000"/>
              <a:gd name="connsiteX28" fmla="*/ 3174 w 10000"/>
              <a:gd name="connsiteY28" fmla="*/ 481 h 10000"/>
              <a:gd name="connsiteX29" fmla="*/ 2985 w 10000"/>
              <a:gd name="connsiteY29" fmla="*/ 679 h 10000"/>
              <a:gd name="connsiteX30" fmla="*/ 2918 w 10000"/>
              <a:gd name="connsiteY30" fmla="*/ 637 h 10000"/>
              <a:gd name="connsiteX31" fmla="*/ 2867 w 10000"/>
              <a:gd name="connsiteY31" fmla="*/ 807 h 10000"/>
              <a:gd name="connsiteX32" fmla="*/ 2703 w 10000"/>
              <a:gd name="connsiteY32" fmla="*/ 637 h 10000"/>
              <a:gd name="connsiteX33" fmla="*/ 2549 w 10000"/>
              <a:gd name="connsiteY33" fmla="*/ 679 h 10000"/>
              <a:gd name="connsiteX34" fmla="*/ 2395 w 10000"/>
              <a:gd name="connsiteY34" fmla="*/ 552 h 10000"/>
              <a:gd name="connsiteX35" fmla="*/ 2210 w 10000"/>
              <a:gd name="connsiteY35" fmla="*/ 594 h 10000"/>
              <a:gd name="connsiteX36" fmla="*/ 1969 w 10000"/>
              <a:gd name="connsiteY36" fmla="*/ 488 h 10000"/>
              <a:gd name="connsiteX37" fmla="*/ 1877 w 10000"/>
              <a:gd name="connsiteY37" fmla="*/ 127 h 10000"/>
              <a:gd name="connsiteX38" fmla="*/ 1769 w 10000"/>
              <a:gd name="connsiteY38" fmla="*/ 0 h 10000"/>
              <a:gd name="connsiteX39" fmla="*/ 1631 w 10000"/>
              <a:gd name="connsiteY39" fmla="*/ 127 h 10000"/>
              <a:gd name="connsiteX40" fmla="*/ 1631 w 10000"/>
              <a:gd name="connsiteY40" fmla="*/ 255 h 10000"/>
              <a:gd name="connsiteX41" fmla="*/ 1646 w 10000"/>
              <a:gd name="connsiteY41" fmla="*/ 467 h 10000"/>
              <a:gd name="connsiteX42" fmla="*/ 1585 w 10000"/>
              <a:gd name="connsiteY42" fmla="*/ 594 h 10000"/>
              <a:gd name="connsiteX43" fmla="*/ 1400 w 10000"/>
              <a:gd name="connsiteY43" fmla="*/ 764 h 10000"/>
              <a:gd name="connsiteX44" fmla="*/ 1277 w 10000"/>
              <a:gd name="connsiteY44" fmla="*/ 722 h 10000"/>
              <a:gd name="connsiteX45" fmla="*/ 1138 w 10000"/>
              <a:gd name="connsiteY45" fmla="*/ 807 h 10000"/>
              <a:gd name="connsiteX46" fmla="*/ 1015 w 10000"/>
              <a:gd name="connsiteY46" fmla="*/ 828 h 10000"/>
              <a:gd name="connsiteX47" fmla="*/ 846 w 10000"/>
              <a:gd name="connsiteY47" fmla="*/ 849 h 10000"/>
              <a:gd name="connsiteX48" fmla="*/ 754 w 10000"/>
              <a:gd name="connsiteY48" fmla="*/ 870 h 10000"/>
              <a:gd name="connsiteX49" fmla="*/ 646 w 10000"/>
              <a:gd name="connsiteY49" fmla="*/ 1019 h 10000"/>
              <a:gd name="connsiteX50" fmla="*/ 554 w 10000"/>
              <a:gd name="connsiteY50" fmla="*/ 1210 h 10000"/>
              <a:gd name="connsiteX51" fmla="*/ 446 w 10000"/>
              <a:gd name="connsiteY51" fmla="*/ 1401 h 10000"/>
              <a:gd name="connsiteX52" fmla="*/ 385 w 10000"/>
              <a:gd name="connsiteY52" fmla="*/ 1677 h 10000"/>
              <a:gd name="connsiteX53" fmla="*/ 215 w 10000"/>
              <a:gd name="connsiteY53" fmla="*/ 1826 h 10000"/>
              <a:gd name="connsiteX54" fmla="*/ 246 w 10000"/>
              <a:gd name="connsiteY54" fmla="*/ 2229 h 10000"/>
              <a:gd name="connsiteX55" fmla="*/ 215 w 10000"/>
              <a:gd name="connsiteY55" fmla="*/ 2357 h 10000"/>
              <a:gd name="connsiteX56" fmla="*/ 138 w 10000"/>
              <a:gd name="connsiteY56" fmla="*/ 2505 h 10000"/>
              <a:gd name="connsiteX57" fmla="*/ 215 w 10000"/>
              <a:gd name="connsiteY57" fmla="*/ 2760 h 10000"/>
              <a:gd name="connsiteX58" fmla="*/ 185 w 10000"/>
              <a:gd name="connsiteY58" fmla="*/ 2951 h 10000"/>
              <a:gd name="connsiteX59" fmla="*/ 169 w 10000"/>
              <a:gd name="connsiteY59" fmla="*/ 3227 h 10000"/>
              <a:gd name="connsiteX60" fmla="*/ 154 w 10000"/>
              <a:gd name="connsiteY60" fmla="*/ 3418 h 10000"/>
              <a:gd name="connsiteX61" fmla="*/ 0 w 10000"/>
              <a:gd name="connsiteY61" fmla="*/ 3418 h 10000"/>
              <a:gd name="connsiteX62" fmla="*/ 92 w 10000"/>
              <a:gd name="connsiteY62" fmla="*/ 3609 h 10000"/>
              <a:gd name="connsiteX63" fmla="*/ 138 w 10000"/>
              <a:gd name="connsiteY63" fmla="*/ 3779 h 10000"/>
              <a:gd name="connsiteX64" fmla="*/ 231 w 10000"/>
              <a:gd name="connsiteY64" fmla="*/ 3992 h 10000"/>
              <a:gd name="connsiteX65" fmla="*/ 246 w 10000"/>
              <a:gd name="connsiteY65" fmla="*/ 4140 h 10000"/>
              <a:gd name="connsiteX66" fmla="*/ 415 w 10000"/>
              <a:gd name="connsiteY66" fmla="*/ 4501 h 10000"/>
              <a:gd name="connsiteX67" fmla="*/ 354 w 10000"/>
              <a:gd name="connsiteY67" fmla="*/ 4713 h 10000"/>
              <a:gd name="connsiteX68" fmla="*/ 492 w 10000"/>
              <a:gd name="connsiteY68" fmla="*/ 5074 h 10000"/>
              <a:gd name="connsiteX69" fmla="*/ 492 w 10000"/>
              <a:gd name="connsiteY69" fmla="*/ 5265 h 10000"/>
              <a:gd name="connsiteX70" fmla="*/ 615 w 10000"/>
              <a:gd name="connsiteY70" fmla="*/ 5244 h 10000"/>
              <a:gd name="connsiteX71" fmla="*/ 554 w 10000"/>
              <a:gd name="connsiteY71" fmla="*/ 5945 h 10000"/>
              <a:gd name="connsiteX72" fmla="*/ 662 w 10000"/>
              <a:gd name="connsiteY72" fmla="*/ 6030 h 10000"/>
              <a:gd name="connsiteX73" fmla="*/ 769 w 10000"/>
              <a:gd name="connsiteY73" fmla="*/ 6200 h 10000"/>
              <a:gd name="connsiteX74" fmla="*/ 785 w 10000"/>
              <a:gd name="connsiteY74" fmla="*/ 6412 h 10000"/>
              <a:gd name="connsiteX75" fmla="*/ 877 w 10000"/>
              <a:gd name="connsiteY75" fmla="*/ 6709 h 10000"/>
              <a:gd name="connsiteX76" fmla="*/ 908 w 10000"/>
              <a:gd name="connsiteY76" fmla="*/ 6879 h 10000"/>
              <a:gd name="connsiteX77" fmla="*/ 1000 w 10000"/>
              <a:gd name="connsiteY77" fmla="*/ 6837 h 10000"/>
              <a:gd name="connsiteX78" fmla="*/ 908 w 10000"/>
              <a:gd name="connsiteY78" fmla="*/ 7113 h 10000"/>
              <a:gd name="connsiteX79" fmla="*/ 954 w 10000"/>
              <a:gd name="connsiteY79" fmla="*/ 7325 h 10000"/>
              <a:gd name="connsiteX80" fmla="*/ 1123 w 10000"/>
              <a:gd name="connsiteY80" fmla="*/ 7622 h 10000"/>
              <a:gd name="connsiteX81" fmla="*/ 1108 w 10000"/>
              <a:gd name="connsiteY81" fmla="*/ 7813 h 10000"/>
              <a:gd name="connsiteX82" fmla="*/ 1231 w 10000"/>
              <a:gd name="connsiteY82" fmla="*/ 8174 h 10000"/>
              <a:gd name="connsiteX83" fmla="*/ 1308 w 10000"/>
              <a:gd name="connsiteY83" fmla="*/ 8429 h 10000"/>
              <a:gd name="connsiteX84" fmla="*/ 1492 w 10000"/>
              <a:gd name="connsiteY84" fmla="*/ 8493 h 10000"/>
              <a:gd name="connsiteX85" fmla="*/ 1538 w 10000"/>
              <a:gd name="connsiteY85" fmla="*/ 8769 h 10000"/>
              <a:gd name="connsiteX86" fmla="*/ 1785 w 10000"/>
              <a:gd name="connsiteY86" fmla="*/ 8960 h 10000"/>
              <a:gd name="connsiteX87" fmla="*/ 2046 w 10000"/>
              <a:gd name="connsiteY87" fmla="*/ 8620 h 10000"/>
              <a:gd name="connsiteX88" fmla="*/ 2138 w 10000"/>
              <a:gd name="connsiteY88" fmla="*/ 8577 h 10000"/>
              <a:gd name="connsiteX89" fmla="*/ 2190 w 10000"/>
              <a:gd name="connsiteY89" fmla="*/ 8280 h 10000"/>
              <a:gd name="connsiteX90" fmla="*/ 2369 w 10000"/>
              <a:gd name="connsiteY90" fmla="*/ 7941 h 10000"/>
              <a:gd name="connsiteX91" fmla="*/ 2364 w 10000"/>
              <a:gd name="connsiteY91" fmla="*/ 7629 h 10000"/>
              <a:gd name="connsiteX92" fmla="*/ 2385 w 10000"/>
              <a:gd name="connsiteY92" fmla="*/ 7403 h 10000"/>
              <a:gd name="connsiteX93" fmla="*/ 2354 w 10000"/>
              <a:gd name="connsiteY93" fmla="*/ 7155 h 10000"/>
              <a:gd name="connsiteX94" fmla="*/ 3046 w 10000"/>
              <a:gd name="connsiteY94" fmla="*/ 7155 h 10000"/>
              <a:gd name="connsiteX95" fmla="*/ 4708 w 10000"/>
              <a:gd name="connsiteY95" fmla="*/ 10000 h 10000"/>
              <a:gd name="connsiteX96" fmla="*/ 4815 w 10000"/>
              <a:gd name="connsiteY96" fmla="*/ 9278 h 10000"/>
              <a:gd name="connsiteX97" fmla="*/ 4708 w 10000"/>
              <a:gd name="connsiteY97" fmla="*/ 9002 h 10000"/>
              <a:gd name="connsiteX98" fmla="*/ 4723 w 10000"/>
              <a:gd name="connsiteY98" fmla="*/ 8471 h 10000"/>
              <a:gd name="connsiteX99" fmla="*/ 4877 w 10000"/>
              <a:gd name="connsiteY99" fmla="*/ 8344 h 10000"/>
              <a:gd name="connsiteX100" fmla="*/ 4862 w 10000"/>
              <a:gd name="connsiteY100" fmla="*/ 8025 h 10000"/>
              <a:gd name="connsiteX101" fmla="*/ 5154 w 10000"/>
              <a:gd name="connsiteY101" fmla="*/ 7643 h 10000"/>
              <a:gd name="connsiteX0" fmla="*/ 5154 w 10000"/>
              <a:gd name="connsiteY0" fmla="*/ 7643 h 10000"/>
              <a:gd name="connsiteX1" fmla="*/ 9949 w 10000"/>
              <a:gd name="connsiteY1" fmla="*/ 7572 h 10000"/>
              <a:gd name="connsiteX2" fmla="*/ 9185 w 10000"/>
              <a:gd name="connsiteY2" fmla="*/ 7006 h 10000"/>
              <a:gd name="connsiteX3" fmla="*/ 9154 w 10000"/>
              <a:gd name="connsiteY3" fmla="*/ 6709 h 10000"/>
              <a:gd name="connsiteX4" fmla="*/ 9000 w 10000"/>
              <a:gd name="connsiteY4" fmla="*/ 6561 h 10000"/>
              <a:gd name="connsiteX5" fmla="*/ 8938 w 10000"/>
              <a:gd name="connsiteY5" fmla="*/ 6454 h 10000"/>
              <a:gd name="connsiteX6" fmla="*/ 9092 w 10000"/>
              <a:gd name="connsiteY6" fmla="*/ 6327 h 10000"/>
              <a:gd name="connsiteX7" fmla="*/ 9385 w 10000"/>
              <a:gd name="connsiteY7" fmla="*/ 5945 h 10000"/>
              <a:gd name="connsiteX8" fmla="*/ 9446 w 10000"/>
              <a:gd name="connsiteY8" fmla="*/ 5839 h 10000"/>
              <a:gd name="connsiteX9" fmla="*/ 9646 w 10000"/>
              <a:gd name="connsiteY9" fmla="*/ 5796 h 10000"/>
              <a:gd name="connsiteX10" fmla="*/ 9538 w 10000"/>
              <a:gd name="connsiteY10" fmla="*/ 5499 h 10000"/>
              <a:gd name="connsiteX11" fmla="*/ 9508 w 10000"/>
              <a:gd name="connsiteY11" fmla="*/ 5223 h 10000"/>
              <a:gd name="connsiteX12" fmla="*/ 9400 w 10000"/>
              <a:gd name="connsiteY12" fmla="*/ 5074 h 10000"/>
              <a:gd name="connsiteX13" fmla="*/ 9400 w 10000"/>
              <a:gd name="connsiteY13" fmla="*/ 4904 h 10000"/>
              <a:gd name="connsiteX14" fmla="*/ 9877 w 10000"/>
              <a:gd name="connsiteY14" fmla="*/ 4480 h 10000"/>
              <a:gd name="connsiteX15" fmla="*/ 9877 w 10000"/>
              <a:gd name="connsiteY15" fmla="*/ 4098 h 10000"/>
              <a:gd name="connsiteX16" fmla="*/ 10000 w 10000"/>
              <a:gd name="connsiteY16" fmla="*/ 3949 h 10000"/>
              <a:gd name="connsiteX17" fmla="*/ 9954 w 10000"/>
              <a:gd name="connsiteY17" fmla="*/ 3623 h 10000"/>
              <a:gd name="connsiteX18" fmla="*/ 9677 w 10000"/>
              <a:gd name="connsiteY18" fmla="*/ 3524 h 10000"/>
              <a:gd name="connsiteX19" fmla="*/ 9554 w 10000"/>
              <a:gd name="connsiteY19" fmla="*/ 3270 h 10000"/>
              <a:gd name="connsiteX20" fmla="*/ 9462 w 10000"/>
              <a:gd name="connsiteY20" fmla="*/ 3248 h 10000"/>
              <a:gd name="connsiteX21" fmla="*/ 8431 w 10000"/>
              <a:gd name="connsiteY21" fmla="*/ 2842 h 10000"/>
              <a:gd name="connsiteX22" fmla="*/ 7277 w 10000"/>
              <a:gd name="connsiteY22" fmla="*/ 2866 h 10000"/>
              <a:gd name="connsiteX23" fmla="*/ 7277 w 10000"/>
              <a:gd name="connsiteY23" fmla="*/ 1210 h 10000"/>
              <a:gd name="connsiteX24" fmla="*/ 5154 w 10000"/>
              <a:gd name="connsiteY24" fmla="*/ 1210 h 10000"/>
              <a:gd name="connsiteX25" fmla="*/ 3477 w 10000"/>
              <a:gd name="connsiteY25" fmla="*/ 1019 h 10000"/>
              <a:gd name="connsiteX26" fmla="*/ 3415 w 10000"/>
              <a:gd name="connsiteY26" fmla="*/ 594 h 10000"/>
              <a:gd name="connsiteX27" fmla="*/ 3174 w 10000"/>
              <a:gd name="connsiteY27" fmla="*/ 481 h 10000"/>
              <a:gd name="connsiteX28" fmla="*/ 2985 w 10000"/>
              <a:gd name="connsiteY28" fmla="*/ 679 h 10000"/>
              <a:gd name="connsiteX29" fmla="*/ 2918 w 10000"/>
              <a:gd name="connsiteY29" fmla="*/ 637 h 10000"/>
              <a:gd name="connsiteX30" fmla="*/ 2867 w 10000"/>
              <a:gd name="connsiteY30" fmla="*/ 807 h 10000"/>
              <a:gd name="connsiteX31" fmla="*/ 2703 w 10000"/>
              <a:gd name="connsiteY31" fmla="*/ 637 h 10000"/>
              <a:gd name="connsiteX32" fmla="*/ 2549 w 10000"/>
              <a:gd name="connsiteY32" fmla="*/ 679 h 10000"/>
              <a:gd name="connsiteX33" fmla="*/ 2395 w 10000"/>
              <a:gd name="connsiteY33" fmla="*/ 552 h 10000"/>
              <a:gd name="connsiteX34" fmla="*/ 2210 w 10000"/>
              <a:gd name="connsiteY34" fmla="*/ 594 h 10000"/>
              <a:gd name="connsiteX35" fmla="*/ 1969 w 10000"/>
              <a:gd name="connsiteY35" fmla="*/ 488 h 10000"/>
              <a:gd name="connsiteX36" fmla="*/ 1877 w 10000"/>
              <a:gd name="connsiteY36" fmla="*/ 127 h 10000"/>
              <a:gd name="connsiteX37" fmla="*/ 1769 w 10000"/>
              <a:gd name="connsiteY37" fmla="*/ 0 h 10000"/>
              <a:gd name="connsiteX38" fmla="*/ 1631 w 10000"/>
              <a:gd name="connsiteY38" fmla="*/ 127 h 10000"/>
              <a:gd name="connsiteX39" fmla="*/ 1631 w 10000"/>
              <a:gd name="connsiteY39" fmla="*/ 255 h 10000"/>
              <a:gd name="connsiteX40" fmla="*/ 1646 w 10000"/>
              <a:gd name="connsiteY40" fmla="*/ 467 h 10000"/>
              <a:gd name="connsiteX41" fmla="*/ 1585 w 10000"/>
              <a:gd name="connsiteY41" fmla="*/ 594 h 10000"/>
              <a:gd name="connsiteX42" fmla="*/ 1400 w 10000"/>
              <a:gd name="connsiteY42" fmla="*/ 764 h 10000"/>
              <a:gd name="connsiteX43" fmla="*/ 1277 w 10000"/>
              <a:gd name="connsiteY43" fmla="*/ 722 h 10000"/>
              <a:gd name="connsiteX44" fmla="*/ 1138 w 10000"/>
              <a:gd name="connsiteY44" fmla="*/ 807 h 10000"/>
              <a:gd name="connsiteX45" fmla="*/ 1015 w 10000"/>
              <a:gd name="connsiteY45" fmla="*/ 828 h 10000"/>
              <a:gd name="connsiteX46" fmla="*/ 846 w 10000"/>
              <a:gd name="connsiteY46" fmla="*/ 849 h 10000"/>
              <a:gd name="connsiteX47" fmla="*/ 754 w 10000"/>
              <a:gd name="connsiteY47" fmla="*/ 870 h 10000"/>
              <a:gd name="connsiteX48" fmla="*/ 646 w 10000"/>
              <a:gd name="connsiteY48" fmla="*/ 1019 h 10000"/>
              <a:gd name="connsiteX49" fmla="*/ 554 w 10000"/>
              <a:gd name="connsiteY49" fmla="*/ 1210 h 10000"/>
              <a:gd name="connsiteX50" fmla="*/ 446 w 10000"/>
              <a:gd name="connsiteY50" fmla="*/ 1401 h 10000"/>
              <a:gd name="connsiteX51" fmla="*/ 385 w 10000"/>
              <a:gd name="connsiteY51" fmla="*/ 1677 h 10000"/>
              <a:gd name="connsiteX52" fmla="*/ 215 w 10000"/>
              <a:gd name="connsiteY52" fmla="*/ 1826 h 10000"/>
              <a:gd name="connsiteX53" fmla="*/ 246 w 10000"/>
              <a:gd name="connsiteY53" fmla="*/ 2229 h 10000"/>
              <a:gd name="connsiteX54" fmla="*/ 215 w 10000"/>
              <a:gd name="connsiteY54" fmla="*/ 2357 h 10000"/>
              <a:gd name="connsiteX55" fmla="*/ 138 w 10000"/>
              <a:gd name="connsiteY55" fmla="*/ 2505 h 10000"/>
              <a:gd name="connsiteX56" fmla="*/ 215 w 10000"/>
              <a:gd name="connsiteY56" fmla="*/ 2760 h 10000"/>
              <a:gd name="connsiteX57" fmla="*/ 185 w 10000"/>
              <a:gd name="connsiteY57" fmla="*/ 2951 h 10000"/>
              <a:gd name="connsiteX58" fmla="*/ 169 w 10000"/>
              <a:gd name="connsiteY58" fmla="*/ 3227 h 10000"/>
              <a:gd name="connsiteX59" fmla="*/ 154 w 10000"/>
              <a:gd name="connsiteY59" fmla="*/ 3418 h 10000"/>
              <a:gd name="connsiteX60" fmla="*/ 0 w 10000"/>
              <a:gd name="connsiteY60" fmla="*/ 3418 h 10000"/>
              <a:gd name="connsiteX61" fmla="*/ 92 w 10000"/>
              <a:gd name="connsiteY61" fmla="*/ 3609 h 10000"/>
              <a:gd name="connsiteX62" fmla="*/ 138 w 10000"/>
              <a:gd name="connsiteY62" fmla="*/ 3779 h 10000"/>
              <a:gd name="connsiteX63" fmla="*/ 231 w 10000"/>
              <a:gd name="connsiteY63" fmla="*/ 3992 h 10000"/>
              <a:gd name="connsiteX64" fmla="*/ 246 w 10000"/>
              <a:gd name="connsiteY64" fmla="*/ 4140 h 10000"/>
              <a:gd name="connsiteX65" fmla="*/ 415 w 10000"/>
              <a:gd name="connsiteY65" fmla="*/ 4501 h 10000"/>
              <a:gd name="connsiteX66" fmla="*/ 354 w 10000"/>
              <a:gd name="connsiteY66" fmla="*/ 4713 h 10000"/>
              <a:gd name="connsiteX67" fmla="*/ 492 w 10000"/>
              <a:gd name="connsiteY67" fmla="*/ 5074 h 10000"/>
              <a:gd name="connsiteX68" fmla="*/ 492 w 10000"/>
              <a:gd name="connsiteY68" fmla="*/ 5265 h 10000"/>
              <a:gd name="connsiteX69" fmla="*/ 615 w 10000"/>
              <a:gd name="connsiteY69" fmla="*/ 5244 h 10000"/>
              <a:gd name="connsiteX70" fmla="*/ 554 w 10000"/>
              <a:gd name="connsiteY70" fmla="*/ 5945 h 10000"/>
              <a:gd name="connsiteX71" fmla="*/ 662 w 10000"/>
              <a:gd name="connsiteY71" fmla="*/ 6030 h 10000"/>
              <a:gd name="connsiteX72" fmla="*/ 769 w 10000"/>
              <a:gd name="connsiteY72" fmla="*/ 6200 h 10000"/>
              <a:gd name="connsiteX73" fmla="*/ 785 w 10000"/>
              <a:gd name="connsiteY73" fmla="*/ 6412 h 10000"/>
              <a:gd name="connsiteX74" fmla="*/ 877 w 10000"/>
              <a:gd name="connsiteY74" fmla="*/ 6709 h 10000"/>
              <a:gd name="connsiteX75" fmla="*/ 908 w 10000"/>
              <a:gd name="connsiteY75" fmla="*/ 6879 h 10000"/>
              <a:gd name="connsiteX76" fmla="*/ 1000 w 10000"/>
              <a:gd name="connsiteY76" fmla="*/ 6837 h 10000"/>
              <a:gd name="connsiteX77" fmla="*/ 908 w 10000"/>
              <a:gd name="connsiteY77" fmla="*/ 7113 h 10000"/>
              <a:gd name="connsiteX78" fmla="*/ 954 w 10000"/>
              <a:gd name="connsiteY78" fmla="*/ 7325 h 10000"/>
              <a:gd name="connsiteX79" fmla="*/ 1123 w 10000"/>
              <a:gd name="connsiteY79" fmla="*/ 7622 h 10000"/>
              <a:gd name="connsiteX80" fmla="*/ 1108 w 10000"/>
              <a:gd name="connsiteY80" fmla="*/ 7813 h 10000"/>
              <a:gd name="connsiteX81" fmla="*/ 1231 w 10000"/>
              <a:gd name="connsiteY81" fmla="*/ 8174 h 10000"/>
              <a:gd name="connsiteX82" fmla="*/ 1308 w 10000"/>
              <a:gd name="connsiteY82" fmla="*/ 8429 h 10000"/>
              <a:gd name="connsiteX83" fmla="*/ 1492 w 10000"/>
              <a:gd name="connsiteY83" fmla="*/ 8493 h 10000"/>
              <a:gd name="connsiteX84" fmla="*/ 1538 w 10000"/>
              <a:gd name="connsiteY84" fmla="*/ 8769 h 10000"/>
              <a:gd name="connsiteX85" fmla="*/ 1785 w 10000"/>
              <a:gd name="connsiteY85" fmla="*/ 8960 h 10000"/>
              <a:gd name="connsiteX86" fmla="*/ 2046 w 10000"/>
              <a:gd name="connsiteY86" fmla="*/ 8620 h 10000"/>
              <a:gd name="connsiteX87" fmla="*/ 2138 w 10000"/>
              <a:gd name="connsiteY87" fmla="*/ 8577 h 10000"/>
              <a:gd name="connsiteX88" fmla="*/ 2190 w 10000"/>
              <a:gd name="connsiteY88" fmla="*/ 8280 h 10000"/>
              <a:gd name="connsiteX89" fmla="*/ 2369 w 10000"/>
              <a:gd name="connsiteY89" fmla="*/ 7941 h 10000"/>
              <a:gd name="connsiteX90" fmla="*/ 2364 w 10000"/>
              <a:gd name="connsiteY90" fmla="*/ 7629 h 10000"/>
              <a:gd name="connsiteX91" fmla="*/ 2385 w 10000"/>
              <a:gd name="connsiteY91" fmla="*/ 7403 h 10000"/>
              <a:gd name="connsiteX92" fmla="*/ 2354 w 10000"/>
              <a:gd name="connsiteY92" fmla="*/ 7155 h 10000"/>
              <a:gd name="connsiteX93" fmla="*/ 3046 w 10000"/>
              <a:gd name="connsiteY93" fmla="*/ 7155 h 10000"/>
              <a:gd name="connsiteX94" fmla="*/ 4708 w 10000"/>
              <a:gd name="connsiteY94" fmla="*/ 10000 h 10000"/>
              <a:gd name="connsiteX95" fmla="*/ 4815 w 10000"/>
              <a:gd name="connsiteY95" fmla="*/ 9278 h 10000"/>
              <a:gd name="connsiteX96" fmla="*/ 4708 w 10000"/>
              <a:gd name="connsiteY96" fmla="*/ 9002 h 10000"/>
              <a:gd name="connsiteX97" fmla="*/ 4723 w 10000"/>
              <a:gd name="connsiteY97" fmla="*/ 8471 h 10000"/>
              <a:gd name="connsiteX98" fmla="*/ 4877 w 10000"/>
              <a:gd name="connsiteY98" fmla="*/ 8344 h 10000"/>
              <a:gd name="connsiteX99" fmla="*/ 4862 w 10000"/>
              <a:gd name="connsiteY99" fmla="*/ 8025 h 10000"/>
              <a:gd name="connsiteX100" fmla="*/ 5154 w 10000"/>
              <a:gd name="connsiteY100" fmla="*/ 7643 h 10000"/>
              <a:gd name="connsiteX0" fmla="*/ 5154 w 10000"/>
              <a:gd name="connsiteY0" fmla="*/ 7643 h 10000"/>
              <a:gd name="connsiteX1" fmla="*/ 9949 w 10000"/>
              <a:gd name="connsiteY1" fmla="*/ 7572 h 10000"/>
              <a:gd name="connsiteX2" fmla="*/ 9185 w 10000"/>
              <a:gd name="connsiteY2" fmla="*/ 7006 h 10000"/>
              <a:gd name="connsiteX3" fmla="*/ 9154 w 10000"/>
              <a:gd name="connsiteY3" fmla="*/ 6709 h 10000"/>
              <a:gd name="connsiteX4" fmla="*/ 9000 w 10000"/>
              <a:gd name="connsiteY4" fmla="*/ 6561 h 10000"/>
              <a:gd name="connsiteX5" fmla="*/ 8938 w 10000"/>
              <a:gd name="connsiteY5" fmla="*/ 6454 h 10000"/>
              <a:gd name="connsiteX6" fmla="*/ 9092 w 10000"/>
              <a:gd name="connsiteY6" fmla="*/ 6327 h 10000"/>
              <a:gd name="connsiteX7" fmla="*/ 9385 w 10000"/>
              <a:gd name="connsiteY7" fmla="*/ 5945 h 10000"/>
              <a:gd name="connsiteX8" fmla="*/ 9446 w 10000"/>
              <a:gd name="connsiteY8" fmla="*/ 5839 h 10000"/>
              <a:gd name="connsiteX9" fmla="*/ 9646 w 10000"/>
              <a:gd name="connsiteY9" fmla="*/ 5796 h 10000"/>
              <a:gd name="connsiteX10" fmla="*/ 9538 w 10000"/>
              <a:gd name="connsiteY10" fmla="*/ 5499 h 10000"/>
              <a:gd name="connsiteX11" fmla="*/ 9508 w 10000"/>
              <a:gd name="connsiteY11" fmla="*/ 5223 h 10000"/>
              <a:gd name="connsiteX12" fmla="*/ 9400 w 10000"/>
              <a:gd name="connsiteY12" fmla="*/ 4904 h 10000"/>
              <a:gd name="connsiteX13" fmla="*/ 9877 w 10000"/>
              <a:gd name="connsiteY13" fmla="*/ 4480 h 10000"/>
              <a:gd name="connsiteX14" fmla="*/ 9877 w 10000"/>
              <a:gd name="connsiteY14" fmla="*/ 4098 h 10000"/>
              <a:gd name="connsiteX15" fmla="*/ 10000 w 10000"/>
              <a:gd name="connsiteY15" fmla="*/ 3949 h 10000"/>
              <a:gd name="connsiteX16" fmla="*/ 9954 w 10000"/>
              <a:gd name="connsiteY16" fmla="*/ 3623 h 10000"/>
              <a:gd name="connsiteX17" fmla="*/ 9677 w 10000"/>
              <a:gd name="connsiteY17" fmla="*/ 3524 h 10000"/>
              <a:gd name="connsiteX18" fmla="*/ 9554 w 10000"/>
              <a:gd name="connsiteY18" fmla="*/ 3270 h 10000"/>
              <a:gd name="connsiteX19" fmla="*/ 9462 w 10000"/>
              <a:gd name="connsiteY19" fmla="*/ 3248 h 10000"/>
              <a:gd name="connsiteX20" fmla="*/ 8431 w 10000"/>
              <a:gd name="connsiteY20" fmla="*/ 2842 h 10000"/>
              <a:gd name="connsiteX21" fmla="*/ 7277 w 10000"/>
              <a:gd name="connsiteY21" fmla="*/ 2866 h 10000"/>
              <a:gd name="connsiteX22" fmla="*/ 7277 w 10000"/>
              <a:gd name="connsiteY22" fmla="*/ 1210 h 10000"/>
              <a:gd name="connsiteX23" fmla="*/ 5154 w 10000"/>
              <a:gd name="connsiteY23" fmla="*/ 1210 h 10000"/>
              <a:gd name="connsiteX24" fmla="*/ 3477 w 10000"/>
              <a:gd name="connsiteY24" fmla="*/ 1019 h 10000"/>
              <a:gd name="connsiteX25" fmla="*/ 3415 w 10000"/>
              <a:gd name="connsiteY25" fmla="*/ 594 h 10000"/>
              <a:gd name="connsiteX26" fmla="*/ 3174 w 10000"/>
              <a:gd name="connsiteY26" fmla="*/ 481 h 10000"/>
              <a:gd name="connsiteX27" fmla="*/ 2985 w 10000"/>
              <a:gd name="connsiteY27" fmla="*/ 679 h 10000"/>
              <a:gd name="connsiteX28" fmla="*/ 2918 w 10000"/>
              <a:gd name="connsiteY28" fmla="*/ 637 h 10000"/>
              <a:gd name="connsiteX29" fmla="*/ 2867 w 10000"/>
              <a:gd name="connsiteY29" fmla="*/ 807 h 10000"/>
              <a:gd name="connsiteX30" fmla="*/ 2703 w 10000"/>
              <a:gd name="connsiteY30" fmla="*/ 637 h 10000"/>
              <a:gd name="connsiteX31" fmla="*/ 2549 w 10000"/>
              <a:gd name="connsiteY31" fmla="*/ 679 h 10000"/>
              <a:gd name="connsiteX32" fmla="*/ 2395 w 10000"/>
              <a:gd name="connsiteY32" fmla="*/ 552 h 10000"/>
              <a:gd name="connsiteX33" fmla="*/ 2210 w 10000"/>
              <a:gd name="connsiteY33" fmla="*/ 594 h 10000"/>
              <a:gd name="connsiteX34" fmla="*/ 1969 w 10000"/>
              <a:gd name="connsiteY34" fmla="*/ 488 h 10000"/>
              <a:gd name="connsiteX35" fmla="*/ 1877 w 10000"/>
              <a:gd name="connsiteY35" fmla="*/ 127 h 10000"/>
              <a:gd name="connsiteX36" fmla="*/ 1769 w 10000"/>
              <a:gd name="connsiteY36" fmla="*/ 0 h 10000"/>
              <a:gd name="connsiteX37" fmla="*/ 1631 w 10000"/>
              <a:gd name="connsiteY37" fmla="*/ 127 h 10000"/>
              <a:gd name="connsiteX38" fmla="*/ 1631 w 10000"/>
              <a:gd name="connsiteY38" fmla="*/ 255 h 10000"/>
              <a:gd name="connsiteX39" fmla="*/ 1646 w 10000"/>
              <a:gd name="connsiteY39" fmla="*/ 467 h 10000"/>
              <a:gd name="connsiteX40" fmla="*/ 1585 w 10000"/>
              <a:gd name="connsiteY40" fmla="*/ 594 h 10000"/>
              <a:gd name="connsiteX41" fmla="*/ 1400 w 10000"/>
              <a:gd name="connsiteY41" fmla="*/ 764 h 10000"/>
              <a:gd name="connsiteX42" fmla="*/ 1277 w 10000"/>
              <a:gd name="connsiteY42" fmla="*/ 722 h 10000"/>
              <a:gd name="connsiteX43" fmla="*/ 1138 w 10000"/>
              <a:gd name="connsiteY43" fmla="*/ 807 h 10000"/>
              <a:gd name="connsiteX44" fmla="*/ 1015 w 10000"/>
              <a:gd name="connsiteY44" fmla="*/ 828 h 10000"/>
              <a:gd name="connsiteX45" fmla="*/ 846 w 10000"/>
              <a:gd name="connsiteY45" fmla="*/ 849 h 10000"/>
              <a:gd name="connsiteX46" fmla="*/ 754 w 10000"/>
              <a:gd name="connsiteY46" fmla="*/ 870 h 10000"/>
              <a:gd name="connsiteX47" fmla="*/ 646 w 10000"/>
              <a:gd name="connsiteY47" fmla="*/ 1019 h 10000"/>
              <a:gd name="connsiteX48" fmla="*/ 554 w 10000"/>
              <a:gd name="connsiteY48" fmla="*/ 1210 h 10000"/>
              <a:gd name="connsiteX49" fmla="*/ 446 w 10000"/>
              <a:gd name="connsiteY49" fmla="*/ 1401 h 10000"/>
              <a:gd name="connsiteX50" fmla="*/ 385 w 10000"/>
              <a:gd name="connsiteY50" fmla="*/ 1677 h 10000"/>
              <a:gd name="connsiteX51" fmla="*/ 215 w 10000"/>
              <a:gd name="connsiteY51" fmla="*/ 1826 h 10000"/>
              <a:gd name="connsiteX52" fmla="*/ 246 w 10000"/>
              <a:gd name="connsiteY52" fmla="*/ 2229 h 10000"/>
              <a:gd name="connsiteX53" fmla="*/ 215 w 10000"/>
              <a:gd name="connsiteY53" fmla="*/ 2357 h 10000"/>
              <a:gd name="connsiteX54" fmla="*/ 138 w 10000"/>
              <a:gd name="connsiteY54" fmla="*/ 2505 h 10000"/>
              <a:gd name="connsiteX55" fmla="*/ 215 w 10000"/>
              <a:gd name="connsiteY55" fmla="*/ 2760 h 10000"/>
              <a:gd name="connsiteX56" fmla="*/ 185 w 10000"/>
              <a:gd name="connsiteY56" fmla="*/ 2951 h 10000"/>
              <a:gd name="connsiteX57" fmla="*/ 169 w 10000"/>
              <a:gd name="connsiteY57" fmla="*/ 3227 h 10000"/>
              <a:gd name="connsiteX58" fmla="*/ 154 w 10000"/>
              <a:gd name="connsiteY58" fmla="*/ 3418 h 10000"/>
              <a:gd name="connsiteX59" fmla="*/ 0 w 10000"/>
              <a:gd name="connsiteY59" fmla="*/ 3418 h 10000"/>
              <a:gd name="connsiteX60" fmla="*/ 92 w 10000"/>
              <a:gd name="connsiteY60" fmla="*/ 3609 h 10000"/>
              <a:gd name="connsiteX61" fmla="*/ 138 w 10000"/>
              <a:gd name="connsiteY61" fmla="*/ 3779 h 10000"/>
              <a:gd name="connsiteX62" fmla="*/ 231 w 10000"/>
              <a:gd name="connsiteY62" fmla="*/ 3992 h 10000"/>
              <a:gd name="connsiteX63" fmla="*/ 246 w 10000"/>
              <a:gd name="connsiteY63" fmla="*/ 4140 h 10000"/>
              <a:gd name="connsiteX64" fmla="*/ 415 w 10000"/>
              <a:gd name="connsiteY64" fmla="*/ 4501 h 10000"/>
              <a:gd name="connsiteX65" fmla="*/ 354 w 10000"/>
              <a:gd name="connsiteY65" fmla="*/ 4713 h 10000"/>
              <a:gd name="connsiteX66" fmla="*/ 492 w 10000"/>
              <a:gd name="connsiteY66" fmla="*/ 5074 h 10000"/>
              <a:gd name="connsiteX67" fmla="*/ 492 w 10000"/>
              <a:gd name="connsiteY67" fmla="*/ 5265 h 10000"/>
              <a:gd name="connsiteX68" fmla="*/ 615 w 10000"/>
              <a:gd name="connsiteY68" fmla="*/ 5244 h 10000"/>
              <a:gd name="connsiteX69" fmla="*/ 554 w 10000"/>
              <a:gd name="connsiteY69" fmla="*/ 5945 h 10000"/>
              <a:gd name="connsiteX70" fmla="*/ 662 w 10000"/>
              <a:gd name="connsiteY70" fmla="*/ 6030 h 10000"/>
              <a:gd name="connsiteX71" fmla="*/ 769 w 10000"/>
              <a:gd name="connsiteY71" fmla="*/ 6200 h 10000"/>
              <a:gd name="connsiteX72" fmla="*/ 785 w 10000"/>
              <a:gd name="connsiteY72" fmla="*/ 6412 h 10000"/>
              <a:gd name="connsiteX73" fmla="*/ 877 w 10000"/>
              <a:gd name="connsiteY73" fmla="*/ 6709 h 10000"/>
              <a:gd name="connsiteX74" fmla="*/ 908 w 10000"/>
              <a:gd name="connsiteY74" fmla="*/ 6879 h 10000"/>
              <a:gd name="connsiteX75" fmla="*/ 1000 w 10000"/>
              <a:gd name="connsiteY75" fmla="*/ 6837 h 10000"/>
              <a:gd name="connsiteX76" fmla="*/ 908 w 10000"/>
              <a:gd name="connsiteY76" fmla="*/ 7113 h 10000"/>
              <a:gd name="connsiteX77" fmla="*/ 954 w 10000"/>
              <a:gd name="connsiteY77" fmla="*/ 7325 h 10000"/>
              <a:gd name="connsiteX78" fmla="*/ 1123 w 10000"/>
              <a:gd name="connsiteY78" fmla="*/ 7622 h 10000"/>
              <a:gd name="connsiteX79" fmla="*/ 1108 w 10000"/>
              <a:gd name="connsiteY79" fmla="*/ 7813 h 10000"/>
              <a:gd name="connsiteX80" fmla="*/ 1231 w 10000"/>
              <a:gd name="connsiteY80" fmla="*/ 8174 h 10000"/>
              <a:gd name="connsiteX81" fmla="*/ 1308 w 10000"/>
              <a:gd name="connsiteY81" fmla="*/ 8429 h 10000"/>
              <a:gd name="connsiteX82" fmla="*/ 1492 w 10000"/>
              <a:gd name="connsiteY82" fmla="*/ 8493 h 10000"/>
              <a:gd name="connsiteX83" fmla="*/ 1538 w 10000"/>
              <a:gd name="connsiteY83" fmla="*/ 8769 h 10000"/>
              <a:gd name="connsiteX84" fmla="*/ 1785 w 10000"/>
              <a:gd name="connsiteY84" fmla="*/ 8960 h 10000"/>
              <a:gd name="connsiteX85" fmla="*/ 2046 w 10000"/>
              <a:gd name="connsiteY85" fmla="*/ 8620 h 10000"/>
              <a:gd name="connsiteX86" fmla="*/ 2138 w 10000"/>
              <a:gd name="connsiteY86" fmla="*/ 8577 h 10000"/>
              <a:gd name="connsiteX87" fmla="*/ 2190 w 10000"/>
              <a:gd name="connsiteY87" fmla="*/ 8280 h 10000"/>
              <a:gd name="connsiteX88" fmla="*/ 2369 w 10000"/>
              <a:gd name="connsiteY88" fmla="*/ 7941 h 10000"/>
              <a:gd name="connsiteX89" fmla="*/ 2364 w 10000"/>
              <a:gd name="connsiteY89" fmla="*/ 7629 h 10000"/>
              <a:gd name="connsiteX90" fmla="*/ 2385 w 10000"/>
              <a:gd name="connsiteY90" fmla="*/ 7403 h 10000"/>
              <a:gd name="connsiteX91" fmla="*/ 2354 w 10000"/>
              <a:gd name="connsiteY91" fmla="*/ 7155 h 10000"/>
              <a:gd name="connsiteX92" fmla="*/ 3046 w 10000"/>
              <a:gd name="connsiteY92" fmla="*/ 7155 h 10000"/>
              <a:gd name="connsiteX93" fmla="*/ 4708 w 10000"/>
              <a:gd name="connsiteY93" fmla="*/ 10000 h 10000"/>
              <a:gd name="connsiteX94" fmla="*/ 4815 w 10000"/>
              <a:gd name="connsiteY94" fmla="*/ 9278 h 10000"/>
              <a:gd name="connsiteX95" fmla="*/ 4708 w 10000"/>
              <a:gd name="connsiteY95" fmla="*/ 9002 h 10000"/>
              <a:gd name="connsiteX96" fmla="*/ 4723 w 10000"/>
              <a:gd name="connsiteY96" fmla="*/ 8471 h 10000"/>
              <a:gd name="connsiteX97" fmla="*/ 4877 w 10000"/>
              <a:gd name="connsiteY97" fmla="*/ 8344 h 10000"/>
              <a:gd name="connsiteX98" fmla="*/ 4862 w 10000"/>
              <a:gd name="connsiteY98" fmla="*/ 8025 h 10000"/>
              <a:gd name="connsiteX99" fmla="*/ 5154 w 10000"/>
              <a:gd name="connsiteY99" fmla="*/ 7643 h 10000"/>
              <a:gd name="connsiteX0" fmla="*/ 5154 w 10000"/>
              <a:gd name="connsiteY0" fmla="*/ 7643 h 10000"/>
              <a:gd name="connsiteX1" fmla="*/ 9949 w 10000"/>
              <a:gd name="connsiteY1" fmla="*/ 7572 h 10000"/>
              <a:gd name="connsiteX2" fmla="*/ 9185 w 10000"/>
              <a:gd name="connsiteY2" fmla="*/ 7006 h 10000"/>
              <a:gd name="connsiteX3" fmla="*/ 9154 w 10000"/>
              <a:gd name="connsiteY3" fmla="*/ 6709 h 10000"/>
              <a:gd name="connsiteX4" fmla="*/ 9000 w 10000"/>
              <a:gd name="connsiteY4" fmla="*/ 6561 h 10000"/>
              <a:gd name="connsiteX5" fmla="*/ 8938 w 10000"/>
              <a:gd name="connsiteY5" fmla="*/ 6454 h 10000"/>
              <a:gd name="connsiteX6" fmla="*/ 9092 w 10000"/>
              <a:gd name="connsiteY6" fmla="*/ 6327 h 10000"/>
              <a:gd name="connsiteX7" fmla="*/ 9385 w 10000"/>
              <a:gd name="connsiteY7" fmla="*/ 5945 h 10000"/>
              <a:gd name="connsiteX8" fmla="*/ 9646 w 10000"/>
              <a:gd name="connsiteY8" fmla="*/ 5796 h 10000"/>
              <a:gd name="connsiteX9" fmla="*/ 9538 w 10000"/>
              <a:gd name="connsiteY9" fmla="*/ 5499 h 10000"/>
              <a:gd name="connsiteX10" fmla="*/ 9508 w 10000"/>
              <a:gd name="connsiteY10" fmla="*/ 5223 h 10000"/>
              <a:gd name="connsiteX11" fmla="*/ 9400 w 10000"/>
              <a:gd name="connsiteY11" fmla="*/ 4904 h 10000"/>
              <a:gd name="connsiteX12" fmla="*/ 9877 w 10000"/>
              <a:gd name="connsiteY12" fmla="*/ 4480 h 10000"/>
              <a:gd name="connsiteX13" fmla="*/ 9877 w 10000"/>
              <a:gd name="connsiteY13" fmla="*/ 4098 h 10000"/>
              <a:gd name="connsiteX14" fmla="*/ 10000 w 10000"/>
              <a:gd name="connsiteY14" fmla="*/ 3949 h 10000"/>
              <a:gd name="connsiteX15" fmla="*/ 9954 w 10000"/>
              <a:gd name="connsiteY15" fmla="*/ 3623 h 10000"/>
              <a:gd name="connsiteX16" fmla="*/ 9677 w 10000"/>
              <a:gd name="connsiteY16" fmla="*/ 3524 h 10000"/>
              <a:gd name="connsiteX17" fmla="*/ 9554 w 10000"/>
              <a:gd name="connsiteY17" fmla="*/ 3270 h 10000"/>
              <a:gd name="connsiteX18" fmla="*/ 9462 w 10000"/>
              <a:gd name="connsiteY18" fmla="*/ 3248 h 10000"/>
              <a:gd name="connsiteX19" fmla="*/ 8431 w 10000"/>
              <a:gd name="connsiteY19" fmla="*/ 2842 h 10000"/>
              <a:gd name="connsiteX20" fmla="*/ 7277 w 10000"/>
              <a:gd name="connsiteY20" fmla="*/ 2866 h 10000"/>
              <a:gd name="connsiteX21" fmla="*/ 7277 w 10000"/>
              <a:gd name="connsiteY21" fmla="*/ 1210 h 10000"/>
              <a:gd name="connsiteX22" fmla="*/ 5154 w 10000"/>
              <a:gd name="connsiteY22" fmla="*/ 1210 h 10000"/>
              <a:gd name="connsiteX23" fmla="*/ 3477 w 10000"/>
              <a:gd name="connsiteY23" fmla="*/ 1019 h 10000"/>
              <a:gd name="connsiteX24" fmla="*/ 3415 w 10000"/>
              <a:gd name="connsiteY24" fmla="*/ 594 h 10000"/>
              <a:gd name="connsiteX25" fmla="*/ 3174 w 10000"/>
              <a:gd name="connsiteY25" fmla="*/ 481 h 10000"/>
              <a:gd name="connsiteX26" fmla="*/ 2985 w 10000"/>
              <a:gd name="connsiteY26" fmla="*/ 679 h 10000"/>
              <a:gd name="connsiteX27" fmla="*/ 2918 w 10000"/>
              <a:gd name="connsiteY27" fmla="*/ 637 h 10000"/>
              <a:gd name="connsiteX28" fmla="*/ 2867 w 10000"/>
              <a:gd name="connsiteY28" fmla="*/ 807 h 10000"/>
              <a:gd name="connsiteX29" fmla="*/ 2703 w 10000"/>
              <a:gd name="connsiteY29" fmla="*/ 637 h 10000"/>
              <a:gd name="connsiteX30" fmla="*/ 2549 w 10000"/>
              <a:gd name="connsiteY30" fmla="*/ 679 h 10000"/>
              <a:gd name="connsiteX31" fmla="*/ 2395 w 10000"/>
              <a:gd name="connsiteY31" fmla="*/ 552 h 10000"/>
              <a:gd name="connsiteX32" fmla="*/ 2210 w 10000"/>
              <a:gd name="connsiteY32" fmla="*/ 594 h 10000"/>
              <a:gd name="connsiteX33" fmla="*/ 1969 w 10000"/>
              <a:gd name="connsiteY33" fmla="*/ 488 h 10000"/>
              <a:gd name="connsiteX34" fmla="*/ 1877 w 10000"/>
              <a:gd name="connsiteY34" fmla="*/ 127 h 10000"/>
              <a:gd name="connsiteX35" fmla="*/ 1769 w 10000"/>
              <a:gd name="connsiteY35" fmla="*/ 0 h 10000"/>
              <a:gd name="connsiteX36" fmla="*/ 1631 w 10000"/>
              <a:gd name="connsiteY36" fmla="*/ 127 h 10000"/>
              <a:gd name="connsiteX37" fmla="*/ 1631 w 10000"/>
              <a:gd name="connsiteY37" fmla="*/ 255 h 10000"/>
              <a:gd name="connsiteX38" fmla="*/ 1646 w 10000"/>
              <a:gd name="connsiteY38" fmla="*/ 467 h 10000"/>
              <a:gd name="connsiteX39" fmla="*/ 1585 w 10000"/>
              <a:gd name="connsiteY39" fmla="*/ 594 h 10000"/>
              <a:gd name="connsiteX40" fmla="*/ 1400 w 10000"/>
              <a:gd name="connsiteY40" fmla="*/ 764 h 10000"/>
              <a:gd name="connsiteX41" fmla="*/ 1277 w 10000"/>
              <a:gd name="connsiteY41" fmla="*/ 722 h 10000"/>
              <a:gd name="connsiteX42" fmla="*/ 1138 w 10000"/>
              <a:gd name="connsiteY42" fmla="*/ 807 h 10000"/>
              <a:gd name="connsiteX43" fmla="*/ 1015 w 10000"/>
              <a:gd name="connsiteY43" fmla="*/ 828 h 10000"/>
              <a:gd name="connsiteX44" fmla="*/ 846 w 10000"/>
              <a:gd name="connsiteY44" fmla="*/ 849 h 10000"/>
              <a:gd name="connsiteX45" fmla="*/ 754 w 10000"/>
              <a:gd name="connsiteY45" fmla="*/ 870 h 10000"/>
              <a:gd name="connsiteX46" fmla="*/ 646 w 10000"/>
              <a:gd name="connsiteY46" fmla="*/ 1019 h 10000"/>
              <a:gd name="connsiteX47" fmla="*/ 554 w 10000"/>
              <a:gd name="connsiteY47" fmla="*/ 1210 h 10000"/>
              <a:gd name="connsiteX48" fmla="*/ 446 w 10000"/>
              <a:gd name="connsiteY48" fmla="*/ 1401 h 10000"/>
              <a:gd name="connsiteX49" fmla="*/ 385 w 10000"/>
              <a:gd name="connsiteY49" fmla="*/ 1677 h 10000"/>
              <a:gd name="connsiteX50" fmla="*/ 215 w 10000"/>
              <a:gd name="connsiteY50" fmla="*/ 1826 h 10000"/>
              <a:gd name="connsiteX51" fmla="*/ 246 w 10000"/>
              <a:gd name="connsiteY51" fmla="*/ 2229 h 10000"/>
              <a:gd name="connsiteX52" fmla="*/ 215 w 10000"/>
              <a:gd name="connsiteY52" fmla="*/ 2357 h 10000"/>
              <a:gd name="connsiteX53" fmla="*/ 138 w 10000"/>
              <a:gd name="connsiteY53" fmla="*/ 2505 h 10000"/>
              <a:gd name="connsiteX54" fmla="*/ 215 w 10000"/>
              <a:gd name="connsiteY54" fmla="*/ 2760 h 10000"/>
              <a:gd name="connsiteX55" fmla="*/ 185 w 10000"/>
              <a:gd name="connsiteY55" fmla="*/ 2951 h 10000"/>
              <a:gd name="connsiteX56" fmla="*/ 169 w 10000"/>
              <a:gd name="connsiteY56" fmla="*/ 3227 h 10000"/>
              <a:gd name="connsiteX57" fmla="*/ 154 w 10000"/>
              <a:gd name="connsiteY57" fmla="*/ 3418 h 10000"/>
              <a:gd name="connsiteX58" fmla="*/ 0 w 10000"/>
              <a:gd name="connsiteY58" fmla="*/ 3418 h 10000"/>
              <a:gd name="connsiteX59" fmla="*/ 92 w 10000"/>
              <a:gd name="connsiteY59" fmla="*/ 3609 h 10000"/>
              <a:gd name="connsiteX60" fmla="*/ 138 w 10000"/>
              <a:gd name="connsiteY60" fmla="*/ 3779 h 10000"/>
              <a:gd name="connsiteX61" fmla="*/ 231 w 10000"/>
              <a:gd name="connsiteY61" fmla="*/ 3992 h 10000"/>
              <a:gd name="connsiteX62" fmla="*/ 246 w 10000"/>
              <a:gd name="connsiteY62" fmla="*/ 4140 h 10000"/>
              <a:gd name="connsiteX63" fmla="*/ 415 w 10000"/>
              <a:gd name="connsiteY63" fmla="*/ 4501 h 10000"/>
              <a:gd name="connsiteX64" fmla="*/ 354 w 10000"/>
              <a:gd name="connsiteY64" fmla="*/ 4713 h 10000"/>
              <a:gd name="connsiteX65" fmla="*/ 492 w 10000"/>
              <a:gd name="connsiteY65" fmla="*/ 5074 h 10000"/>
              <a:gd name="connsiteX66" fmla="*/ 492 w 10000"/>
              <a:gd name="connsiteY66" fmla="*/ 5265 h 10000"/>
              <a:gd name="connsiteX67" fmla="*/ 615 w 10000"/>
              <a:gd name="connsiteY67" fmla="*/ 5244 h 10000"/>
              <a:gd name="connsiteX68" fmla="*/ 554 w 10000"/>
              <a:gd name="connsiteY68" fmla="*/ 5945 h 10000"/>
              <a:gd name="connsiteX69" fmla="*/ 662 w 10000"/>
              <a:gd name="connsiteY69" fmla="*/ 6030 h 10000"/>
              <a:gd name="connsiteX70" fmla="*/ 769 w 10000"/>
              <a:gd name="connsiteY70" fmla="*/ 6200 h 10000"/>
              <a:gd name="connsiteX71" fmla="*/ 785 w 10000"/>
              <a:gd name="connsiteY71" fmla="*/ 6412 h 10000"/>
              <a:gd name="connsiteX72" fmla="*/ 877 w 10000"/>
              <a:gd name="connsiteY72" fmla="*/ 6709 h 10000"/>
              <a:gd name="connsiteX73" fmla="*/ 908 w 10000"/>
              <a:gd name="connsiteY73" fmla="*/ 6879 h 10000"/>
              <a:gd name="connsiteX74" fmla="*/ 1000 w 10000"/>
              <a:gd name="connsiteY74" fmla="*/ 6837 h 10000"/>
              <a:gd name="connsiteX75" fmla="*/ 908 w 10000"/>
              <a:gd name="connsiteY75" fmla="*/ 7113 h 10000"/>
              <a:gd name="connsiteX76" fmla="*/ 954 w 10000"/>
              <a:gd name="connsiteY76" fmla="*/ 7325 h 10000"/>
              <a:gd name="connsiteX77" fmla="*/ 1123 w 10000"/>
              <a:gd name="connsiteY77" fmla="*/ 7622 h 10000"/>
              <a:gd name="connsiteX78" fmla="*/ 1108 w 10000"/>
              <a:gd name="connsiteY78" fmla="*/ 7813 h 10000"/>
              <a:gd name="connsiteX79" fmla="*/ 1231 w 10000"/>
              <a:gd name="connsiteY79" fmla="*/ 8174 h 10000"/>
              <a:gd name="connsiteX80" fmla="*/ 1308 w 10000"/>
              <a:gd name="connsiteY80" fmla="*/ 8429 h 10000"/>
              <a:gd name="connsiteX81" fmla="*/ 1492 w 10000"/>
              <a:gd name="connsiteY81" fmla="*/ 8493 h 10000"/>
              <a:gd name="connsiteX82" fmla="*/ 1538 w 10000"/>
              <a:gd name="connsiteY82" fmla="*/ 8769 h 10000"/>
              <a:gd name="connsiteX83" fmla="*/ 1785 w 10000"/>
              <a:gd name="connsiteY83" fmla="*/ 8960 h 10000"/>
              <a:gd name="connsiteX84" fmla="*/ 2046 w 10000"/>
              <a:gd name="connsiteY84" fmla="*/ 8620 h 10000"/>
              <a:gd name="connsiteX85" fmla="*/ 2138 w 10000"/>
              <a:gd name="connsiteY85" fmla="*/ 8577 h 10000"/>
              <a:gd name="connsiteX86" fmla="*/ 2190 w 10000"/>
              <a:gd name="connsiteY86" fmla="*/ 8280 h 10000"/>
              <a:gd name="connsiteX87" fmla="*/ 2369 w 10000"/>
              <a:gd name="connsiteY87" fmla="*/ 7941 h 10000"/>
              <a:gd name="connsiteX88" fmla="*/ 2364 w 10000"/>
              <a:gd name="connsiteY88" fmla="*/ 7629 h 10000"/>
              <a:gd name="connsiteX89" fmla="*/ 2385 w 10000"/>
              <a:gd name="connsiteY89" fmla="*/ 7403 h 10000"/>
              <a:gd name="connsiteX90" fmla="*/ 2354 w 10000"/>
              <a:gd name="connsiteY90" fmla="*/ 7155 h 10000"/>
              <a:gd name="connsiteX91" fmla="*/ 3046 w 10000"/>
              <a:gd name="connsiteY91" fmla="*/ 7155 h 10000"/>
              <a:gd name="connsiteX92" fmla="*/ 4708 w 10000"/>
              <a:gd name="connsiteY92" fmla="*/ 10000 h 10000"/>
              <a:gd name="connsiteX93" fmla="*/ 4815 w 10000"/>
              <a:gd name="connsiteY93" fmla="*/ 9278 h 10000"/>
              <a:gd name="connsiteX94" fmla="*/ 4708 w 10000"/>
              <a:gd name="connsiteY94" fmla="*/ 9002 h 10000"/>
              <a:gd name="connsiteX95" fmla="*/ 4723 w 10000"/>
              <a:gd name="connsiteY95" fmla="*/ 8471 h 10000"/>
              <a:gd name="connsiteX96" fmla="*/ 4877 w 10000"/>
              <a:gd name="connsiteY96" fmla="*/ 8344 h 10000"/>
              <a:gd name="connsiteX97" fmla="*/ 4862 w 10000"/>
              <a:gd name="connsiteY97" fmla="*/ 8025 h 10000"/>
              <a:gd name="connsiteX98" fmla="*/ 5154 w 10000"/>
              <a:gd name="connsiteY98" fmla="*/ 7643 h 10000"/>
              <a:gd name="connsiteX0" fmla="*/ 5154 w 10000"/>
              <a:gd name="connsiteY0" fmla="*/ 7643 h 10000"/>
              <a:gd name="connsiteX1" fmla="*/ 9949 w 10000"/>
              <a:gd name="connsiteY1" fmla="*/ 7572 h 10000"/>
              <a:gd name="connsiteX2" fmla="*/ 9185 w 10000"/>
              <a:gd name="connsiteY2" fmla="*/ 7006 h 10000"/>
              <a:gd name="connsiteX3" fmla="*/ 9154 w 10000"/>
              <a:gd name="connsiteY3" fmla="*/ 6709 h 10000"/>
              <a:gd name="connsiteX4" fmla="*/ 9000 w 10000"/>
              <a:gd name="connsiteY4" fmla="*/ 6561 h 10000"/>
              <a:gd name="connsiteX5" fmla="*/ 8938 w 10000"/>
              <a:gd name="connsiteY5" fmla="*/ 6454 h 10000"/>
              <a:gd name="connsiteX6" fmla="*/ 9092 w 10000"/>
              <a:gd name="connsiteY6" fmla="*/ 6327 h 10000"/>
              <a:gd name="connsiteX7" fmla="*/ 9385 w 10000"/>
              <a:gd name="connsiteY7" fmla="*/ 5945 h 10000"/>
              <a:gd name="connsiteX8" fmla="*/ 9646 w 10000"/>
              <a:gd name="connsiteY8" fmla="*/ 5796 h 10000"/>
              <a:gd name="connsiteX9" fmla="*/ 9508 w 10000"/>
              <a:gd name="connsiteY9" fmla="*/ 5223 h 10000"/>
              <a:gd name="connsiteX10" fmla="*/ 9400 w 10000"/>
              <a:gd name="connsiteY10" fmla="*/ 4904 h 10000"/>
              <a:gd name="connsiteX11" fmla="*/ 9877 w 10000"/>
              <a:gd name="connsiteY11" fmla="*/ 4480 h 10000"/>
              <a:gd name="connsiteX12" fmla="*/ 9877 w 10000"/>
              <a:gd name="connsiteY12" fmla="*/ 4098 h 10000"/>
              <a:gd name="connsiteX13" fmla="*/ 10000 w 10000"/>
              <a:gd name="connsiteY13" fmla="*/ 3949 h 10000"/>
              <a:gd name="connsiteX14" fmla="*/ 9954 w 10000"/>
              <a:gd name="connsiteY14" fmla="*/ 3623 h 10000"/>
              <a:gd name="connsiteX15" fmla="*/ 9677 w 10000"/>
              <a:gd name="connsiteY15" fmla="*/ 3524 h 10000"/>
              <a:gd name="connsiteX16" fmla="*/ 9554 w 10000"/>
              <a:gd name="connsiteY16" fmla="*/ 3270 h 10000"/>
              <a:gd name="connsiteX17" fmla="*/ 9462 w 10000"/>
              <a:gd name="connsiteY17" fmla="*/ 3248 h 10000"/>
              <a:gd name="connsiteX18" fmla="*/ 8431 w 10000"/>
              <a:gd name="connsiteY18" fmla="*/ 2842 h 10000"/>
              <a:gd name="connsiteX19" fmla="*/ 7277 w 10000"/>
              <a:gd name="connsiteY19" fmla="*/ 2866 h 10000"/>
              <a:gd name="connsiteX20" fmla="*/ 7277 w 10000"/>
              <a:gd name="connsiteY20" fmla="*/ 1210 h 10000"/>
              <a:gd name="connsiteX21" fmla="*/ 5154 w 10000"/>
              <a:gd name="connsiteY21" fmla="*/ 1210 h 10000"/>
              <a:gd name="connsiteX22" fmla="*/ 3477 w 10000"/>
              <a:gd name="connsiteY22" fmla="*/ 1019 h 10000"/>
              <a:gd name="connsiteX23" fmla="*/ 3415 w 10000"/>
              <a:gd name="connsiteY23" fmla="*/ 594 h 10000"/>
              <a:gd name="connsiteX24" fmla="*/ 3174 w 10000"/>
              <a:gd name="connsiteY24" fmla="*/ 481 h 10000"/>
              <a:gd name="connsiteX25" fmla="*/ 2985 w 10000"/>
              <a:gd name="connsiteY25" fmla="*/ 679 h 10000"/>
              <a:gd name="connsiteX26" fmla="*/ 2918 w 10000"/>
              <a:gd name="connsiteY26" fmla="*/ 637 h 10000"/>
              <a:gd name="connsiteX27" fmla="*/ 2867 w 10000"/>
              <a:gd name="connsiteY27" fmla="*/ 807 h 10000"/>
              <a:gd name="connsiteX28" fmla="*/ 2703 w 10000"/>
              <a:gd name="connsiteY28" fmla="*/ 637 h 10000"/>
              <a:gd name="connsiteX29" fmla="*/ 2549 w 10000"/>
              <a:gd name="connsiteY29" fmla="*/ 679 h 10000"/>
              <a:gd name="connsiteX30" fmla="*/ 2395 w 10000"/>
              <a:gd name="connsiteY30" fmla="*/ 552 h 10000"/>
              <a:gd name="connsiteX31" fmla="*/ 2210 w 10000"/>
              <a:gd name="connsiteY31" fmla="*/ 594 h 10000"/>
              <a:gd name="connsiteX32" fmla="*/ 1969 w 10000"/>
              <a:gd name="connsiteY32" fmla="*/ 488 h 10000"/>
              <a:gd name="connsiteX33" fmla="*/ 1877 w 10000"/>
              <a:gd name="connsiteY33" fmla="*/ 127 h 10000"/>
              <a:gd name="connsiteX34" fmla="*/ 1769 w 10000"/>
              <a:gd name="connsiteY34" fmla="*/ 0 h 10000"/>
              <a:gd name="connsiteX35" fmla="*/ 1631 w 10000"/>
              <a:gd name="connsiteY35" fmla="*/ 127 h 10000"/>
              <a:gd name="connsiteX36" fmla="*/ 1631 w 10000"/>
              <a:gd name="connsiteY36" fmla="*/ 255 h 10000"/>
              <a:gd name="connsiteX37" fmla="*/ 1646 w 10000"/>
              <a:gd name="connsiteY37" fmla="*/ 467 h 10000"/>
              <a:gd name="connsiteX38" fmla="*/ 1585 w 10000"/>
              <a:gd name="connsiteY38" fmla="*/ 594 h 10000"/>
              <a:gd name="connsiteX39" fmla="*/ 1400 w 10000"/>
              <a:gd name="connsiteY39" fmla="*/ 764 h 10000"/>
              <a:gd name="connsiteX40" fmla="*/ 1277 w 10000"/>
              <a:gd name="connsiteY40" fmla="*/ 722 h 10000"/>
              <a:gd name="connsiteX41" fmla="*/ 1138 w 10000"/>
              <a:gd name="connsiteY41" fmla="*/ 807 h 10000"/>
              <a:gd name="connsiteX42" fmla="*/ 1015 w 10000"/>
              <a:gd name="connsiteY42" fmla="*/ 828 h 10000"/>
              <a:gd name="connsiteX43" fmla="*/ 846 w 10000"/>
              <a:gd name="connsiteY43" fmla="*/ 849 h 10000"/>
              <a:gd name="connsiteX44" fmla="*/ 754 w 10000"/>
              <a:gd name="connsiteY44" fmla="*/ 870 h 10000"/>
              <a:gd name="connsiteX45" fmla="*/ 646 w 10000"/>
              <a:gd name="connsiteY45" fmla="*/ 1019 h 10000"/>
              <a:gd name="connsiteX46" fmla="*/ 554 w 10000"/>
              <a:gd name="connsiteY46" fmla="*/ 1210 h 10000"/>
              <a:gd name="connsiteX47" fmla="*/ 446 w 10000"/>
              <a:gd name="connsiteY47" fmla="*/ 1401 h 10000"/>
              <a:gd name="connsiteX48" fmla="*/ 385 w 10000"/>
              <a:gd name="connsiteY48" fmla="*/ 1677 h 10000"/>
              <a:gd name="connsiteX49" fmla="*/ 215 w 10000"/>
              <a:gd name="connsiteY49" fmla="*/ 1826 h 10000"/>
              <a:gd name="connsiteX50" fmla="*/ 246 w 10000"/>
              <a:gd name="connsiteY50" fmla="*/ 2229 h 10000"/>
              <a:gd name="connsiteX51" fmla="*/ 215 w 10000"/>
              <a:gd name="connsiteY51" fmla="*/ 2357 h 10000"/>
              <a:gd name="connsiteX52" fmla="*/ 138 w 10000"/>
              <a:gd name="connsiteY52" fmla="*/ 2505 h 10000"/>
              <a:gd name="connsiteX53" fmla="*/ 215 w 10000"/>
              <a:gd name="connsiteY53" fmla="*/ 2760 h 10000"/>
              <a:gd name="connsiteX54" fmla="*/ 185 w 10000"/>
              <a:gd name="connsiteY54" fmla="*/ 2951 h 10000"/>
              <a:gd name="connsiteX55" fmla="*/ 169 w 10000"/>
              <a:gd name="connsiteY55" fmla="*/ 3227 h 10000"/>
              <a:gd name="connsiteX56" fmla="*/ 154 w 10000"/>
              <a:gd name="connsiteY56" fmla="*/ 3418 h 10000"/>
              <a:gd name="connsiteX57" fmla="*/ 0 w 10000"/>
              <a:gd name="connsiteY57" fmla="*/ 3418 h 10000"/>
              <a:gd name="connsiteX58" fmla="*/ 92 w 10000"/>
              <a:gd name="connsiteY58" fmla="*/ 3609 h 10000"/>
              <a:gd name="connsiteX59" fmla="*/ 138 w 10000"/>
              <a:gd name="connsiteY59" fmla="*/ 3779 h 10000"/>
              <a:gd name="connsiteX60" fmla="*/ 231 w 10000"/>
              <a:gd name="connsiteY60" fmla="*/ 3992 h 10000"/>
              <a:gd name="connsiteX61" fmla="*/ 246 w 10000"/>
              <a:gd name="connsiteY61" fmla="*/ 4140 h 10000"/>
              <a:gd name="connsiteX62" fmla="*/ 415 w 10000"/>
              <a:gd name="connsiteY62" fmla="*/ 4501 h 10000"/>
              <a:gd name="connsiteX63" fmla="*/ 354 w 10000"/>
              <a:gd name="connsiteY63" fmla="*/ 4713 h 10000"/>
              <a:gd name="connsiteX64" fmla="*/ 492 w 10000"/>
              <a:gd name="connsiteY64" fmla="*/ 5074 h 10000"/>
              <a:gd name="connsiteX65" fmla="*/ 492 w 10000"/>
              <a:gd name="connsiteY65" fmla="*/ 5265 h 10000"/>
              <a:gd name="connsiteX66" fmla="*/ 615 w 10000"/>
              <a:gd name="connsiteY66" fmla="*/ 5244 h 10000"/>
              <a:gd name="connsiteX67" fmla="*/ 554 w 10000"/>
              <a:gd name="connsiteY67" fmla="*/ 5945 h 10000"/>
              <a:gd name="connsiteX68" fmla="*/ 662 w 10000"/>
              <a:gd name="connsiteY68" fmla="*/ 6030 h 10000"/>
              <a:gd name="connsiteX69" fmla="*/ 769 w 10000"/>
              <a:gd name="connsiteY69" fmla="*/ 6200 h 10000"/>
              <a:gd name="connsiteX70" fmla="*/ 785 w 10000"/>
              <a:gd name="connsiteY70" fmla="*/ 6412 h 10000"/>
              <a:gd name="connsiteX71" fmla="*/ 877 w 10000"/>
              <a:gd name="connsiteY71" fmla="*/ 6709 h 10000"/>
              <a:gd name="connsiteX72" fmla="*/ 908 w 10000"/>
              <a:gd name="connsiteY72" fmla="*/ 6879 h 10000"/>
              <a:gd name="connsiteX73" fmla="*/ 1000 w 10000"/>
              <a:gd name="connsiteY73" fmla="*/ 6837 h 10000"/>
              <a:gd name="connsiteX74" fmla="*/ 908 w 10000"/>
              <a:gd name="connsiteY74" fmla="*/ 7113 h 10000"/>
              <a:gd name="connsiteX75" fmla="*/ 954 w 10000"/>
              <a:gd name="connsiteY75" fmla="*/ 7325 h 10000"/>
              <a:gd name="connsiteX76" fmla="*/ 1123 w 10000"/>
              <a:gd name="connsiteY76" fmla="*/ 7622 h 10000"/>
              <a:gd name="connsiteX77" fmla="*/ 1108 w 10000"/>
              <a:gd name="connsiteY77" fmla="*/ 7813 h 10000"/>
              <a:gd name="connsiteX78" fmla="*/ 1231 w 10000"/>
              <a:gd name="connsiteY78" fmla="*/ 8174 h 10000"/>
              <a:gd name="connsiteX79" fmla="*/ 1308 w 10000"/>
              <a:gd name="connsiteY79" fmla="*/ 8429 h 10000"/>
              <a:gd name="connsiteX80" fmla="*/ 1492 w 10000"/>
              <a:gd name="connsiteY80" fmla="*/ 8493 h 10000"/>
              <a:gd name="connsiteX81" fmla="*/ 1538 w 10000"/>
              <a:gd name="connsiteY81" fmla="*/ 8769 h 10000"/>
              <a:gd name="connsiteX82" fmla="*/ 1785 w 10000"/>
              <a:gd name="connsiteY82" fmla="*/ 8960 h 10000"/>
              <a:gd name="connsiteX83" fmla="*/ 2046 w 10000"/>
              <a:gd name="connsiteY83" fmla="*/ 8620 h 10000"/>
              <a:gd name="connsiteX84" fmla="*/ 2138 w 10000"/>
              <a:gd name="connsiteY84" fmla="*/ 8577 h 10000"/>
              <a:gd name="connsiteX85" fmla="*/ 2190 w 10000"/>
              <a:gd name="connsiteY85" fmla="*/ 8280 h 10000"/>
              <a:gd name="connsiteX86" fmla="*/ 2369 w 10000"/>
              <a:gd name="connsiteY86" fmla="*/ 7941 h 10000"/>
              <a:gd name="connsiteX87" fmla="*/ 2364 w 10000"/>
              <a:gd name="connsiteY87" fmla="*/ 7629 h 10000"/>
              <a:gd name="connsiteX88" fmla="*/ 2385 w 10000"/>
              <a:gd name="connsiteY88" fmla="*/ 7403 h 10000"/>
              <a:gd name="connsiteX89" fmla="*/ 2354 w 10000"/>
              <a:gd name="connsiteY89" fmla="*/ 7155 h 10000"/>
              <a:gd name="connsiteX90" fmla="*/ 3046 w 10000"/>
              <a:gd name="connsiteY90" fmla="*/ 7155 h 10000"/>
              <a:gd name="connsiteX91" fmla="*/ 4708 w 10000"/>
              <a:gd name="connsiteY91" fmla="*/ 10000 h 10000"/>
              <a:gd name="connsiteX92" fmla="*/ 4815 w 10000"/>
              <a:gd name="connsiteY92" fmla="*/ 9278 h 10000"/>
              <a:gd name="connsiteX93" fmla="*/ 4708 w 10000"/>
              <a:gd name="connsiteY93" fmla="*/ 9002 h 10000"/>
              <a:gd name="connsiteX94" fmla="*/ 4723 w 10000"/>
              <a:gd name="connsiteY94" fmla="*/ 8471 h 10000"/>
              <a:gd name="connsiteX95" fmla="*/ 4877 w 10000"/>
              <a:gd name="connsiteY95" fmla="*/ 8344 h 10000"/>
              <a:gd name="connsiteX96" fmla="*/ 4862 w 10000"/>
              <a:gd name="connsiteY96" fmla="*/ 8025 h 10000"/>
              <a:gd name="connsiteX97" fmla="*/ 5154 w 10000"/>
              <a:gd name="connsiteY97" fmla="*/ 7643 h 10000"/>
              <a:gd name="connsiteX0" fmla="*/ 5154 w 10000"/>
              <a:gd name="connsiteY0" fmla="*/ 7643 h 10000"/>
              <a:gd name="connsiteX1" fmla="*/ 9949 w 10000"/>
              <a:gd name="connsiteY1" fmla="*/ 7572 h 10000"/>
              <a:gd name="connsiteX2" fmla="*/ 9185 w 10000"/>
              <a:gd name="connsiteY2" fmla="*/ 7006 h 10000"/>
              <a:gd name="connsiteX3" fmla="*/ 9154 w 10000"/>
              <a:gd name="connsiteY3" fmla="*/ 6709 h 10000"/>
              <a:gd name="connsiteX4" fmla="*/ 9000 w 10000"/>
              <a:gd name="connsiteY4" fmla="*/ 6561 h 10000"/>
              <a:gd name="connsiteX5" fmla="*/ 8938 w 10000"/>
              <a:gd name="connsiteY5" fmla="*/ 6454 h 10000"/>
              <a:gd name="connsiteX6" fmla="*/ 9092 w 10000"/>
              <a:gd name="connsiteY6" fmla="*/ 6327 h 10000"/>
              <a:gd name="connsiteX7" fmla="*/ 9385 w 10000"/>
              <a:gd name="connsiteY7" fmla="*/ 5945 h 10000"/>
              <a:gd name="connsiteX8" fmla="*/ 9508 w 10000"/>
              <a:gd name="connsiteY8" fmla="*/ 5223 h 10000"/>
              <a:gd name="connsiteX9" fmla="*/ 9400 w 10000"/>
              <a:gd name="connsiteY9" fmla="*/ 4904 h 10000"/>
              <a:gd name="connsiteX10" fmla="*/ 9877 w 10000"/>
              <a:gd name="connsiteY10" fmla="*/ 4480 h 10000"/>
              <a:gd name="connsiteX11" fmla="*/ 9877 w 10000"/>
              <a:gd name="connsiteY11" fmla="*/ 4098 h 10000"/>
              <a:gd name="connsiteX12" fmla="*/ 10000 w 10000"/>
              <a:gd name="connsiteY12" fmla="*/ 3949 h 10000"/>
              <a:gd name="connsiteX13" fmla="*/ 9954 w 10000"/>
              <a:gd name="connsiteY13" fmla="*/ 3623 h 10000"/>
              <a:gd name="connsiteX14" fmla="*/ 9677 w 10000"/>
              <a:gd name="connsiteY14" fmla="*/ 3524 h 10000"/>
              <a:gd name="connsiteX15" fmla="*/ 9554 w 10000"/>
              <a:gd name="connsiteY15" fmla="*/ 3270 h 10000"/>
              <a:gd name="connsiteX16" fmla="*/ 9462 w 10000"/>
              <a:gd name="connsiteY16" fmla="*/ 3248 h 10000"/>
              <a:gd name="connsiteX17" fmla="*/ 8431 w 10000"/>
              <a:gd name="connsiteY17" fmla="*/ 2842 h 10000"/>
              <a:gd name="connsiteX18" fmla="*/ 7277 w 10000"/>
              <a:gd name="connsiteY18" fmla="*/ 2866 h 10000"/>
              <a:gd name="connsiteX19" fmla="*/ 7277 w 10000"/>
              <a:gd name="connsiteY19" fmla="*/ 1210 h 10000"/>
              <a:gd name="connsiteX20" fmla="*/ 5154 w 10000"/>
              <a:gd name="connsiteY20" fmla="*/ 1210 h 10000"/>
              <a:gd name="connsiteX21" fmla="*/ 3477 w 10000"/>
              <a:gd name="connsiteY21" fmla="*/ 1019 h 10000"/>
              <a:gd name="connsiteX22" fmla="*/ 3415 w 10000"/>
              <a:gd name="connsiteY22" fmla="*/ 594 h 10000"/>
              <a:gd name="connsiteX23" fmla="*/ 3174 w 10000"/>
              <a:gd name="connsiteY23" fmla="*/ 481 h 10000"/>
              <a:gd name="connsiteX24" fmla="*/ 2985 w 10000"/>
              <a:gd name="connsiteY24" fmla="*/ 679 h 10000"/>
              <a:gd name="connsiteX25" fmla="*/ 2918 w 10000"/>
              <a:gd name="connsiteY25" fmla="*/ 637 h 10000"/>
              <a:gd name="connsiteX26" fmla="*/ 2867 w 10000"/>
              <a:gd name="connsiteY26" fmla="*/ 807 h 10000"/>
              <a:gd name="connsiteX27" fmla="*/ 2703 w 10000"/>
              <a:gd name="connsiteY27" fmla="*/ 637 h 10000"/>
              <a:gd name="connsiteX28" fmla="*/ 2549 w 10000"/>
              <a:gd name="connsiteY28" fmla="*/ 679 h 10000"/>
              <a:gd name="connsiteX29" fmla="*/ 2395 w 10000"/>
              <a:gd name="connsiteY29" fmla="*/ 552 h 10000"/>
              <a:gd name="connsiteX30" fmla="*/ 2210 w 10000"/>
              <a:gd name="connsiteY30" fmla="*/ 594 h 10000"/>
              <a:gd name="connsiteX31" fmla="*/ 1969 w 10000"/>
              <a:gd name="connsiteY31" fmla="*/ 488 h 10000"/>
              <a:gd name="connsiteX32" fmla="*/ 1877 w 10000"/>
              <a:gd name="connsiteY32" fmla="*/ 127 h 10000"/>
              <a:gd name="connsiteX33" fmla="*/ 1769 w 10000"/>
              <a:gd name="connsiteY33" fmla="*/ 0 h 10000"/>
              <a:gd name="connsiteX34" fmla="*/ 1631 w 10000"/>
              <a:gd name="connsiteY34" fmla="*/ 127 h 10000"/>
              <a:gd name="connsiteX35" fmla="*/ 1631 w 10000"/>
              <a:gd name="connsiteY35" fmla="*/ 255 h 10000"/>
              <a:gd name="connsiteX36" fmla="*/ 1646 w 10000"/>
              <a:gd name="connsiteY36" fmla="*/ 467 h 10000"/>
              <a:gd name="connsiteX37" fmla="*/ 1585 w 10000"/>
              <a:gd name="connsiteY37" fmla="*/ 594 h 10000"/>
              <a:gd name="connsiteX38" fmla="*/ 1400 w 10000"/>
              <a:gd name="connsiteY38" fmla="*/ 764 h 10000"/>
              <a:gd name="connsiteX39" fmla="*/ 1277 w 10000"/>
              <a:gd name="connsiteY39" fmla="*/ 722 h 10000"/>
              <a:gd name="connsiteX40" fmla="*/ 1138 w 10000"/>
              <a:gd name="connsiteY40" fmla="*/ 807 h 10000"/>
              <a:gd name="connsiteX41" fmla="*/ 1015 w 10000"/>
              <a:gd name="connsiteY41" fmla="*/ 828 h 10000"/>
              <a:gd name="connsiteX42" fmla="*/ 846 w 10000"/>
              <a:gd name="connsiteY42" fmla="*/ 849 h 10000"/>
              <a:gd name="connsiteX43" fmla="*/ 754 w 10000"/>
              <a:gd name="connsiteY43" fmla="*/ 870 h 10000"/>
              <a:gd name="connsiteX44" fmla="*/ 646 w 10000"/>
              <a:gd name="connsiteY44" fmla="*/ 1019 h 10000"/>
              <a:gd name="connsiteX45" fmla="*/ 554 w 10000"/>
              <a:gd name="connsiteY45" fmla="*/ 1210 h 10000"/>
              <a:gd name="connsiteX46" fmla="*/ 446 w 10000"/>
              <a:gd name="connsiteY46" fmla="*/ 1401 h 10000"/>
              <a:gd name="connsiteX47" fmla="*/ 385 w 10000"/>
              <a:gd name="connsiteY47" fmla="*/ 1677 h 10000"/>
              <a:gd name="connsiteX48" fmla="*/ 215 w 10000"/>
              <a:gd name="connsiteY48" fmla="*/ 1826 h 10000"/>
              <a:gd name="connsiteX49" fmla="*/ 246 w 10000"/>
              <a:gd name="connsiteY49" fmla="*/ 2229 h 10000"/>
              <a:gd name="connsiteX50" fmla="*/ 215 w 10000"/>
              <a:gd name="connsiteY50" fmla="*/ 2357 h 10000"/>
              <a:gd name="connsiteX51" fmla="*/ 138 w 10000"/>
              <a:gd name="connsiteY51" fmla="*/ 2505 h 10000"/>
              <a:gd name="connsiteX52" fmla="*/ 215 w 10000"/>
              <a:gd name="connsiteY52" fmla="*/ 2760 h 10000"/>
              <a:gd name="connsiteX53" fmla="*/ 185 w 10000"/>
              <a:gd name="connsiteY53" fmla="*/ 2951 h 10000"/>
              <a:gd name="connsiteX54" fmla="*/ 169 w 10000"/>
              <a:gd name="connsiteY54" fmla="*/ 3227 h 10000"/>
              <a:gd name="connsiteX55" fmla="*/ 154 w 10000"/>
              <a:gd name="connsiteY55" fmla="*/ 3418 h 10000"/>
              <a:gd name="connsiteX56" fmla="*/ 0 w 10000"/>
              <a:gd name="connsiteY56" fmla="*/ 3418 h 10000"/>
              <a:gd name="connsiteX57" fmla="*/ 92 w 10000"/>
              <a:gd name="connsiteY57" fmla="*/ 3609 h 10000"/>
              <a:gd name="connsiteX58" fmla="*/ 138 w 10000"/>
              <a:gd name="connsiteY58" fmla="*/ 3779 h 10000"/>
              <a:gd name="connsiteX59" fmla="*/ 231 w 10000"/>
              <a:gd name="connsiteY59" fmla="*/ 3992 h 10000"/>
              <a:gd name="connsiteX60" fmla="*/ 246 w 10000"/>
              <a:gd name="connsiteY60" fmla="*/ 4140 h 10000"/>
              <a:gd name="connsiteX61" fmla="*/ 415 w 10000"/>
              <a:gd name="connsiteY61" fmla="*/ 4501 h 10000"/>
              <a:gd name="connsiteX62" fmla="*/ 354 w 10000"/>
              <a:gd name="connsiteY62" fmla="*/ 4713 h 10000"/>
              <a:gd name="connsiteX63" fmla="*/ 492 w 10000"/>
              <a:gd name="connsiteY63" fmla="*/ 5074 h 10000"/>
              <a:gd name="connsiteX64" fmla="*/ 492 w 10000"/>
              <a:gd name="connsiteY64" fmla="*/ 5265 h 10000"/>
              <a:gd name="connsiteX65" fmla="*/ 615 w 10000"/>
              <a:gd name="connsiteY65" fmla="*/ 5244 h 10000"/>
              <a:gd name="connsiteX66" fmla="*/ 554 w 10000"/>
              <a:gd name="connsiteY66" fmla="*/ 5945 h 10000"/>
              <a:gd name="connsiteX67" fmla="*/ 662 w 10000"/>
              <a:gd name="connsiteY67" fmla="*/ 6030 h 10000"/>
              <a:gd name="connsiteX68" fmla="*/ 769 w 10000"/>
              <a:gd name="connsiteY68" fmla="*/ 6200 h 10000"/>
              <a:gd name="connsiteX69" fmla="*/ 785 w 10000"/>
              <a:gd name="connsiteY69" fmla="*/ 6412 h 10000"/>
              <a:gd name="connsiteX70" fmla="*/ 877 w 10000"/>
              <a:gd name="connsiteY70" fmla="*/ 6709 h 10000"/>
              <a:gd name="connsiteX71" fmla="*/ 908 w 10000"/>
              <a:gd name="connsiteY71" fmla="*/ 6879 h 10000"/>
              <a:gd name="connsiteX72" fmla="*/ 1000 w 10000"/>
              <a:gd name="connsiteY72" fmla="*/ 6837 h 10000"/>
              <a:gd name="connsiteX73" fmla="*/ 908 w 10000"/>
              <a:gd name="connsiteY73" fmla="*/ 7113 h 10000"/>
              <a:gd name="connsiteX74" fmla="*/ 954 w 10000"/>
              <a:gd name="connsiteY74" fmla="*/ 7325 h 10000"/>
              <a:gd name="connsiteX75" fmla="*/ 1123 w 10000"/>
              <a:gd name="connsiteY75" fmla="*/ 7622 h 10000"/>
              <a:gd name="connsiteX76" fmla="*/ 1108 w 10000"/>
              <a:gd name="connsiteY76" fmla="*/ 7813 h 10000"/>
              <a:gd name="connsiteX77" fmla="*/ 1231 w 10000"/>
              <a:gd name="connsiteY77" fmla="*/ 8174 h 10000"/>
              <a:gd name="connsiteX78" fmla="*/ 1308 w 10000"/>
              <a:gd name="connsiteY78" fmla="*/ 8429 h 10000"/>
              <a:gd name="connsiteX79" fmla="*/ 1492 w 10000"/>
              <a:gd name="connsiteY79" fmla="*/ 8493 h 10000"/>
              <a:gd name="connsiteX80" fmla="*/ 1538 w 10000"/>
              <a:gd name="connsiteY80" fmla="*/ 8769 h 10000"/>
              <a:gd name="connsiteX81" fmla="*/ 1785 w 10000"/>
              <a:gd name="connsiteY81" fmla="*/ 8960 h 10000"/>
              <a:gd name="connsiteX82" fmla="*/ 2046 w 10000"/>
              <a:gd name="connsiteY82" fmla="*/ 8620 h 10000"/>
              <a:gd name="connsiteX83" fmla="*/ 2138 w 10000"/>
              <a:gd name="connsiteY83" fmla="*/ 8577 h 10000"/>
              <a:gd name="connsiteX84" fmla="*/ 2190 w 10000"/>
              <a:gd name="connsiteY84" fmla="*/ 8280 h 10000"/>
              <a:gd name="connsiteX85" fmla="*/ 2369 w 10000"/>
              <a:gd name="connsiteY85" fmla="*/ 7941 h 10000"/>
              <a:gd name="connsiteX86" fmla="*/ 2364 w 10000"/>
              <a:gd name="connsiteY86" fmla="*/ 7629 h 10000"/>
              <a:gd name="connsiteX87" fmla="*/ 2385 w 10000"/>
              <a:gd name="connsiteY87" fmla="*/ 7403 h 10000"/>
              <a:gd name="connsiteX88" fmla="*/ 2354 w 10000"/>
              <a:gd name="connsiteY88" fmla="*/ 7155 h 10000"/>
              <a:gd name="connsiteX89" fmla="*/ 3046 w 10000"/>
              <a:gd name="connsiteY89" fmla="*/ 7155 h 10000"/>
              <a:gd name="connsiteX90" fmla="*/ 4708 w 10000"/>
              <a:gd name="connsiteY90" fmla="*/ 10000 h 10000"/>
              <a:gd name="connsiteX91" fmla="*/ 4815 w 10000"/>
              <a:gd name="connsiteY91" fmla="*/ 9278 h 10000"/>
              <a:gd name="connsiteX92" fmla="*/ 4708 w 10000"/>
              <a:gd name="connsiteY92" fmla="*/ 9002 h 10000"/>
              <a:gd name="connsiteX93" fmla="*/ 4723 w 10000"/>
              <a:gd name="connsiteY93" fmla="*/ 8471 h 10000"/>
              <a:gd name="connsiteX94" fmla="*/ 4877 w 10000"/>
              <a:gd name="connsiteY94" fmla="*/ 8344 h 10000"/>
              <a:gd name="connsiteX95" fmla="*/ 4862 w 10000"/>
              <a:gd name="connsiteY95" fmla="*/ 8025 h 10000"/>
              <a:gd name="connsiteX96" fmla="*/ 5154 w 10000"/>
              <a:gd name="connsiteY96" fmla="*/ 7643 h 10000"/>
              <a:gd name="connsiteX0" fmla="*/ 5154 w 10000"/>
              <a:gd name="connsiteY0" fmla="*/ 7643 h 10000"/>
              <a:gd name="connsiteX1" fmla="*/ 9949 w 10000"/>
              <a:gd name="connsiteY1" fmla="*/ 7572 h 10000"/>
              <a:gd name="connsiteX2" fmla="*/ 9185 w 10000"/>
              <a:gd name="connsiteY2" fmla="*/ 7006 h 10000"/>
              <a:gd name="connsiteX3" fmla="*/ 9154 w 10000"/>
              <a:gd name="connsiteY3" fmla="*/ 6709 h 10000"/>
              <a:gd name="connsiteX4" fmla="*/ 9000 w 10000"/>
              <a:gd name="connsiteY4" fmla="*/ 6561 h 10000"/>
              <a:gd name="connsiteX5" fmla="*/ 8938 w 10000"/>
              <a:gd name="connsiteY5" fmla="*/ 6454 h 10000"/>
              <a:gd name="connsiteX6" fmla="*/ 9092 w 10000"/>
              <a:gd name="connsiteY6" fmla="*/ 6327 h 10000"/>
              <a:gd name="connsiteX7" fmla="*/ 9508 w 10000"/>
              <a:gd name="connsiteY7" fmla="*/ 5223 h 10000"/>
              <a:gd name="connsiteX8" fmla="*/ 9400 w 10000"/>
              <a:gd name="connsiteY8" fmla="*/ 4904 h 10000"/>
              <a:gd name="connsiteX9" fmla="*/ 9877 w 10000"/>
              <a:gd name="connsiteY9" fmla="*/ 4480 h 10000"/>
              <a:gd name="connsiteX10" fmla="*/ 9877 w 10000"/>
              <a:gd name="connsiteY10" fmla="*/ 4098 h 10000"/>
              <a:gd name="connsiteX11" fmla="*/ 10000 w 10000"/>
              <a:gd name="connsiteY11" fmla="*/ 3949 h 10000"/>
              <a:gd name="connsiteX12" fmla="*/ 9954 w 10000"/>
              <a:gd name="connsiteY12" fmla="*/ 3623 h 10000"/>
              <a:gd name="connsiteX13" fmla="*/ 9677 w 10000"/>
              <a:gd name="connsiteY13" fmla="*/ 3524 h 10000"/>
              <a:gd name="connsiteX14" fmla="*/ 9554 w 10000"/>
              <a:gd name="connsiteY14" fmla="*/ 3270 h 10000"/>
              <a:gd name="connsiteX15" fmla="*/ 9462 w 10000"/>
              <a:gd name="connsiteY15" fmla="*/ 3248 h 10000"/>
              <a:gd name="connsiteX16" fmla="*/ 8431 w 10000"/>
              <a:gd name="connsiteY16" fmla="*/ 2842 h 10000"/>
              <a:gd name="connsiteX17" fmla="*/ 7277 w 10000"/>
              <a:gd name="connsiteY17" fmla="*/ 2866 h 10000"/>
              <a:gd name="connsiteX18" fmla="*/ 7277 w 10000"/>
              <a:gd name="connsiteY18" fmla="*/ 1210 h 10000"/>
              <a:gd name="connsiteX19" fmla="*/ 5154 w 10000"/>
              <a:gd name="connsiteY19" fmla="*/ 1210 h 10000"/>
              <a:gd name="connsiteX20" fmla="*/ 3477 w 10000"/>
              <a:gd name="connsiteY20" fmla="*/ 1019 h 10000"/>
              <a:gd name="connsiteX21" fmla="*/ 3415 w 10000"/>
              <a:gd name="connsiteY21" fmla="*/ 594 h 10000"/>
              <a:gd name="connsiteX22" fmla="*/ 3174 w 10000"/>
              <a:gd name="connsiteY22" fmla="*/ 481 h 10000"/>
              <a:gd name="connsiteX23" fmla="*/ 2985 w 10000"/>
              <a:gd name="connsiteY23" fmla="*/ 679 h 10000"/>
              <a:gd name="connsiteX24" fmla="*/ 2918 w 10000"/>
              <a:gd name="connsiteY24" fmla="*/ 637 h 10000"/>
              <a:gd name="connsiteX25" fmla="*/ 2867 w 10000"/>
              <a:gd name="connsiteY25" fmla="*/ 807 h 10000"/>
              <a:gd name="connsiteX26" fmla="*/ 2703 w 10000"/>
              <a:gd name="connsiteY26" fmla="*/ 637 h 10000"/>
              <a:gd name="connsiteX27" fmla="*/ 2549 w 10000"/>
              <a:gd name="connsiteY27" fmla="*/ 679 h 10000"/>
              <a:gd name="connsiteX28" fmla="*/ 2395 w 10000"/>
              <a:gd name="connsiteY28" fmla="*/ 552 h 10000"/>
              <a:gd name="connsiteX29" fmla="*/ 2210 w 10000"/>
              <a:gd name="connsiteY29" fmla="*/ 594 h 10000"/>
              <a:gd name="connsiteX30" fmla="*/ 1969 w 10000"/>
              <a:gd name="connsiteY30" fmla="*/ 488 h 10000"/>
              <a:gd name="connsiteX31" fmla="*/ 1877 w 10000"/>
              <a:gd name="connsiteY31" fmla="*/ 127 h 10000"/>
              <a:gd name="connsiteX32" fmla="*/ 1769 w 10000"/>
              <a:gd name="connsiteY32" fmla="*/ 0 h 10000"/>
              <a:gd name="connsiteX33" fmla="*/ 1631 w 10000"/>
              <a:gd name="connsiteY33" fmla="*/ 127 h 10000"/>
              <a:gd name="connsiteX34" fmla="*/ 1631 w 10000"/>
              <a:gd name="connsiteY34" fmla="*/ 255 h 10000"/>
              <a:gd name="connsiteX35" fmla="*/ 1646 w 10000"/>
              <a:gd name="connsiteY35" fmla="*/ 467 h 10000"/>
              <a:gd name="connsiteX36" fmla="*/ 1585 w 10000"/>
              <a:gd name="connsiteY36" fmla="*/ 594 h 10000"/>
              <a:gd name="connsiteX37" fmla="*/ 1400 w 10000"/>
              <a:gd name="connsiteY37" fmla="*/ 764 h 10000"/>
              <a:gd name="connsiteX38" fmla="*/ 1277 w 10000"/>
              <a:gd name="connsiteY38" fmla="*/ 722 h 10000"/>
              <a:gd name="connsiteX39" fmla="*/ 1138 w 10000"/>
              <a:gd name="connsiteY39" fmla="*/ 807 h 10000"/>
              <a:gd name="connsiteX40" fmla="*/ 1015 w 10000"/>
              <a:gd name="connsiteY40" fmla="*/ 828 h 10000"/>
              <a:gd name="connsiteX41" fmla="*/ 846 w 10000"/>
              <a:gd name="connsiteY41" fmla="*/ 849 h 10000"/>
              <a:gd name="connsiteX42" fmla="*/ 754 w 10000"/>
              <a:gd name="connsiteY42" fmla="*/ 870 h 10000"/>
              <a:gd name="connsiteX43" fmla="*/ 646 w 10000"/>
              <a:gd name="connsiteY43" fmla="*/ 1019 h 10000"/>
              <a:gd name="connsiteX44" fmla="*/ 554 w 10000"/>
              <a:gd name="connsiteY44" fmla="*/ 1210 h 10000"/>
              <a:gd name="connsiteX45" fmla="*/ 446 w 10000"/>
              <a:gd name="connsiteY45" fmla="*/ 1401 h 10000"/>
              <a:gd name="connsiteX46" fmla="*/ 385 w 10000"/>
              <a:gd name="connsiteY46" fmla="*/ 1677 h 10000"/>
              <a:gd name="connsiteX47" fmla="*/ 215 w 10000"/>
              <a:gd name="connsiteY47" fmla="*/ 1826 h 10000"/>
              <a:gd name="connsiteX48" fmla="*/ 246 w 10000"/>
              <a:gd name="connsiteY48" fmla="*/ 2229 h 10000"/>
              <a:gd name="connsiteX49" fmla="*/ 215 w 10000"/>
              <a:gd name="connsiteY49" fmla="*/ 2357 h 10000"/>
              <a:gd name="connsiteX50" fmla="*/ 138 w 10000"/>
              <a:gd name="connsiteY50" fmla="*/ 2505 h 10000"/>
              <a:gd name="connsiteX51" fmla="*/ 215 w 10000"/>
              <a:gd name="connsiteY51" fmla="*/ 2760 h 10000"/>
              <a:gd name="connsiteX52" fmla="*/ 185 w 10000"/>
              <a:gd name="connsiteY52" fmla="*/ 2951 h 10000"/>
              <a:gd name="connsiteX53" fmla="*/ 169 w 10000"/>
              <a:gd name="connsiteY53" fmla="*/ 3227 h 10000"/>
              <a:gd name="connsiteX54" fmla="*/ 154 w 10000"/>
              <a:gd name="connsiteY54" fmla="*/ 3418 h 10000"/>
              <a:gd name="connsiteX55" fmla="*/ 0 w 10000"/>
              <a:gd name="connsiteY55" fmla="*/ 3418 h 10000"/>
              <a:gd name="connsiteX56" fmla="*/ 92 w 10000"/>
              <a:gd name="connsiteY56" fmla="*/ 3609 h 10000"/>
              <a:gd name="connsiteX57" fmla="*/ 138 w 10000"/>
              <a:gd name="connsiteY57" fmla="*/ 3779 h 10000"/>
              <a:gd name="connsiteX58" fmla="*/ 231 w 10000"/>
              <a:gd name="connsiteY58" fmla="*/ 3992 h 10000"/>
              <a:gd name="connsiteX59" fmla="*/ 246 w 10000"/>
              <a:gd name="connsiteY59" fmla="*/ 4140 h 10000"/>
              <a:gd name="connsiteX60" fmla="*/ 415 w 10000"/>
              <a:gd name="connsiteY60" fmla="*/ 4501 h 10000"/>
              <a:gd name="connsiteX61" fmla="*/ 354 w 10000"/>
              <a:gd name="connsiteY61" fmla="*/ 4713 h 10000"/>
              <a:gd name="connsiteX62" fmla="*/ 492 w 10000"/>
              <a:gd name="connsiteY62" fmla="*/ 5074 h 10000"/>
              <a:gd name="connsiteX63" fmla="*/ 492 w 10000"/>
              <a:gd name="connsiteY63" fmla="*/ 5265 h 10000"/>
              <a:gd name="connsiteX64" fmla="*/ 615 w 10000"/>
              <a:gd name="connsiteY64" fmla="*/ 5244 h 10000"/>
              <a:gd name="connsiteX65" fmla="*/ 554 w 10000"/>
              <a:gd name="connsiteY65" fmla="*/ 5945 h 10000"/>
              <a:gd name="connsiteX66" fmla="*/ 662 w 10000"/>
              <a:gd name="connsiteY66" fmla="*/ 6030 h 10000"/>
              <a:gd name="connsiteX67" fmla="*/ 769 w 10000"/>
              <a:gd name="connsiteY67" fmla="*/ 6200 h 10000"/>
              <a:gd name="connsiteX68" fmla="*/ 785 w 10000"/>
              <a:gd name="connsiteY68" fmla="*/ 6412 h 10000"/>
              <a:gd name="connsiteX69" fmla="*/ 877 w 10000"/>
              <a:gd name="connsiteY69" fmla="*/ 6709 h 10000"/>
              <a:gd name="connsiteX70" fmla="*/ 908 w 10000"/>
              <a:gd name="connsiteY70" fmla="*/ 6879 h 10000"/>
              <a:gd name="connsiteX71" fmla="*/ 1000 w 10000"/>
              <a:gd name="connsiteY71" fmla="*/ 6837 h 10000"/>
              <a:gd name="connsiteX72" fmla="*/ 908 w 10000"/>
              <a:gd name="connsiteY72" fmla="*/ 7113 h 10000"/>
              <a:gd name="connsiteX73" fmla="*/ 954 w 10000"/>
              <a:gd name="connsiteY73" fmla="*/ 7325 h 10000"/>
              <a:gd name="connsiteX74" fmla="*/ 1123 w 10000"/>
              <a:gd name="connsiteY74" fmla="*/ 7622 h 10000"/>
              <a:gd name="connsiteX75" fmla="*/ 1108 w 10000"/>
              <a:gd name="connsiteY75" fmla="*/ 7813 h 10000"/>
              <a:gd name="connsiteX76" fmla="*/ 1231 w 10000"/>
              <a:gd name="connsiteY76" fmla="*/ 8174 h 10000"/>
              <a:gd name="connsiteX77" fmla="*/ 1308 w 10000"/>
              <a:gd name="connsiteY77" fmla="*/ 8429 h 10000"/>
              <a:gd name="connsiteX78" fmla="*/ 1492 w 10000"/>
              <a:gd name="connsiteY78" fmla="*/ 8493 h 10000"/>
              <a:gd name="connsiteX79" fmla="*/ 1538 w 10000"/>
              <a:gd name="connsiteY79" fmla="*/ 8769 h 10000"/>
              <a:gd name="connsiteX80" fmla="*/ 1785 w 10000"/>
              <a:gd name="connsiteY80" fmla="*/ 8960 h 10000"/>
              <a:gd name="connsiteX81" fmla="*/ 2046 w 10000"/>
              <a:gd name="connsiteY81" fmla="*/ 8620 h 10000"/>
              <a:gd name="connsiteX82" fmla="*/ 2138 w 10000"/>
              <a:gd name="connsiteY82" fmla="*/ 8577 h 10000"/>
              <a:gd name="connsiteX83" fmla="*/ 2190 w 10000"/>
              <a:gd name="connsiteY83" fmla="*/ 8280 h 10000"/>
              <a:gd name="connsiteX84" fmla="*/ 2369 w 10000"/>
              <a:gd name="connsiteY84" fmla="*/ 7941 h 10000"/>
              <a:gd name="connsiteX85" fmla="*/ 2364 w 10000"/>
              <a:gd name="connsiteY85" fmla="*/ 7629 h 10000"/>
              <a:gd name="connsiteX86" fmla="*/ 2385 w 10000"/>
              <a:gd name="connsiteY86" fmla="*/ 7403 h 10000"/>
              <a:gd name="connsiteX87" fmla="*/ 2354 w 10000"/>
              <a:gd name="connsiteY87" fmla="*/ 7155 h 10000"/>
              <a:gd name="connsiteX88" fmla="*/ 3046 w 10000"/>
              <a:gd name="connsiteY88" fmla="*/ 7155 h 10000"/>
              <a:gd name="connsiteX89" fmla="*/ 4708 w 10000"/>
              <a:gd name="connsiteY89" fmla="*/ 10000 h 10000"/>
              <a:gd name="connsiteX90" fmla="*/ 4815 w 10000"/>
              <a:gd name="connsiteY90" fmla="*/ 9278 h 10000"/>
              <a:gd name="connsiteX91" fmla="*/ 4708 w 10000"/>
              <a:gd name="connsiteY91" fmla="*/ 9002 h 10000"/>
              <a:gd name="connsiteX92" fmla="*/ 4723 w 10000"/>
              <a:gd name="connsiteY92" fmla="*/ 8471 h 10000"/>
              <a:gd name="connsiteX93" fmla="*/ 4877 w 10000"/>
              <a:gd name="connsiteY93" fmla="*/ 8344 h 10000"/>
              <a:gd name="connsiteX94" fmla="*/ 4862 w 10000"/>
              <a:gd name="connsiteY94" fmla="*/ 8025 h 10000"/>
              <a:gd name="connsiteX95" fmla="*/ 5154 w 10000"/>
              <a:gd name="connsiteY95" fmla="*/ 7643 h 10000"/>
              <a:gd name="connsiteX0" fmla="*/ 5154 w 10000"/>
              <a:gd name="connsiteY0" fmla="*/ 7643 h 10000"/>
              <a:gd name="connsiteX1" fmla="*/ 9949 w 10000"/>
              <a:gd name="connsiteY1" fmla="*/ 7572 h 10000"/>
              <a:gd name="connsiteX2" fmla="*/ 9185 w 10000"/>
              <a:gd name="connsiteY2" fmla="*/ 7006 h 10000"/>
              <a:gd name="connsiteX3" fmla="*/ 9154 w 10000"/>
              <a:gd name="connsiteY3" fmla="*/ 6709 h 10000"/>
              <a:gd name="connsiteX4" fmla="*/ 8938 w 10000"/>
              <a:gd name="connsiteY4" fmla="*/ 6454 h 10000"/>
              <a:gd name="connsiteX5" fmla="*/ 9092 w 10000"/>
              <a:gd name="connsiteY5" fmla="*/ 6327 h 10000"/>
              <a:gd name="connsiteX6" fmla="*/ 9508 w 10000"/>
              <a:gd name="connsiteY6" fmla="*/ 5223 h 10000"/>
              <a:gd name="connsiteX7" fmla="*/ 9400 w 10000"/>
              <a:gd name="connsiteY7" fmla="*/ 4904 h 10000"/>
              <a:gd name="connsiteX8" fmla="*/ 9877 w 10000"/>
              <a:gd name="connsiteY8" fmla="*/ 4480 h 10000"/>
              <a:gd name="connsiteX9" fmla="*/ 9877 w 10000"/>
              <a:gd name="connsiteY9" fmla="*/ 4098 h 10000"/>
              <a:gd name="connsiteX10" fmla="*/ 10000 w 10000"/>
              <a:gd name="connsiteY10" fmla="*/ 3949 h 10000"/>
              <a:gd name="connsiteX11" fmla="*/ 9954 w 10000"/>
              <a:gd name="connsiteY11" fmla="*/ 3623 h 10000"/>
              <a:gd name="connsiteX12" fmla="*/ 9677 w 10000"/>
              <a:gd name="connsiteY12" fmla="*/ 3524 h 10000"/>
              <a:gd name="connsiteX13" fmla="*/ 9554 w 10000"/>
              <a:gd name="connsiteY13" fmla="*/ 3270 h 10000"/>
              <a:gd name="connsiteX14" fmla="*/ 9462 w 10000"/>
              <a:gd name="connsiteY14" fmla="*/ 3248 h 10000"/>
              <a:gd name="connsiteX15" fmla="*/ 8431 w 10000"/>
              <a:gd name="connsiteY15" fmla="*/ 2842 h 10000"/>
              <a:gd name="connsiteX16" fmla="*/ 7277 w 10000"/>
              <a:gd name="connsiteY16" fmla="*/ 2866 h 10000"/>
              <a:gd name="connsiteX17" fmla="*/ 7277 w 10000"/>
              <a:gd name="connsiteY17" fmla="*/ 1210 h 10000"/>
              <a:gd name="connsiteX18" fmla="*/ 5154 w 10000"/>
              <a:gd name="connsiteY18" fmla="*/ 1210 h 10000"/>
              <a:gd name="connsiteX19" fmla="*/ 3477 w 10000"/>
              <a:gd name="connsiteY19" fmla="*/ 1019 h 10000"/>
              <a:gd name="connsiteX20" fmla="*/ 3415 w 10000"/>
              <a:gd name="connsiteY20" fmla="*/ 594 h 10000"/>
              <a:gd name="connsiteX21" fmla="*/ 3174 w 10000"/>
              <a:gd name="connsiteY21" fmla="*/ 481 h 10000"/>
              <a:gd name="connsiteX22" fmla="*/ 2985 w 10000"/>
              <a:gd name="connsiteY22" fmla="*/ 679 h 10000"/>
              <a:gd name="connsiteX23" fmla="*/ 2918 w 10000"/>
              <a:gd name="connsiteY23" fmla="*/ 637 h 10000"/>
              <a:gd name="connsiteX24" fmla="*/ 2867 w 10000"/>
              <a:gd name="connsiteY24" fmla="*/ 807 h 10000"/>
              <a:gd name="connsiteX25" fmla="*/ 2703 w 10000"/>
              <a:gd name="connsiteY25" fmla="*/ 637 h 10000"/>
              <a:gd name="connsiteX26" fmla="*/ 2549 w 10000"/>
              <a:gd name="connsiteY26" fmla="*/ 679 h 10000"/>
              <a:gd name="connsiteX27" fmla="*/ 2395 w 10000"/>
              <a:gd name="connsiteY27" fmla="*/ 552 h 10000"/>
              <a:gd name="connsiteX28" fmla="*/ 2210 w 10000"/>
              <a:gd name="connsiteY28" fmla="*/ 594 h 10000"/>
              <a:gd name="connsiteX29" fmla="*/ 1969 w 10000"/>
              <a:gd name="connsiteY29" fmla="*/ 488 h 10000"/>
              <a:gd name="connsiteX30" fmla="*/ 1877 w 10000"/>
              <a:gd name="connsiteY30" fmla="*/ 127 h 10000"/>
              <a:gd name="connsiteX31" fmla="*/ 1769 w 10000"/>
              <a:gd name="connsiteY31" fmla="*/ 0 h 10000"/>
              <a:gd name="connsiteX32" fmla="*/ 1631 w 10000"/>
              <a:gd name="connsiteY32" fmla="*/ 127 h 10000"/>
              <a:gd name="connsiteX33" fmla="*/ 1631 w 10000"/>
              <a:gd name="connsiteY33" fmla="*/ 255 h 10000"/>
              <a:gd name="connsiteX34" fmla="*/ 1646 w 10000"/>
              <a:gd name="connsiteY34" fmla="*/ 467 h 10000"/>
              <a:gd name="connsiteX35" fmla="*/ 1585 w 10000"/>
              <a:gd name="connsiteY35" fmla="*/ 594 h 10000"/>
              <a:gd name="connsiteX36" fmla="*/ 1400 w 10000"/>
              <a:gd name="connsiteY36" fmla="*/ 764 h 10000"/>
              <a:gd name="connsiteX37" fmla="*/ 1277 w 10000"/>
              <a:gd name="connsiteY37" fmla="*/ 722 h 10000"/>
              <a:gd name="connsiteX38" fmla="*/ 1138 w 10000"/>
              <a:gd name="connsiteY38" fmla="*/ 807 h 10000"/>
              <a:gd name="connsiteX39" fmla="*/ 1015 w 10000"/>
              <a:gd name="connsiteY39" fmla="*/ 828 h 10000"/>
              <a:gd name="connsiteX40" fmla="*/ 846 w 10000"/>
              <a:gd name="connsiteY40" fmla="*/ 849 h 10000"/>
              <a:gd name="connsiteX41" fmla="*/ 754 w 10000"/>
              <a:gd name="connsiteY41" fmla="*/ 870 h 10000"/>
              <a:gd name="connsiteX42" fmla="*/ 646 w 10000"/>
              <a:gd name="connsiteY42" fmla="*/ 1019 h 10000"/>
              <a:gd name="connsiteX43" fmla="*/ 554 w 10000"/>
              <a:gd name="connsiteY43" fmla="*/ 1210 h 10000"/>
              <a:gd name="connsiteX44" fmla="*/ 446 w 10000"/>
              <a:gd name="connsiteY44" fmla="*/ 1401 h 10000"/>
              <a:gd name="connsiteX45" fmla="*/ 385 w 10000"/>
              <a:gd name="connsiteY45" fmla="*/ 1677 h 10000"/>
              <a:gd name="connsiteX46" fmla="*/ 215 w 10000"/>
              <a:gd name="connsiteY46" fmla="*/ 1826 h 10000"/>
              <a:gd name="connsiteX47" fmla="*/ 246 w 10000"/>
              <a:gd name="connsiteY47" fmla="*/ 2229 h 10000"/>
              <a:gd name="connsiteX48" fmla="*/ 215 w 10000"/>
              <a:gd name="connsiteY48" fmla="*/ 2357 h 10000"/>
              <a:gd name="connsiteX49" fmla="*/ 138 w 10000"/>
              <a:gd name="connsiteY49" fmla="*/ 2505 h 10000"/>
              <a:gd name="connsiteX50" fmla="*/ 215 w 10000"/>
              <a:gd name="connsiteY50" fmla="*/ 2760 h 10000"/>
              <a:gd name="connsiteX51" fmla="*/ 185 w 10000"/>
              <a:gd name="connsiteY51" fmla="*/ 2951 h 10000"/>
              <a:gd name="connsiteX52" fmla="*/ 169 w 10000"/>
              <a:gd name="connsiteY52" fmla="*/ 3227 h 10000"/>
              <a:gd name="connsiteX53" fmla="*/ 154 w 10000"/>
              <a:gd name="connsiteY53" fmla="*/ 3418 h 10000"/>
              <a:gd name="connsiteX54" fmla="*/ 0 w 10000"/>
              <a:gd name="connsiteY54" fmla="*/ 3418 h 10000"/>
              <a:gd name="connsiteX55" fmla="*/ 92 w 10000"/>
              <a:gd name="connsiteY55" fmla="*/ 3609 h 10000"/>
              <a:gd name="connsiteX56" fmla="*/ 138 w 10000"/>
              <a:gd name="connsiteY56" fmla="*/ 3779 h 10000"/>
              <a:gd name="connsiteX57" fmla="*/ 231 w 10000"/>
              <a:gd name="connsiteY57" fmla="*/ 3992 h 10000"/>
              <a:gd name="connsiteX58" fmla="*/ 246 w 10000"/>
              <a:gd name="connsiteY58" fmla="*/ 4140 h 10000"/>
              <a:gd name="connsiteX59" fmla="*/ 415 w 10000"/>
              <a:gd name="connsiteY59" fmla="*/ 4501 h 10000"/>
              <a:gd name="connsiteX60" fmla="*/ 354 w 10000"/>
              <a:gd name="connsiteY60" fmla="*/ 4713 h 10000"/>
              <a:gd name="connsiteX61" fmla="*/ 492 w 10000"/>
              <a:gd name="connsiteY61" fmla="*/ 5074 h 10000"/>
              <a:gd name="connsiteX62" fmla="*/ 492 w 10000"/>
              <a:gd name="connsiteY62" fmla="*/ 5265 h 10000"/>
              <a:gd name="connsiteX63" fmla="*/ 615 w 10000"/>
              <a:gd name="connsiteY63" fmla="*/ 5244 h 10000"/>
              <a:gd name="connsiteX64" fmla="*/ 554 w 10000"/>
              <a:gd name="connsiteY64" fmla="*/ 5945 h 10000"/>
              <a:gd name="connsiteX65" fmla="*/ 662 w 10000"/>
              <a:gd name="connsiteY65" fmla="*/ 6030 h 10000"/>
              <a:gd name="connsiteX66" fmla="*/ 769 w 10000"/>
              <a:gd name="connsiteY66" fmla="*/ 6200 h 10000"/>
              <a:gd name="connsiteX67" fmla="*/ 785 w 10000"/>
              <a:gd name="connsiteY67" fmla="*/ 6412 h 10000"/>
              <a:gd name="connsiteX68" fmla="*/ 877 w 10000"/>
              <a:gd name="connsiteY68" fmla="*/ 6709 h 10000"/>
              <a:gd name="connsiteX69" fmla="*/ 908 w 10000"/>
              <a:gd name="connsiteY69" fmla="*/ 6879 h 10000"/>
              <a:gd name="connsiteX70" fmla="*/ 1000 w 10000"/>
              <a:gd name="connsiteY70" fmla="*/ 6837 h 10000"/>
              <a:gd name="connsiteX71" fmla="*/ 908 w 10000"/>
              <a:gd name="connsiteY71" fmla="*/ 7113 h 10000"/>
              <a:gd name="connsiteX72" fmla="*/ 954 w 10000"/>
              <a:gd name="connsiteY72" fmla="*/ 7325 h 10000"/>
              <a:gd name="connsiteX73" fmla="*/ 1123 w 10000"/>
              <a:gd name="connsiteY73" fmla="*/ 7622 h 10000"/>
              <a:gd name="connsiteX74" fmla="*/ 1108 w 10000"/>
              <a:gd name="connsiteY74" fmla="*/ 7813 h 10000"/>
              <a:gd name="connsiteX75" fmla="*/ 1231 w 10000"/>
              <a:gd name="connsiteY75" fmla="*/ 8174 h 10000"/>
              <a:gd name="connsiteX76" fmla="*/ 1308 w 10000"/>
              <a:gd name="connsiteY76" fmla="*/ 8429 h 10000"/>
              <a:gd name="connsiteX77" fmla="*/ 1492 w 10000"/>
              <a:gd name="connsiteY77" fmla="*/ 8493 h 10000"/>
              <a:gd name="connsiteX78" fmla="*/ 1538 w 10000"/>
              <a:gd name="connsiteY78" fmla="*/ 8769 h 10000"/>
              <a:gd name="connsiteX79" fmla="*/ 1785 w 10000"/>
              <a:gd name="connsiteY79" fmla="*/ 8960 h 10000"/>
              <a:gd name="connsiteX80" fmla="*/ 2046 w 10000"/>
              <a:gd name="connsiteY80" fmla="*/ 8620 h 10000"/>
              <a:gd name="connsiteX81" fmla="*/ 2138 w 10000"/>
              <a:gd name="connsiteY81" fmla="*/ 8577 h 10000"/>
              <a:gd name="connsiteX82" fmla="*/ 2190 w 10000"/>
              <a:gd name="connsiteY82" fmla="*/ 8280 h 10000"/>
              <a:gd name="connsiteX83" fmla="*/ 2369 w 10000"/>
              <a:gd name="connsiteY83" fmla="*/ 7941 h 10000"/>
              <a:gd name="connsiteX84" fmla="*/ 2364 w 10000"/>
              <a:gd name="connsiteY84" fmla="*/ 7629 h 10000"/>
              <a:gd name="connsiteX85" fmla="*/ 2385 w 10000"/>
              <a:gd name="connsiteY85" fmla="*/ 7403 h 10000"/>
              <a:gd name="connsiteX86" fmla="*/ 2354 w 10000"/>
              <a:gd name="connsiteY86" fmla="*/ 7155 h 10000"/>
              <a:gd name="connsiteX87" fmla="*/ 3046 w 10000"/>
              <a:gd name="connsiteY87" fmla="*/ 7155 h 10000"/>
              <a:gd name="connsiteX88" fmla="*/ 4708 w 10000"/>
              <a:gd name="connsiteY88" fmla="*/ 10000 h 10000"/>
              <a:gd name="connsiteX89" fmla="*/ 4815 w 10000"/>
              <a:gd name="connsiteY89" fmla="*/ 9278 h 10000"/>
              <a:gd name="connsiteX90" fmla="*/ 4708 w 10000"/>
              <a:gd name="connsiteY90" fmla="*/ 9002 h 10000"/>
              <a:gd name="connsiteX91" fmla="*/ 4723 w 10000"/>
              <a:gd name="connsiteY91" fmla="*/ 8471 h 10000"/>
              <a:gd name="connsiteX92" fmla="*/ 4877 w 10000"/>
              <a:gd name="connsiteY92" fmla="*/ 8344 h 10000"/>
              <a:gd name="connsiteX93" fmla="*/ 4862 w 10000"/>
              <a:gd name="connsiteY93" fmla="*/ 8025 h 10000"/>
              <a:gd name="connsiteX94" fmla="*/ 5154 w 10000"/>
              <a:gd name="connsiteY94" fmla="*/ 7643 h 10000"/>
              <a:gd name="connsiteX0" fmla="*/ 5154 w 10000"/>
              <a:gd name="connsiteY0" fmla="*/ 7643 h 10000"/>
              <a:gd name="connsiteX1" fmla="*/ 9185 w 10000"/>
              <a:gd name="connsiteY1" fmla="*/ 7006 h 10000"/>
              <a:gd name="connsiteX2" fmla="*/ 9154 w 10000"/>
              <a:gd name="connsiteY2" fmla="*/ 6709 h 10000"/>
              <a:gd name="connsiteX3" fmla="*/ 8938 w 10000"/>
              <a:gd name="connsiteY3" fmla="*/ 6454 h 10000"/>
              <a:gd name="connsiteX4" fmla="*/ 9092 w 10000"/>
              <a:gd name="connsiteY4" fmla="*/ 6327 h 10000"/>
              <a:gd name="connsiteX5" fmla="*/ 9508 w 10000"/>
              <a:gd name="connsiteY5" fmla="*/ 5223 h 10000"/>
              <a:gd name="connsiteX6" fmla="*/ 9400 w 10000"/>
              <a:gd name="connsiteY6" fmla="*/ 4904 h 10000"/>
              <a:gd name="connsiteX7" fmla="*/ 9877 w 10000"/>
              <a:gd name="connsiteY7" fmla="*/ 4480 h 10000"/>
              <a:gd name="connsiteX8" fmla="*/ 9877 w 10000"/>
              <a:gd name="connsiteY8" fmla="*/ 4098 h 10000"/>
              <a:gd name="connsiteX9" fmla="*/ 10000 w 10000"/>
              <a:gd name="connsiteY9" fmla="*/ 3949 h 10000"/>
              <a:gd name="connsiteX10" fmla="*/ 9954 w 10000"/>
              <a:gd name="connsiteY10" fmla="*/ 3623 h 10000"/>
              <a:gd name="connsiteX11" fmla="*/ 9677 w 10000"/>
              <a:gd name="connsiteY11" fmla="*/ 3524 h 10000"/>
              <a:gd name="connsiteX12" fmla="*/ 9554 w 10000"/>
              <a:gd name="connsiteY12" fmla="*/ 3270 h 10000"/>
              <a:gd name="connsiteX13" fmla="*/ 9462 w 10000"/>
              <a:gd name="connsiteY13" fmla="*/ 3248 h 10000"/>
              <a:gd name="connsiteX14" fmla="*/ 8431 w 10000"/>
              <a:gd name="connsiteY14" fmla="*/ 2842 h 10000"/>
              <a:gd name="connsiteX15" fmla="*/ 7277 w 10000"/>
              <a:gd name="connsiteY15" fmla="*/ 2866 h 10000"/>
              <a:gd name="connsiteX16" fmla="*/ 7277 w 10000"/>
              <a:gd name="connsiteY16" fmla="*/ 1210 h 10000"/>
              <a:gd name="connsiteX17" fmla="*/ 5154 w 10000"/>
              <a:gd name="connsiteY17" fmla="*/ 1210 h 10000"/>
              <a:gd name="connsiteX18" fmla="*/ 3477 w 10000"/>
              <a:gd name="connsiteY18" fmla="*/ 1019 h 10000"/>
              <a:gd name="connsiteX19" fmla="*/ 3415 w 10000"/>
              <a:gd name="connsiteY19" fmla="*/ 594 h 10000"/>
              <a:gd name="connsiteX20" fmla="*/ 3174 w 10000"/>
              <a:gd name="connsiteY20" fmla="*/ 481 h 10000"/>
              <a:gd name="connsiteX21" fmla="*/ 2985 w 10000"/>
              <a:gd name="connsiteY21" fmla="*/ 679 h 10000"/>
              <a:gd name="connsiteX22" fmla="*/ 2918 w 10000"/>
              <a:gd name="connsiteY22" fmla="*/ 637 h 10000"/>
              <a:gd name="connsiteX23" fmla="*/ 2867 w 10000"/>
              <a:gd name="connsiteY23" fmla="*/ 807 h 10000"/>
              <a:gd name="connsiteX24" fmla="*/ 2703 w 10000"/>
              <a:gd name="connsiteY24" fmla="*/ 637 h 10000"/>
              <a:gd name="connsiteX25" fmla="*/ 2549 w 10000"/>
              <a:gd name="connsiteY25" fmla="*/ 679 h 10000"/>
              <a:gd name="connsiteX26" fmla="*/ 2395 w 10000"/>
              <a:gd name="connsiteY26" fmla="*/ 552 h 10000"/>
              <a:gd name="connsiteX27" fmla="*/ 2210 w 10000"/>
              <a:gd name="connsiteY27" fmla="*/ 594 h 10000"/>
              <a:gd name="connsiteX28" fmla="*/ 1969 w 10000"/>
              <a:gd name="connsiteY28" fmla="*/ 488 h 10000"/>
              <a:gd name="connsiteX29" fmla="*/ 1877 w 10000"/>
              <a:gd name="connsiteY29" fmla="*/ 127 h 10000"/>
              <a:gd name="connsiteX30" fmla="*/ 1769 w 10000"/>
              <a:gd name="connsiteY30" fmla="*/ 0 h 10000"/>
              <a:gd name="connsiteX31" fmla="*/ 1631 w 10000"/>
              <a:gd name="connsiteY31" fmla="*/ 127 h 10000"/>
              <a:gd name="connsiteX32" fmla="*/ 1631 w 10000"/>
              <a:gd name="connsiteY32" fmla="*/ 255 h 10000"/>
              <a:gd name="connsiteX33" fmla="*/ 1646 w 10000"/>
              <a:gd name="connsiteY33" fmla="*/ 467 h 10000"/>
              <a:gd name="connsiteX34" fmla="*/ 1585 w 10000"/>
              <a:gd name="connsiteY34" fmla="*/ 594 h 10000"/>
              <a:gd name="connsiteX35" fmla="*/ 1400 w 10000"/>
              <a:gd name="connsiteY35" fmla="*/ 764 h 10000"/>
              <a:gd name="connsiteX36" fmla="*/ 1277 w 10000"/>
              <a:gd name="connsiteY36" fmla="*/ 722 h 10000"/>
              <a:gd name="connsiteX37" fmla="*/ 1138 w 10000"/>
              <a:gd name="connsiteY37" fmla="*/ 807 h 10000"/>
              <a:gd name="connsiteX38" fmla="*/ 1015 w 10000"/>
              <a:gd name="connsiteY38" fmla="*/ 828 h 10000"/>
              <a:gd name="connsiteX39" fmla="*/ 846 w 10000"/>
              <a:gd name="connsiteY39" fmla="*/ 849 h 10000"/>
              <a:gd name="connsiteX40" fmla="*/ 754 w 10000"/>
              <a:gd name="connsiteY40" fmla="*/ 870 h 10000"/>
              <a:gd name="connsiteX41" fmla="*/ 646 w 10000"/>
              <a:gd name="connsiteY41" fmla="*/ 1019 h 10000"/>
              <a:gd name="connsiteX42" fmla="*/ 554 w 10000"/>
              <a:gd name="connsiteY42" fmla="*/ 1210 h 10000"/>
              <a:gd name="connsiteX43" fmla="*/ 446 w 10000"/>
              <a:gd name="connsiteY43" fmla="*/ 1401 h 10000"/>
              <a:gd name="connsiteX44" fmla="*/ 385 w 10000"/>
              <a:gd name="connsiteY44" fmla="*/ 1677 h 10000"/>
              <a:gd name="connsiteX45" fmla="*/ 215 w 10000"/>
              <a:gd name="connsiteY45" fmla="*/ 1826 h 10000"/>
              <a:gd name="connsiteX46" fmla="*/ 246 w 10000"/>
              <a:gd name="connsiteY46" fmla="*/ 2229 h 10000"/>
              <a:gd name="connsiteX47" fmla="*/ 215 w 10000"/>
              <a:gd name="connsiteY47" fmla="*/ 2357 h 10000"/>
              <a:gd name="connsiteX48" fmla="*/ 138 w 10000"/>
              <a:gd name="connsiteY48" fmla="*/ 2505 h 10000"/>
              <a:gd name="connsiteX49" fmla="*/ 215 w 10000"/>
              <a:gd name="connsiteY49" fmla="*/ 2760 h 10000"/>
              <a:gd name="connsiteX50" fmla="*/ 185 w 10000"/>
              <a:gd name="connsiteY50" fmla="*/ 2951 h 10000"/>
              <a:gd name="connsiteX51" fmla="*/ 169 w 10000"/>
              <a:gd name="connsiteY51" fmla="*/ 3227 h 10000"/>
              <a:gd name="connsiteX52" fmla="*/ 154 w 10000"/>
              <a:gd name="connsiteY52" fmla="*/ 3418 h 10000"/>
              <a:gd name="connsiteX53" fmla="*/ 0 w 10000"/>
              <a:gd name="connsiteY53" fmla="*/ 3418 h 10000"/>
              <a:gd name="connsiteX54" fmla="*/ 92 w 10000"/>
              <a:gd name="connsiteY54" fmla="*/ 3609 h 10000"/>
              <a:gd name="connsiteX55" fmla="*/ 138 w 10000"/>
              <a:gd name="connsiteY55" fmla="*/ 3779 h 10000"/>
              <a:gd name="connsiteX56" fmla="*/ 231 w 10000"/>
              <a:gd name="connsiteY56" fmla="*/ 3992 h 10000"/>
              <a:gd name="connsiteX57" fmla="*/ 246 w 10000"/>
              <a:gd name="connsiteY57" fmla="*/ 4140 h 10000"/>
              <a:gd name="connsiteX58" fmla="*/ 415 w 10000"/>
              <a:gd name="connsiteY58" fmla="*/ 4501 h 10000"/>
              <a:gd name="connsiteX59" fmla="*/ 354 w 10000"/>
              <a:gd name="connsiteY59" fmla="*/ 4713 h 10000"/>
              <a:gd name="connsiteX60" fmla="*/ 492 w 10000"/>
              <a:gd name="connsiteY60" fmla="*/ 5074 h 10000"/>
              <a:gd name="connsiteX61" fmla="*/ 492 w 10000"/>
              <a:gd name="connsiteY61" fmla="*/ 5265 h 10000"/>
              <a:gd name="connsiteX62" fmla="*/ 615 w 10000"/>
              <a:gd name="connsiteY62" fmla="*/ 5244 h 10000"/>
              <a:gd name="connsiteX63" fmla="*/ 554 w 10000"/>
              <a:gd name="connsiteY63" fmla="*/ 5945 h 10000"/>
              <a:gd name="connsiteX64" fmla="*/ 662 w 10000"/>
              <a:gd name="connsiteY64" fmla="*/ 6030 h 10000"/>
              <a:gd name="connsiteX65" fmla="*/ 769 w 10000"/>
              <a:gd name="connsiteY65" fmla="*/ 6200 h 10000"/>
              <a:gd name="connsiteX66" fmla="*/ 785 w 10000"/>
              <a:gd name="connsiteY66" fmla="*/ 6412 h 10000"/>
              <a:gd name="connsiteX67" fmla="*/ 877 w 10000"/>
              <a:gd name="connsiteY67" fmla="*/ 6709 h 10000"/>
              <a:gd name="connsiteX68" fmla="*/ 908 w 10000"/>
              <a:gd name="connsiteY68" fmla="*/ 6879 h 10000"/>
              <a:gd name="connsiteX69" fmla="*/ 1000 w 10000"/>
              <a:gd name="connsiteY69" fmla="*/ 6837 h 10000"/>
              <a:gd name="connsiteX70" fmla="*/ 908 w 10000"/>
              <a:gd name="connsiteY70" fmla="*/ 7113 h 10000"/>
              <a:gd name="connsiteX71" fmla="*/ 954 w 10000"/>
              <a:gd name="connsiteY71" fmla="*/ 7325 h 10000"/>
              <a:gd name="connsiteX72" fmla="*/ 1123 w 10000"/>
              <a:gd name="connsiteY72" fmla="*/ 7622 h 10000"/>
              <a:gd name="connsiteX73" fmla="*/ 1108 w 10000"/>
              <a:gd name="connsiteY73" fmla="*/ 7813 h 10000"/>
              <a:gd name="connsiteX74" fmla="*/ 1231 w 10000"/>
              <a:gd name="connsiteY74" fmla="*/ 8174 h 10000"/>
              <a:gd name="connsiteX75" fmla="*/ 1308 w 10000"/>
              <a:gd name="connsiteY75" fmla="*/ 8429 h 10000"/>
              <a:gd name="connsiteX76" fmla="*/ 1492 w 10000"/>
              <a:gd name="connsiteY76" fmla="*/ 8493 h 10000"/>
              <a:gd name="connsiteX77" fmla="*/ 1538 w 10000"/>
              <a:gd name="connsiteY77" fmla="*/ 8769 h 10000"/>
              <a:gd name="connsiteX78" fmla="*/ 1785 w 10000"/>
              <a:gd name="connsiteY78" fmla="*/ 8960 h 10000"/>
              <a:gd name="connsiteX79" fmla="*/ 2046 w 10000"/>
              <a:gd name="connsiteY79" fmla="*/ 8620 h 10000"/>
              <a:gd name="connsiteX80" fmla="*/ 2138 w 10000"/>
              <a:gd name="connsiteY80" fmla="*/ 8577 h 10000"/>
              <a:gd name="connsiteX81" fmla="*/ 2190 w 10000"/>
              <a:gd name="connsiteY81" fmla="*/ 8280 h 10000"/>
              <a:gd name="connsiteX82" fmla="*/ 2369 w 10000"/>
              <a:gd name="connsiteY82" fmla="*/ 7941 h 10000"/>
              <a:gd name="connsiteX83" fmla="*/ 2364 w 10000"/>
              <a:gd name="connsiteY83" fmla="*/ 7629 h 10000"/>
              <a:gd name="connsiteX84" fmla="*/ 2385 w 10000"/>
              <a:gd name="connsiteY84" fmla="*/ 7403 h 10000"/>
              <a:gd name="connsiteX85" fmla="*/ 2354 w 10000"/>
              <a:gd name="connsiteY85" fmla="*/ 7155 h 10000"/>
              <a:gd name="connsiteX86" fmla="*/ 3046 w 10000"/>
              <a:gd name="connsiteY86" fmla="*/ 7155 h 10000"/>
              <a:gd name="connsiteX87" fmla="*/ 4708 w 10000"/>
              <a:gd name="connsiteY87" fmla="*/ 10000 h 10000"/>
              <a:gd name="connsiteX88" fmla="*/ 4815 w 10000"/>
              <a:gd name="connsiteY88" fmla="*/ 9278 h 10000"/>
              <a:gd name="connsiteX89" fmla="*/ 4708 w 10000"/>
              <a:gd name="connsiteY89" fmla="*/ 9002 h 10000"/>
              <a:gd name="connsiteX90" fmla="*/ 4723 w 10000"/>
              <a:gd name="connsiteY90" fmla="*/ 8471 h 10000"/>
              <a:gd name="connsiteX91" fmla="*/ 4877 w 10000"/>
              <a:gd name="connsiteY91" fmla="*/ 8344 h 10000"/>
              <a:gd name="connsiteX92" fmla="*/ 4862 w 10000"/>
              <a:gd name="connsiteY92" fmla="*/ 8025 h 10000"/>
              <a:gd name="connsiteX93" fmla="*/ 5154 w 10000"/>
              <a:gd name="connsiteY93" fmla="*/ 7643 h 10000"/>
              <a:gd name="connsiteX0" fmla="*/ 5154 w 10000"/>
              <a:gd name="connsiteY0" fmla="*/ 7643 h 10000"/>
              <a:gd name="connsiteX1" fmla="*/ 8428 w 10000"/>
              <a:gd name="connsiteY1" fmla="*/ 7619 h 10000"/>
              <a:gd name="connsiteX2" fmla="*/ 9154 w 10000"/>
              <a:gd name="connsiteY2" fmla="*/ 6709 h 10000"/>
              <a:gd name="connsiteX3" fmla="*/ 8938 w 10000"/>
              <a:gd name="connsiteY3" fmla="*/ 6454 h 10000"/>
              <a:gd name="connsiteX4" fmla="*/ 9092 w 10000"/>
              <a:gd name="connsiteY4" fmla="*/ 6327 h 10000"/>
              <a:gd name="connsiteX5" fmla="*/ 9508 w 10000"/>
              <a:gd name="connsiteY5" fmla="*/ 5223 h 10000"/>
              <a:gd name="connsiteX6" fmla="*/ 9400 w 10000"/>
              <a:gd name="connsiteY6" fmla="*/ 4904 h 10000"/>
              <a:gd name="connsiteX7" fmla="*/ 9877 w 10000"/>
              <a:gd name="connsiteY7" fmla="*/ 4480 h 10000"/>
              <a:gd name="connsiteX8" fmla="*/ 9877 w 10000"/>
              <a:gd name="connsiteY8" fmla="*/ 4098 h 10000"/>
              <a:gd name="connsiteX9" fmla="*/ 10000 w 10000"/>
              <a:gd name="connsiteY9" fmla="*/ 3949 h 10000"/>
              <a:gd name="connsiteX10" fmla="*/ 9954 w 10000"/>
              <a:gd name="connsiteY10" fmla="*/ 3623 h 10000"/>
              <a:gd name="connsiteX11" fmla="*/ 9677 w 10000"/>
              <a:gd name="connsiteY11" fmla="*/ 3524 h 10000"/>
              <a:gd name="connsiteX12" fmla="*/ 9554 w 10000"/>
              <a:gd name="connsiteY12" fmla="*/ 3270 h 10000"/>
              <a:gd name="connsiteX13" fmla="*/ 9462 w 10000"/>
              <a:gd name="connsiteY13" fmla="*/ 3248 h 10000"/>
              <a:gd name="connsiteX14" fmla="*/ 8431 w 10000"/>
              <a:gd name="connsiteY14" fmla="*/ 2842 h 10000"/>
              <a:gd name="connsiteX15" fmla="*/ 7277 w 10000"/>
              <a:gd name="connsiteY15" fmla="*/ 2866 h 10000"/>
              <a:gd name="connsiteX16" fmla="*/ 7277 w 10000"/>
              <a:gd name="connsiteY16" fmla="*/ 1210 h 10000"/>
              <a:gd name="connsiteX17" fmla="*/ 5154 w 10000"/>
              <a:gd name="connsiteY17" fmla="*/ 1210 h 10000"/>
              <a:gd name="connsiteX18" fmla="*/ 3477 w 10000"/>
              <a:gd name="connsiteY18" fmla="*/ 1019 h 10000"/>
              <a:gd name="connsiteX19" fmla="*/ 3415 w 10000"/>
              <a:gd name="connsiteY19" fmla="*/ 594 h 10000"/>
              <a:gd name="connsiteX20" fmla="*/ 3174 w 10000"/>
              <a:gd name="connsiteY20" fmla="*/ 481 h 10000"/>
              <a:gd name="connsiteX21" fmla="*/ 2985 w 10000"/>
              <a:gd name="connsiteY21" fmla="*/ 679 h 10000"/>
              <a:gd name="connsiteX22" fmla="*/ 2918 w 10000"/>
              <a:gd name="connsiteY22" fmla="*/ 637 h 10000"/>
              <a:gd name="connsiteX23" fmla="*/ 2867 w 10000"/>
              <a:gd name="connsiteY23" fmla="*/ 807 h 10000"/>
              <a:gd name="connsiteX24" fmla="*/ 2703 w 10000"/>
              <a:gd name="connsiteY24" fmla="*/ 637 h 10000"/>
              <a:gd name="connsiteX25" fmla="*/ 2549 w 10000"/>
              <a:gd name="connsiteY25" fmla="*/ 679 h 10000"/>
              <a:gd name="connsiteX26" fmla="*/ 2395 w 10000"/>
              <a:gd name="connsiteY26" fmla="*/ 552 h 10000"/>
              <a:gd name="connsiteX27" fmla="*/ 2210 w 10000"/>
              <a:gd name="connsiteY27" fmla="*/ 594 h 10000"/>
              <a:gd name="connsiteX28" fmla="*/ 1969 w 10000"/>
              <a:gd name="connsiteY28" fmla="*/ 488 h 10000"/>
              <a:gd name="connsiteX29" fmla="*/ 1877 w 10000"/>
              <a:gd name="connsiteY29" fmla="*/ 127 h 10000"/>
              <a:gd name="connsiteX30" fmla="*/ 1769 w 10000"/>
              <a:gd name="connsiteY30" fmla="*/ 0 h 10000"/>
              <a:gd name="connsiteX31" fmla="*/ 1631 w 10000"/>
              <a:gd name="connsiteY31" fmla="*/ 127 h 10000"/>
              <a:gd name="connsiteX32" fmla="*/ 1631 w 10000"/>
              <a:gd name="connsiteY32" fmla="*/ 255 h 10000"/>
              <a:gd name="connsiteX33" fmla="*/ 1646 w 10000"/>
              <a:gd name="connsiteY33" fmla="*/ 467 h 10000"/>
              <a:gd name="connsiteX34" fmla="*/ 1585 w 10000"/>
              <a:gd name="connsiteY34" fmla="*/ 594 h 10000"/>
              <a:gd name="connsiteX35" fmla="*/ 1400 w 10000"/>
              <a:gd name="connsiteY35" fmla="*/ 764 h 10000"/>
              <a:gd name="connsiteX36" fmla="*/ 1277 w 10000"/>
              <a:gd name="connsiteY36" fmla="*/ 722 h 10000"/>
              <a:gd name="connsiteX37" fmla="*/ 1138 w 10000"/>
              <a:gd name="connsiteY37" fmla="*/ 807 h 10000"/>
              <a:gd name="connsiteX38" fmla="*/ 1015 w 10000"/>
              <a:gd name="connsiteY38" fmla="*/ 828 h 10000"/>
              <a:gd name="connsiteX39" fmla="*/ 846 w 10000"/>
              <a:gd name="connsiteY39" fmla="*/ 849 h 10000"/>
              <a:gd name="connsiteX40" fmla="*/ 754 w 10000"/>
              <a:gd name="connsiteY40" fmla="*/ 870 h 10000"/>
              <a:gd name="connsiteX41" fmla="*/ 646 w 10000"/>
              <a:gd name="connsiteY41" fmla="*/ 1019 h 10000"/>
              <a:gd name="connsiteX42" fmla="*/ 554 w 10000"/>
              <a:gd name="connsiteY42" fmla="*/ 1210 h 10000"/>
              <a:gd name="connsiteX43" fmla="*/ 446 w 10000"/>
              <a:gd name="connsiteY43" fmla="*/ 1401 h 10000"/>
              <a:gd name="connsiteX44" fmla="*/ 385 w 10000"/>
              <a:gd name="connsiteY44" fmla="*/ 1677 h 10000"/>
              <a:gd name="connsiteX45" fmla="*/ 215 w 10000"/>
              <a:gd name="connsiteY45" fmla="*/ 1826 h 10000"/>
              <a:gd name="connsiteX46" fmla="*/ 246 w 10000"/>
              <a:gd name="connsiteY46" fmla="*/ 2229 h 10000"/>
              <a:gd name="connsiteX47" fmla="*/ 215 w 10000"/>
              <a:gd name="connsiteY47" fmla="*/ 2357 h 10000"/>
              <a:gd name="connsiteX48" fmla="*/ 138 w 10000"/>
              <a:gd name="connsiteY48" fmla="*/ 2505 h 10000"/>
              <a:gd name="connsiteX49" fmla="*/ 215 w 10000"/>
              <a:gd name="connsiteY49" fmla="*/ 2760 h 10000"/>
              <a:gd name="connsiteX50" fmla="*/ 185 w 10000"/>
              <a:gd name="connsiteY50" fmla="*/ 2951 h 10000"/>
              <a:gd name="connsiteX51" fmla="*/ 169 w 10000"/>
              <a:gd name="connsiteY51" fmla="*/ 3227 h 10000"/>
              <a:gd name="connsiteX52" fmla="*/ 154 w 10000"/>
              <a:gd name="connsiteY52" fmla="*/ 3418 h 10000"/>
              <a:gd name="connsiteX53" fmla="*/ 0 w 10000"/>
              <a:gd name="connsiteY53" fmla="*/ 3418 h 10000"/>
              <a:gd name="connsiteX54" fmla="*/ 92 w 10000"/>
              <a:gd name="connsiteY54" fmla="*/ 3609 h 10000"/>
              <a:gd name="connsiteX55" fmla="*/ 138 w 10000"/>
              <a:gd name="connsiteY55" fmla="*/ 3779 h 10000"/>
              <a:gd name="connsiteX56" fmla="*/ 231 w 10000"/>
              <a:gd name="connsiteY56" fmla="*/ 3992 h 10000"/>
              <a:gd name="connsiteX57" fmla="*/ 246 w 10000"/>
              <a:gd name="connsiteY57" fmla="*/ 4140 h 10000"/>
              <a:gd name="connsiteX58" fmla="*/ 415 w 10000"/>
              <a:gd name="connsiteY58" fmla="*/ 4501 h 10000"/>
              <a:gd name="connsiteX59" fmla="*/ 354 w 10000"/>
              <a:gd name="connsiteY59" fmla="*/ 4713 h 10000"/>
              <a:gd name="connsiteX60" fmla="*/ 492 w 10000"/>
              <a:gd name="connsiteY60" fmla="*/ 5074 h 10000"/>
              <a:gd name="connsiteX61" fmla="*/ 492 w 10000"/>
              <a:gd name="connsiteY61" fmla="*/ 5265 h 10000"/>
              <a:gd name="connsiteX62" fmla="*/ 615 w 10000"/>
              <a:gd name="connsiteY62" fmla="*/ 5244 h 10000"/>
              <a:gd name="connsiteX63" fmla="*/ 554 w 10000"/>
              <a:gd name="connsiteY63" fmla="*/ 5945 h 10000"/>
              <a:gd name="connsiteX64" fmla="*/ 662 w 10000"/>
              <a:gd name="connsiteY64" fmla="*/ 6030 h 10000"/>
              <a:gd name="connsiteX65" fmla="*/ 769 w 10000"/>
              <a:gd name="connsiteY65" fmla="*/ 6200 h 10000"/>
              <a:gd name="connsiteX66" fmla="*/ 785 w 10000"/>
              <a:gd name="connsiteY66" fmla="*/ 6412 h 10000"/>
              <a:gd name="connsiteX67" fmla="*/ 877 w 10000"/>
              <a:gd name="connsiteY67" fmla="*/ 6709 h 10000"/>
              <a:gd name="connsiteX68" fmla="*/ 908 w 10000"/>
              <a:gd name="connsiteY68" fmla="*/ 6879 h 10000"/>
              <a:gd name="connsiteX69" fmla="*/ 1000 w 10000"/>
              <a:gd name="connsiteY69" fmla="*/ 6837 h 10000"/>
              <a:gd name="connsiteX70" fmla="*/ 908 w 10000"/>
              <a:gd name="connsiteY70" fmla="*/ 7113 h 10000"/>
              <a:gd name="connsiteX71" fmla="*/ 954 w 10000"/>
              <a:gd name="connsiteY71" fmla="*/ 7325 h 10000"/>
              <a:gd name="connsiteX72" fmla="*/ 1123 w 10000"/>
              <a:gd name="connsiteY72" fmla="*/ 7622 h 10000"/>
              <a:gd name="connsiteX73" fmla="*/ 1108 w 10000"/>
              <a:gd name="connsiteY73" fmla="*/ 7813 h 10000"/>
              <a:gd name="connsiteX74" fmla="*/ 1231 w 10000"/>
              <a:gd name="connsiteY74" fmla="*/ 8174 h 10000"/>
              <a:gd name="connsiteX75" fmla="*/ 1308 w 10000"/>
              <a:gd name="connsiteY75" fmla="*/ 8429 h 10000"/>
              <a:gd name="connsiteX76" fmla="*/ 1492 w 10000"/>
              <a:gd name="connsiteY76" fmla="*/ 8493 h 10000"/>
              <a:gd name="connsiteX77" fmla="*/ 1538 w 10000"/>
              <a:gd name="connsiteY77" fmla="*/ 8769 h 10000"/>
              <a:gd name="connsiteX78" fmla="*/ 1785 w 10000"/>
              <a:gd name="connsiteY78" fmla="*/ 8960 h 10000"/>
              <a:gd name="connsiteX79" fmla="*/ 2046 w 10000"/>
              <a:gd name="connsiteY79" fmla="*/ 8620 h 10000"/>
              <a:gd name="connsiteX80" fmla="*/ 2138 w 10000"/>
              <a:gd name="connsiteY80" fmla="*/ 8577 h 10000"/>
              <a:gd name="connsiteX81" fmla="*/ 2190 w 10000"/>
              <a:gd name="connsiteY81" fmla="*/ 8280 h 10000"/>
              <a:gd name="connsiteX82" fmla="*/ 2369 w 10000"/>
              <a:gd name="connsiteY82" fmla="*/ 7941 h 10000"/>
              <a:gd name="connsiteX83" fmla="*/ 2364 w 10000"/>
              <a:gd name="connsiteY83" fmla="*/ 7629 h 10000"/>
              <a:gd name="connsiteX84" fmla="*/ 2385 w 10000"/>
              <a:gd name="connsiteY84" fmla="*/ 7403 h 10000"/>
              <a:gd name="connsiteX85" fmla="*/ 2354 w 10000"/>
              <a:gd name="connsiteY85" fmla="*/ 7155 h 10000"/>
              <a:gd name="connsiteX86" fmla="*/ 3046 w 10000"/>
              <a:gd name="connsiteY86" fmla="*/ 7155 h 10000"/>
              <a:gd name="connsiteX87" fmla="*/ 4708 w 10000"/>
              <a:gd name="connsiteY87" fmla="*/ 10000 h 10000"/>
              <a:gd name="connsiteX88" fmla="*/ 4815 w 10000"/>
              <a:gd name="connsiteY88" fmla="*/ 9278 h 10000"/>
              <a:gd name="connsiteX89" fmla="*/ 4708 w 10000"/>
              <a:gd name="connsiteY89" fmla="*/ 9002 h 10000"/>
              <a:gd name="connsiteX90" fmla="*/ 4723 w 10000"/>
              <a:gd name="connsiteY90" fmla="*/ 8471 h 10000"/>
              <a:gd name="connsiteX91" fmla="*/ 4877 w 10000"/>
              <a:gd name="connsiteY91" fmla="*/ 8344 h 10000"/>
              <a:gd name="connsiteX92" fmla="*/ 4862 w 10000"/>
              <a:gd name="connsiteY92" fmla="*/ 8025 h 10000"/>
              <a:gd name="connsiteX93" fmla="*/ 5154 w 10000"/>
              <a:gd name="connsiteY93" fmla="*/ 7643 h 10000"/>
              <a:gd name="connsiteX0" fmla="*/ 5154 w 10000"/>
              <a:gd name="connsiteY0" fmla="*/ 7643 h 10000"/>
              <a:gd name="connsiteX1" fmla="*/ 8428 w 10000"/>
              <a:gd name="connsiteY1" fmla="*/ 7619 h 10000"/>
              <a:gd name="connsiteX2" fmla="*/ 8938 w 10000"/>
              <a:gd name="connsiteY2" fmla="*/ 6454 h 10000"/>
              <a:gd name="connsiteX3" fmla="*/ 9092 w 10000"/>
              <a:gd name="connsiteY3" fmla="*/ 6327 h 10000"/>
              <a:gd name="connsiteX4" fmla="*/ 9508 w 10000"/>
              <a:gd name="connsiteY4" fmla="*/ 5223 h 10000"/>
              <a:gd name="connsiteX5" fmla="*/ 9400 w 10000"/>
              <a:gd name="connsiteY5" fmla="*/ 4904 h 10000"/>
              <a:gd name="connsiteX6" fmla="*/ 9877 w 10000"/>
              <a:gd name="connsiteY6" fmla="*/ 4480 h 10000"/>
              <a:gd name="connsiteX7" fmla="*/ 9877 w 10000"/>
              <a:gd name="connsiteY7" fmla="*/ 4098 h 10000"/>
              <a:gd name="connsiteX8" fmla="*/ 10000 w 10000"/>
              <a:gd name="connsiteY8" fmla="*/ 3949 h 10000"/>
              <a:gd name="connsiteX9" fmla="*/ 9954 w 10000"/>
              <a:gd name="connsiteY9" fmla="*/ 3623 h 10000"/>
              <a:gd name="connsiteX10" fmla="*/ 9677 w 10000"/>
              <a:gd name="connsiteY10" fmla="*/ 3524 h 10000"/>
              <a:gd name="connsiteX11" fmla="*/ 9554 w 10000"/>
              <a:gd name="connsiteY11" fmla="*/ 3270 h 10000"/>
              <a:gd name="connsiteX12" fmla="*/ 9462 w 10000"/>
              <a:gd name="connsiteY12" fmla="*/ 3248 h 10000"/>
              <a:gd name="connsiteX13" fmla="*/ 8431 w 10000"/>
              <a:gd name="connsiteY13" fmla="*/ 2842 h 10000"/>
              <a:gd name="connsiteX14" fmla="*/ 7277 w 10000"/>
              <a:gd name="connsiteY14" fmla="*/ 2866 h 10000"/>
              <a:gd name="connsiteX15" fmla="*/ 7277 w 10000"/>
              <a:gd name="connsiteY15" fmla="*/ 1210 h 10000"/>
              <a:gd name="connsiteX16" fmla="*/ 5154 w 10000"/>
              <a:gd name="connsiteY16" fmla="*/ 1210 h 10000"/>
              <a:gd name="connsiteX17" fmla="*/ 3477 w 10000"/>
              <a:gd name="connsiteY17" fmla="*/ 1019 h 10000"/>
              <a:gd name="connsiteX18" fmla="*/ 3415 w 10000"/>
              <a:gd name="connsiteY18" fmla="*/ 594 h 10000"/>
              <a:gd name="connsiteX19" fmla="*/ 3174 w 10000"/>
              <a:gd name="connsiteY19" fmla="*/ 481 h 10000"/>
              <a:gd name="connsiteX20" fmla="*/ 2985 w 10000"/>
              <a:gd name="connsiteY20" fmla="*/ 679 h 10000"/>
              <a:gd name="connsiteX21" fmla="*/ 2918 w 10000"/>
              <a:gd name="connsiteY21" fmla="*/ 637 h 10000"/>
              <a:gd name="connsiteX22" fmla="*/ 2867 w 10000"/>
              <a:gd name="connsiteY22" fmla="*/ 807 h 10000"/>
              <a:gd name="connsiteX23" fmla="*/ 2703 w 10000"/>
              <a:gd name="connsiteY23" fmla="*/ 637 h 10000"/>
              <a:gd name="connsiteX24" fmla="*/ 2549 w 10000"/>
              <a:gd name="connsiteY24" fmla="*/ 679 h 10000"/>
              <a:gd name="connsiteX25" fmla="*/ 2395 w 10000"/>
              <a:gd name="connsiteY25" fmla="*/ 552 h 10000"/>
              <a:gd name="connsiteX26" fmla="*/ 2210 w 10000"/>
              <a:gd name="connsiteY26" fmla="*/ 594 h 10000"/>
              <a:gd name="connsiteX27" fmla="*/ 1969 w 10000"/>
              <a:gd name="connsiteY27" fmla="*/ 488 h 10000"/>
              <a:gd name="connsiteX28" fmla="*/ 1877 w 10000"/>
              <a:gd name="connsiteY28" fmla="*/ 127 h 10000"/>
              <a:gd name="connsiteX29" fmla="*/ 1769 w 10000"/>
              <a:gd name="connsiteY29" fmla="*/ 0 h 10000"/>
              <a:gd name="connsiteX30" fmla="*/ 1631 w 10000"/>
              <a:gd name="connsiteY30" fmla="*/ 127 h 10000"/>
              <a:gd name="connsiteX31" fmla="*/ 1631 w 10000"/>
              <a:gd name="connsiteY31" fmla="*/ 255 h 10000"/>
              <a:gd name="connsiteX32" fmla="*/ 1646 w 10000"/>
              <a:gd name="connsiteY32" fmla="*/ 467 h 10000"/>
              <a:gd name="connsiteX33" fmla="*/ 1585 w 10000"/>
              <a:gd name="connsiteY33" fmla="*/ 594 h 10000"/>
              <a:gd name="connsiteX34" fmla="*/ 1400 w 10000"/>
              <a:gd name="connsiteY34" fmla="*/ 764 h 10000"/>
              <a:gd name="connsiteX35" fmla="*/ 1277 w 10000"/>
              <a:gd name="connsiteY35" fmla="*/ 722 h 10000"/>
              <a:gd name="connsiteX36" fmla="*/ 1138 w 10000"/>
              <a:gd name="connsiteY36" fmla="*/ 807 h 10000"/>
              <a:gd name="connsiteX37" fmla="*/ 1015 w 10000"/>
              <a:gd name="connsiteY37" fmla="*/ 828 h 10000"/>
              <a:gd name="connsiteX38" fmla="*/ 846 w 10000"/>
              <a:gd name="connsiteY38" fmla="*/ 849 h 10000"/>
              <a:gd name="connsiteX39" fmla="*/ 754 w 10000"/>
              <a:gd name="connsiteY39" fmla="*/ 870 h 10000"/>
              <a:gd name="connsiteX40" fmla="*/ 646 w 10000"/>
              <a:gd name="connsiteY40" fmla="*/ 1019 h 10000"/>
              <a:gd name="connsiteX41" fmla="*/ 554 w 10000"/>
              <a:gd name="connsiteY41" fmla="*/ 1210 h 10000"/>
              <a:gd name="connsiteX42" fmla="*/ 446 w 10000"/>
              <a:gd name="connsiteY42" fmla="*/ 1401 h 10000"/>
              <a:gd name="connsiteX43" fmla="*/ 385 w 10000"/>
              <a:gd name="connsiteY43" fmla="*/ 1677 h 10000"/>
              <a:gd name="connsiteX44" fmla="*/ 215 w 10000"/>
              <a:gd name="connsiteY44" fmla="*/ 1826 h 10000"/>
              <a:gd name="connsiteX45" fmla="*/ 246 w 10000"/>
              <a:gd name="connsiteY45" fmla="*/ 2229 h 10000"/>
              <a:gd name="connsiteX46" fmla="*/ 215 w 10000"/>
              <a:gd name="connsiteY46" fmla="*/ 2357 h 10000"/>
              <a:gd name="connsiteX47" fmla="*/ 138 w 10000"/>
              <a:gd name="connsiteY47" fmla="*/ 2505 h 10000"/>
              <a:gd name="connsiteX48" fmla="*/ 215 w 10000"/>
              <a:gd name="connsiteY48" fmla="*/ 2760 h 10000"/>
              <a:gd name="connsiteX49" fmla="*/ 185 w 10000"/>
              <a:gd name="connsiteY49" fmla="*/ 2951 h 10000"/>
              <a:gd name="connsiteX50" fmla="*/ 169 w 10000"/>
              <a:gd name="connsiteY50" fmla="*/ 3227 h 10000"/>
              <a:gd name="connsiteX51" fmla="*/ 154 w 10000"/>
              <a:gd name="connsiteY51" fmla="*/ 3418 h 10000"/>
              <a:gd name="connsiteX52" fmla="*/ 0 w 10000"/>
              <a:gd name="connsiteY52" fmla="*/ 3418 h 10000"/>
              <a:gd name="connsiteX53" fmla="*/ 92 w 10000"/>
              <a:gd name="connsiteY53" fmla="*/ 3609 h 10000"/>
              <a:gd name="connsiteX54" fmla="*/ 138 w 10000"/>
              <a:gd name="connsiteY54" fmla="*/ 3779 h 10000"/>
              <a:gd name="connsiteX55" fmla="*/ 231 w 10000"/>
              <a:gd name="connsiteY55" fmla="*/ 3992 h 10000"/>
              <a:gd name="connsiteX56" fmla="*/ 246 w 10000"/>
              <a:gd name="connsiteY56" fmla="*/ 4140 h 10000"/>
              <a:gd name="connsiteX57" fmla="*/ 415 w 10000"/>
              <a:gd name="connsiteY57" fmla="*/ 4501 h 10000"/>
              <a:gd name="connsiteX58" fmla="*/ 354 w 10000"/>
              <a:gd name="connsiteY58" fmla="*/ 4713 h 10000"/>
              <a:gd name="connsiteX59" fmla="*/ 492 w 10000"/>
              <a:gd name="connsiteY59" fmla="*/ 5074 h 10000"/>
              <a:gd name="connsiteX60" fmla="*/ 492 w 10000"/>
              <a:gd name="connsiteY60" fmla="*/ 5265 h 10000"/>
              <a:gd name="connsiteX61" fmla="*/ 615 w 10000"/>
              <a:gd name="connsiteY61" fmla="*/ 5244 h 10000"/>
              <a:gd name="connsiteX62" fmla="*/ 554 w 10000"/>
              <a:gd name="connsiteY62" fmla="*/ 5945 h 10000"/>
              <a:gd name="connsiteX63" fmla="*/ 662 w 10000"/>
              <a:gd name="connsiteY63" fmla="*/ 6030 h 10000"/>
              <a:gd name="connsiteX64" fmla="*/ 769 w 10000"/>
              <a:gd name="connsiteY64" fmla="*/ 6200 h 10000"/>
              <a:gd name="connsiteX65" fmla="*/ 785 w 10000"/>
              <a:gd name="connsiteY65" fmla="*/ 6412 h 10000"/>
              <a:gd name="connsiteX66" fmla="*/ 877 w 10000"/>
              <a:gd name="connsiteY66" fmla="*/ 6709 h 10000"/>
              <a:gd name="connsiteX67" fmla="*/ 908 w 10000"/>
              <a:gd name="connsiteY67" fmla="*/ 6879 h 10000"/>
              <a:gd name="connsiteX68" fmla="*/ 1000 w 10000"/>
              <a:gd name="connsiteY68" fmla="*/ 6837 h 10000"/>
              <a:gd name="connsiteX69" fmla="*/ 908 w 10000"/>
              <a:gd name="connsiteY69" fmla="*/ 7113 h 10000"/>
              <a:gd name="connsiteX70" fmla="*/ 954 w 10000"/>
              <a:gd name="connsiteY70" fmla="*/ 7325 h 10000"/>
              <a:gd name="connsiteX71" fmla="*/ 1123 w 10000"/>
              <a:gd name="connsiteY71" fmla="*/ 7622 h 10000"/>
              <a:gd name="connsiteX72" fmla="*/ 1108 w 10000"/>
              <a:gd name="connsiteY72" fmla="*/ 7813 h 10000"/>
              <a:gd name="connsiteX73" fmla="*/ 1231 w 10000"/>
              <a:gd name="connsiteY73" fmla="*/ 8174 h 10000"/>
              <a:gd name="connsiteX74" fmla="*/ 1308 w 10000"/>
              <a:gd name="connsiteY74" fmla="*/ 8429 h 10000"/>
              <a:gd name="connsiteX75" fmla="*/ 1492 w 10000"/>
              <a:gd name="connsiteY75" fmla="*/ 8493 h 10000"/>
              <a:gd name="connsiteX76" fmla="*/ 1538 w 10000"/>
              <a:gd name="connsiteY76" fmla="*/ 8769 h 10000"/>
              <a:gd name="connsiteX77" fmla="*/ 1785 w 10000"/>
              <a:gd name="connsiteY77" fmla="*/ 8960 h 10000"/>
              <a:gd name="connsiteX78" fmla="*/ 2046 w 10000"/>
              <a:gd name="connsiteY78" fmla="*/ 8620 h 10000"/>
              <a:gd name="connsiteX79" fmla="*/ 2138 w 10000"/>
              <a:gd name="connsiteY79" fmla="*/ 8577 h 10000"/>
              <a:gd name="connsiteX80" fmla="*/ 2190 w 10000"/>
              <a:gd name="connsiteY80" fmla="*/ 8280 h 10000"/>
              <a:gd name="connsiteX81" fmla="*/ 2369 w 10000"/>
              <a:gd name="connsiteY81" fmla="*/ 7941 h 10000"/>
              <a:gd name="connsiteX82" fmla="*/ 2364 w 10000"/>
              <a:gd name="connsiteY82" fmla="*/ 7629 h 10000"/>
              <a:gd name="connsiteX83" fmla="*/ 2385 w 10000"/>
              <a:gd name="connsiteY83" fmla="*/ 7403 h 10000"/>
              <a:gd name="connsiteX84" fmla="*/ 2354 w 10000"/>
              <a:gd name="connsiteY84" fmla="*/ 7155 h 10000"/>
              <a:gd name="connsiteX85" fmla="*/ 3046 w 10000"/>
              <a:gd name="connsiteY85" fmla="*/ 7155 h 10000"/>
              <a:gd name="connsiteX86" fmla="*/ 4708 w 10000"/>
              <a:gd name="connsiteY86" fmla="*/ 10000 h 10000"/>
              <a:gd name="connsiteX87" fmla="*/ 4815 w 10000"/>
              <a:gd name="connsiteY87" fmla="*/ 9278 h 10000"/>
              <a:gd name="connsiteX88" fmla="*/ 4708 w 10000"/>
              <a:gd name="connsiteY88" fmla="*/ 9002 h 10000"/>
              <a:gd name="connsiteX89" fmla="*/ 4723 w 10000"/>
              <a:gd name="connsiteY89" fmla="*/ 8471 h 10000"/>
              <a:gd name="connsiteX90" fmla="*/ 4877 w 10000"/>
              <a:gd name="connsiteY90" fmla="*/ 8344 h 10000"/>
              <a:gd name="connsiteX91" fmla="*/ 4862 w 10000"/>
              <a:gd name="connsiteY91" fmla="*/ 8025 h 10000"/>
              <a:gd name="connsiteX92" fmla="*/ 5154 w 10000"/>
              <a:gd name="connsiteY92" fmla="*/ 7643 h 10000"/>
              <a:gd name="connsiteX0" fmla="*/ 5154 w 10000"/>
              <a:gd name="connsiteY0" fmla="*/ 7643 h 10000"/>
              <a:gd name="connsiteX1" fmla="*/ 8428 w 10000"/>
              <a:gd name="connsiteY1" fmla="*/ 7619 h 10000"/>
              <a:gd name="connsiteX2" fmla="*/ 9092 w 10000"/>
              <a:gd name="connsiteY2" fmla="*/ 6327 h 10000"/>
              <a:gd name="connsiteX3" fmla="*/ 9508 w 10000"/>
              <a:gd name="connsiteY3" fmla="*/ 5223 h 10000"/>
              <a:gd name="connsiteX4" fmla="*/ 9400 w 10000"/>
              <a:gd name="connsiteY4" fmla="*/ 4904 h 10000"/>
              <a:gd name="connsiteX5" fmla="*/ 9877 w 10000"/>
              <a:gd name="connsiteY5" fmla="*/ 4480 h 10000"/>
              <a:gd name="connsiteX6" fmla="*/ 9877 w 10000"/>
              <a:gd name="connsiteY6" fmla="*/ 4098 h 10000"/>
              <a:gd name="connsiteX7" fmla="*/ 10000 w 10000"/>
              <a:gd name="connsiteY7" fmla="*/ 3949 h 10000"/>
              <a:gd name="connsiteX8" fmla="*/ 9954 w 10000"/>
              <a:gd name="connsiteY8" fmla="*/ 3623 h 10000"/>
              <a:gd name="connsiteX9" fmla="*/ 9677 w 10000"/>
              <a:gd name="connsiteY9" fmla="*/ 3524 h 10000"/>
              <a:gd name="connsiteX10" fmla="*/ 9554 w 10000"/>
              <a:gd name="connsiteY10" fmla="*/ 3270 h 10000"/>
              <a:gd name="connsiteX11" fmla="*/ 9462 w 10000"/>
              <a:gd name="connsiteY11" fmla="*/ 3248 h 10000"/>
              <a:gd name="connsiteX12" fmla="*/ 8431 w 10000"/>
              <a:gd name="connsiteY12" fmla="*/ 2842 h 10000"/>
              <a:gd name="connsiteX13" fmla="*/ 7277 w 10000"/>
              <a:gd name="connsiteY13" fmla="*/ 2866 h 10000"/>
              <a:gd name="connsiteX14" fmla="*/ 7277 w 10000"/>
              <a:gd name="connsiteY14" fmla="*/ 1210 h 10000"/>
              <a:gd name="connsiteX15" fmla="*/ 5154 w 10000"/>
              <a:gd name="connsiteY15" fmla="*/ 1210 h 10000"/>
              <a:gd name="connsiteX16" fmla="*/ 3477 w 10000"/>
              <a:gd name="connsiteY16" fmla="*/ 1019 h 10000"/>
              <a:gd name="connsiteX17" fmla="*/ 3415 w 10000"/>
              <a:gd name="connsiteY17" fmla="*/ 594 h 10000"/>
              <a:gd name="connsiteX18" fmla="*/ 3174 w 10000"/>
              <a:gd name="connsiteY18" fmla="*/ 481 h 10000"/>
              <a:gd name="connsiteX19" fmla="*/ 2985 w 10000"/>
              <a:gd name="connsiteY19" fmla="*/ 679 h 10000"/>
              <a:gd name="connsiteX20" fmla="*/ 2918 w 10000"/>
              <a:gd name="connsiteY20" fmla="*/ 637 h 10000"/>
              <a:gd name="connsiteX21" fmla="*/ 2867 w 10000"/>
              <a:gd name="connsiteY21" fmla="*/ 807 h 10000"/>
              <a:gd name="connsiteX22" fmla="*/ 2703 w 10000"/>
              <a:gd name="connsiteY22" fmla="*/ 637 h 10000"/>
              <a:gd name="connsiteX23" fmla="*/ 2549 w 10000"/>
              <a:gd name="connsiteY23" fmla="*/ 679 h 10000"/>
              <a:gd name="connsiteX24" fmla="*/ 2395 w 10000"/>
              <a:gd name="connsiteY24" fmla="*/ 552 h 10000"/>
              <a:gd name="connsiteX25" fmla="*/ 2210 w 10000"/>
              <a:gd name="connsiteY25" fmla="*/ 594 h 10000"/>
              <a:gd name="connsiteX26" fmla="*/ 1969 w 10000"/>
              <a:gd name="connsiteY26" fmla="*/ 488 h 10000"/>
              <a:gd name="connsiteX27" fmla="*/ 1877 w 10000"/>
              <a:gd name="connsiteY27" fmla="*/ 127 h 10000"/>
              <a:gd name="connsiteX28" fmla="*/ 1769 w 10000"/>
              <a:gd name="connsiteY28" fmla="*/ 0 h 10000"/>
              <a:gd name="connsiteX29" fmla="*/ 1631 w 10000"/>
              <a:gd name="connsiteY29" fmla="*/ 127 h 10000"/>
              <a:gd name="connsiteX30" fmla="*/ 1631 w 10000"/>
              <a:gd name="connsiteY30" fmla="*/ 255 h 10000"/>
              <a:gd name="connsiteX31" fmla="*/ 1646 w 10000"/>
              <a:gd name="connsiteY31" fmla="*/ 467 h 10000"/>
              <a:gd name="connsiteX32" fmla="*/ 1585 w 10000"/>
              <a:gd name="connsiteY32" fmla="*/ 594 h 10000"/>
              <a:gd name="connsiteX33" fmla="*/ 1400 w 10000"/>
              <a:gd name="connsiteY33" fmla="*/ 764 h 10000"/>
              <a:gd name="connsiteX34" fmla="*/ 1277 w 10000"/>
              <a:gd name="connsiteY34" fmla="*/ 722 h 10000"/>
              <a:gd name="connsiteX35" fmla="*/ 1138 w 10000"/>
              <a:gd name="connsiteY35" fmla="*/ 807 h 10000"/>
              <a:gd name="connsiteX36" fmla="*/ 1015 w 10000"/>
              <a:gd name="connsiteY36" fmla="*/ 828 h 10000"/>
              <a:gd name="connsiteX37" fmla="*/ 846 w 10000"/>
              <a:gd name="connsiteY37" fmla="*/ 849 h 10000"/>
              <a:gd name="connsiteX38" fmla="*/ 754 w 10000"/>
              <a:gd name="connsiteY38" fmla="*/ 870 h 10000"/>
              <a:gd name="connsiteX39" fmla="*/ 646 w 10000"/>
              <a:gd name="connsiteY39" fmla="*/ 1019 h 10000"/>
              <a:gd name="connsiteX40" fmla="*/ 554 w 10000"/>
              <a:gd name="connsiteY40" fmla="*/ 1210 h 10000"/>
              <a:gd name="connsiteX41" fmla="*/ 446 w 10000"/>
              <a:gd name="connsiteY41" fmla="*/ 1401 h 10000"/>
              <a:gd name="connsiteX42" fmla="*/ 385 w 10000"/>
              <a:gd name="connsiteY42" fmla="*/ 1677 h 10000"/>
              <a:gd name="connsiteX43" fmla="*/ 215 w 10000"/>
              <a:gd name="connsiteY43" fmla="*/ 1826 h 10000"/>
              <a:gd name="connsiteX44" fmla="*/ 246 w 10000"/>
              <a:gd name="connsiteY44" fmla="*/ 2229 h 10000"/>
              <a:gd name="connsiteX45" fmla="*/ 215 w 10000"/>
              <a:gd name="connsiteY45" fmla="*/ 2357 h 10000"/>
              <a:gd name="connsiteX46" fmla="*/ 138 w 10000"/>
              <a:gd name="connsiteY46" fmla="*/ 2505 h 10000"/>
              <a:gd name="connsiteX47" fmla="*/ 215 w 10000"/>
              <a:gd name="connsiteY47" fmla="*/ 2760 h 10000"/>
              <a:gd name="connsiteX48" fmla="*/ 185 w 10000"/>
              <a:gd name="connsiteY48" fmla="*/ 2951 h 10000"/>
              <a:gd name="connsiteX49" fmla="*/ 169 w 10000"/>
              <a:gd name="connsiteY49" fmla="*/ 3227 h 10000"/>
              <a:gd name="connsiteX50" fmla="*/ 154 w 10000"/>
              <a:gd name="connsiteY50" fmla="*/ 3418 h 10000"/>
              <a:gd name="connsiteX51" fmla="*/ 0 w 10000"/>
              <a:gd name="connsiteY51" fmla="*/ 3418 h 10000"/>
              <a:gd name="connsiteX52" fmla="*/ 92 w 10000"/>
              <a:gd name="connsiteY52" fmla="*/ 3609 h 10000"/>
              <a:gd name="connsiteX53" fmla="*/ 138 w 10000"/>
              <a:gd name="connsiteY53" fmla="*/ 3779 h 10000"/>
              <a:gd name="connsiteX54" fmla="*/ 231 w 10000"/>
              <a:gd name="connsiteY54" fmla="*/ 3992 h 10000"/>
              <a:gd name="connsiteX55" fmla="*/ 246 w 10000"/>
              <a:gd name="connsiteY55" fmla="*/ 4140 h 10000"/>
              <a:gd name="connsiteX56" fmla="*/ 415 w 10000"/>
              <a:gd name="connsiteY56" fmla="*/ 4501 h 10000"/>
              <a:gd name="connsiteX57" fmla="*/ 354 w 10000"/>
              <a:gd name="connsiteY57" fmla="*/ 4713 h 10000"/>
              <a:gd name="connsiteX58" fmla="*/ 492 w 10000"/>
              <a:gd name="connsiteY58" fmla="*/ 5074 h 10000"/>
              <a:gd name="connsiteX59" fmla="*/ 492 w 10000"/>
              <a:gd name="connsiteY59" fmla="*/ 5265 h 10000"/>
              <a:gd name="connsiteX60" fmla="*/ 615 w 10000"/>
              <a:gd name="connsiteY60" fmla="*/ 5244 h 10000"/>
              <a:gd name="connsiteX61" fmla="*/ 554 w 10000"/>
              <a:gd name="connsiteY61" fmla="*/ 5945 h 10000"/>
              <a:gd name="connsiteX62" fmla="*/ 662 w 10000"/>
              <a:gd name="connsiteY62" fmla="*/ 6030 h 10000"/>
              <a:gd name="connsiteX63" fmla="*/ 769 w 10000"/>
              <a:gd name="connsiteY63" fmla="*/ 6200 h 10000"/>
              <a:gd name="connsiteX64" fmla="*/ 785 w 10000"/>
              <a:gd name="connsiteY64" fmla="*/ 6412 h 10000"/>
              <a:gd name="connsiteX65" fmla="*/ 877 w 10000"/>
              <a:gd name="connsiteY65" fmla="*/ 6709 h 10000"/>
              <a:gd name="connsiteX66" fmla="*/ 908 w 10000"/>
              <a:gd name="connsiteY66" fmla="*/ 6879 h 10000"/>
              <a:gd name="connsiteX67" fmla="*/ 1000 w 10000"/>
              <a:gd name="connsiteY67" fmla="*/ 6837 h 10000"/>
              <a:gd name="connsiteX68" fmla="*/ 908 w 10000"/>
              <a:gd name="connsiteY68" fmla="*/ 7113 h 10000"/>
              <a:gd name="connsiteX69" fmla="*/ 954 w 10000"/>
              <a:gd name="connsiteY69" fmla="*/ 7325 h 10000"/>
              <a:gd name="connsiteX70" fmla="*/ 1123 w 10000"/>
              <a:gd name="connsiteY70" fmla="*/ 7622 h 10000"/>
              <a:gd name="connsiteX71" fmla="*/ 1108 w 10000"/>
              <a:gd name="connsiteY71" fmla="*/ 7813 h 10000"/>
              <a:gd name="connsiteX72" fmla="*/ 1231 w 10000"/>
              <a:gd name="connsiteY72" fmla="*/ 8174 h 10000"/>
              <a:gd name="connsiteX73" fmla="*/ 1308 w 10000"/>
              <a:gd name="connsiteY73" fmla="*/ 8429 h 10000"/>
              <a:gd name="connsiteX74" fmla="*/ 1492 w 10000"/>
              <a:gd name="connsiteY74" fmla="*/ 8493 h 10000"/>
              <a:gd name="connsiteX75" fmla="*/ 1538 w 10000"/>
              <a:gd name="connsiteY75" fmla="*/ 8769 h 10000"/>
              <a:gd name="connsiteX76" fmla="*/ 1785 w 10000"/>
              <a:gd name="connsiteY76" fmla="*/ 8960 h 10000"/>
              <a:gd name="connsiteX77" fmla="*/ 2046 w 10000"/>
              <a:gd name="connsiteY77" fmla="*/ 8620 h 10000"/>
              <a:gd name="connsiteX78" fmla="*/ 2138 w 10000"/>
              <a:gd name="connsiteY78" fmla="*/ 8577 h 10000"/>
              <a:gd name="connsiteX79" fmla="*/ 2190 w 10000"/>
              <a:gd name="connsiteY79" fmla="*/ 8280 h 10000"/>
              <a:gd name="connsiteX80" fmla="*/ 2369 w 10000"/>
              <a:gd name="connsiteY80" fmla="*/ 7941 h 10000"/>
              <a:gd name="connsiteX81" fmla="*/ 2364 w 10000"/>
              <a:gd name="connsiteY81" fmla="*/ 7629 h 10000"/>
              <a:gd name="connsiteX82" fmla="*/ 2385 w 10000"/>
              <a:gd name="connsiteY82" fmla="*/ 7403 h 10000"/>
              <a:gd name="connsiteX83" fmla="*/ 2354 w 10000"/>
              <a:gd name="connsiteY83" fmla="*/ 7155 h 10000"/>
              <a:gd name="connsiteX84" fmla="*/ 3046 w 10000"/>
              <a:gd name="connsiteY84" fmla="*/ 7155 h 10000"/>
              <a:gd name="connsiteX85" fmla="*/ 4708 w 10000"/>
              <a:gd name="connsiteY85" fmla="*/ 10000 h 10000"/>
              <a:gd name="connsiteX86" fmla="*/ 4815 w 10000"/>
              <a:gd name="connsiteY86" fmla="*/ 9278 h 10000"/>
              <a:gd name="connsiteX87" fmla="*/ 4708 w 10000"/>
              <a:gd name="connsiteY87" fmla="*/ 9002 h 10000"/>
              <a:gd name="connsiteX88" fmla="*/ 4723 w 10000"/>
              <a:gd name="connsiteY88" fmla="*/ 8471 h 10000"/>
              <a:gd name="connsiteX89" fmla="*/ 4877 w 10000"/>
              <a:gd name="connsiteY89" fmla="*/ 8344 h 10000"/>
              <a:gd name="connsiteX90" fmla="*/ 4862 w 10000"/>
              <a:gd name="connsiteY90" fmla="*/ 8025 h 10000"/>
              <a:gd name="connsiteX91" fmla="*/ 5154 w 10000"/>
              <a:gd name="connsiteY91" fmla="*/ 7643 h 10000"/>
              <a:gd name="connsiteX0" fmla="*/ 5154 w 10000"/>
              <a:gd name="connsiteY0" fmla="*/ 7643 h 10000"/>
              <a:gd name="connsiteX1" fmla="*/ 8428 w 10000"/>
              <a:gd name="connsiteY1" fmla="*/ 7619 h 10000"/>
              <a:gd name="connsiteX2" fmla="*/ 9508 w 10000"/>
              <a:gd name="connsiteY2" fmla="*/ 5223 h 10000"/>
              <a:gd name="connsiteX3" fmla="*/ 9400 w 10000"/>
              <a:gd name="connsiteY3" fmla="*/ 4904 h 10000"/>
              <a:gd name="connsiteX4" fmla="*/ 9877 w 10000"/>
              <a:gd name="connsiteY4" fmla="*/ 4480 h 10000"/>
              <a:gd name="connsiteX5" fmla="*/ 9877 w 10000"/>
              <a:gd name="connsiteY5" fmla="*/ 4098 h 10000"/>
              <a:gd name="connsiteX6" fmla="*/ 10000 w 10000"/>
              <a:gd name="connsiteY6" fmla="*/ 3949 h 10000"/>
              <a:gd name="connsiteX7" fmla="*/ 9954 w 10000"/>
              <a:gd name="connsiteY7" fmla="*/ 3623 h 10000"/>
              <a:gd name="connsiteX8" fmla="*/ 9677 w 10000"/>
              <a:gd name="connsiteY8" fmla="*/ 3524 h 10000"/>
              <a:gd name="connsiteX9" fmla="*/ 9554 w 10000"/>
              <a:gd name="connsiteY9" fmla="*/ 3270 h 10000"/>
              <a:gd name="connsiteX10" fmla="*/ 9462 w 10000"/>
              <a:gd name="connsiteY10" fmla="*/ 3248 h 10000"/>
              <a:gd name="connsiteX11" fmla="*/ 8431 w 10000"/>
              <a:gd name="connsiteY11" fmla="*/ 2842 h 10000"/>
              <a:gd name="connsiteX12" fmla="*/ 7277 w 10000"/>
              <a:gd name="connsiteY12" fmla="*/ 2866 h 10000"/>
              <a:gd name="connsiteX13" fmla="*/ 7277 w 10000"/>
              <a:gd name="connsiteY13" fmla="*/ 1210 h 10000"/>
              <a:gd name="connsiteX14" fmla="*/ 5154 w 10000"/>
              <a:gd name="connsiteY14" fmla="*/ 1210 h 10000"/>
              <a:gd name="connsiteX15" fmla="*/ 3477 w 10000"/>
              <a:gd name="connsiteY15" fmla="*/ 1019 h 10000"/>
              <a:gd name="connsiteX16" fmla="*/ 3415 w 10000"/>
              <a:gd name="connsiteY16" fmla="*/ 594 h 10000"/>
              <a:gd name="connsiteX17" fmla="*/ 3174 w 10000"/>
              <a:gd name="connsiteY17" fmla="*/ 481 h 10000"/>
              <a:gd name="connsiteX18" fmla="*/ 2985 w 10000"/>
              <a:gd name="connsiteY18" fmla="*/ 679 h 10000"/>
              <a:gd name="connsiteX19" fmla="*/ 2918 w 10000"/>
              <a:gd name="connsiteY19" fmla="*/ 637 h 10000"/>
              <a:gd name="connsiteX20" fmla="*/ 2867 w 10000"/>
              <a:gd name="connsiteY20" fmla="*/ 807 h 10000"/>
              <a:gd name="connsiteX21" fmla="*/ 2703 w 10000"/>
              <a:gd name="connsiteY21" fmla="*/ 637 h 10000"/>
              <a:gd name="connsiteX22" fmla="*/ 2549 w 10000"/>
              <a:gd name="connsiteY22" fmla="*/ 679 h 10000"/>
              <a:gd name="connsiteX23" fmla="*/ 2395 w 10000"/>
              <a:gd name="connsiteY23" fmla="*/ 552 h 10000"/>
              <a:gd name="connsiteX24" fmla="*/ 2210 w 10000"/>
              <a:gd name="connsiteY24" fmla="*/ 594 h 10000"/>
              <a:gd name="connsiteX25" fmla="*/ 1969 w 10000"/>
              <a:gd name="connsiteY25" fmla="*/ 488 h 10000"/>
              <a:gd name="connsiteX26" fmla="*/ 1877 w 10000"/>
              <a:gd name="connsiteY26" fmla="*/ 127 h 10000"/>
              <a:gd name="connsiteX27" fmla="*/ 1769 w 10000"/>
              <a:gd name="connsiteY27" fmla="*/ 0 h 10000"/>
              <a:gd name="connsiteX28" fmla="*/ 1631 w 10000"/>
              <a:gd name="connsiteY28" fmla="*/ 127 h 10000"/>
              <a:gd name="connsiteX29" fmla="*/ 1631 w 10000"/>
              <a:gd name="connsiteY29" fmla="*/ 255 h 10000"/>
              <a:gd name="connsiteX30" fmla="*/ 1646 w 10000"/>
              <a:gd name="connsiteY30" fmla="*/ 467 h 10000"/>
              <a:gd name="connsiteX31" fmla="*/ 1585 w 10000"/>
              <a:gd name="connsiteY31" fmla="*/ 594 h 10000"/>
              <a:gd name="connsiteX32" fmla="*/ 1400 w 10000"/>
              <a:gd name="connsiteY32" fmla="*/ 764 h 10000"/>
              <a:gd name="connsiteX33" fmla="*/ 1277 w 10000"/>
              <a:gd name="connsiteY33" fmla="*/ 722 h 10000"/>
              <a:gd name="connsiteX34" fmla="*/ 1138 w 10000"/>
              <a:gd name="connsiteY34" fmla="*/ 807 h 10000"/>
              <a:gd name="connsiteX35" fmla="*/ 1015 w 10000"/>
              <a:gd name="connsiteY35" fmla="*/ 828 h 10000"/>
              <a:gd name="connsiteX36" fmla="*/ 846 w 10000"/>
              <a:gd name="connsiteY36" fmla="*/ 849 h 10000"/>
              <a:gd name="connsiteX37" fmla="*/ 754 w 10000"/>
              <a:gd name="connsiteY37" fmla="*/ 870 h 10000"/>
              <a:gd name="connsiteX38" fmla="*/ 646 w 10000"/>
              <a:gd name="connsiteY38" fmla="*/ 1019 h 10000"/>
              <a:gd name="connsiteX39" fmla="*/ 554 w 10000"/>
              <a:gd name="connsiteY39" fmla="*/ 1210 h 10000"/>
              <a:gd name="connsiteX40" fmla="*/ 446 w 10000"/>
              <a:gd name="connsiteY40" fmla="*/ 1401 h 10000"/>
              <a:gd name="connsiteX41" fmla="*/ 385 w 10000"/>
              <a:gd name="connsiteY41" fmla="*/ 1677 h 10000"/>
              <a:gd name="connsiteX42" fmla="*/ 215 w 10000"/>
              <a:gd name="connsiteY42" fmla="*/ 1826 h 10000"/>
              <a:gd name="connsiteX43" fmla="*/ 246 w 10000"/>
              <a:gd name="connsiteY43" fmla="*/ 2229 h 10000"/>
              <a:gd name="connsiteX44" fmla="*/ 215 w 10000"/>
              <a:gd name="connsiteY44" fmla="*/ 2357 h 10000"/>
              <a:gd name="connsiteX45" fmla="*/ 138 w 10000"/>
              <a:gd name="connsiteY45" fmla="*/ 2505 h 10000"/>
              <a:gd name="connsiteX46" fmla="*/ 215 w 10000"/>
              <a:gd name="connsiteY46" fmla="*/ 2760 h 10000"/>
              <a:gd name="connsiteX47" fmla="*/ 185 w 10000"/>
              <a:gd name="connsiteY47" fmla="*/ 2951 h 10000"/>
              <a:gd name="connsiteX48" fmla="*/ 169 w 10000"/>
              <a:gd name="connsiteY48" fmla="*/ 3227 h 10000"/>
              <a:gd name="connsiteX49" fmla="*/ 154 w 10000"/>
              <a:gd name="connsiteY49" fmla="*/ 3418 h 10000"/>
              <a:gd name="connsiteX50" fmla="*/ 0 w 10000"/>
              <a:gd name="connsiteY50" fmla="*/ 3418 h 10000"/>
              <a:gd name="connsiteX51" fmla="*/ 92 w 10000"/>
              <a:gd name="connsiteY51" fmla="*/ 3609 h 10000"/>
              <a:gd name="connsiteX52" fmla="*/ 138 w 10000"/>
              <a:gd name="connsiteY52" fmla="*/ 3779 h 10000"/>
              <a:gd name="connsiteX53" fmla="*/ 231 w 10000"/>
              <a:gd name="connsiteY53" fmla="*/ 3992 h 10000"/>
              <a:gd name="connsiteX54" fmla="*/ 246 w 10000"/>
              <a:gd name="connsiteY54" fmla="*/ 4140 h 10000"/>
              <a:gd name="connsiteX55" fmla="*/ 415 w 10000"/>
              <a:gd name="connsiteY55" fmla="*/ 4501 h 10000"/>
              <a:gd name="connsiteX56" fmla="*/ 354 w 10000"/>
              <a:gd name="connsiteY56" fmla="*/ 4713 h 10000"/>
              <a:gd name="connsiteX57" fmla="*/ 492 w 10000"/>
              <a:gd name="connsiteY57" fmla="*/ 5074 h 10000"/>
              <a:gd name="connsiteX58" fmla="*/ 492 w 10000"/>
              <a:gd name="connsiteY58" fmla="*/ 5265 h 10000"/>
              <a:gd name="connsiteX59" fmla="*/ 615 w 10000"/>
              <a:gd name="connsiteY59" fmla="*/ 5244 h 10000"/>
              <a:gd name="connsiteX60" fmla="*/ 554 w 10000"/>
              <a:gd name="connsiteY60" fmla="*/ 5945 h 10000"/>
              <a:gd name="connsiteX61" fmla="*/ 662 w 10000"/>
              <a:gd name="connsiteY61" fmla="*/ 6030 h 10000"/>
              <a:gd name="connsiteX62" fmla="*/ 769 w 10000"/>
              <a:gd name="connsiteY62" fmla="*/ 6200 h 10000"/>
              <a:gd name="connsiteX63" fmla="*/ 785 w 10000"/>
              <a:gd name="connsiteY63" fmla="*/ 6412 h 10000"/>
              <a:gd name="connsiteX64" fmla="*/ 877 w 10000"/>
              <a:gd name="connsiteY64" fmla="*/ 6709 h 10000"/>
              <a:gd name="connsiteX65" fmla="*/ 908 w 10000"/>
              <a:gd name="connsiteY65" fmla="*/ 6879 h 10000"/>
              <a:gd name="connsiteX66" fmla="*/ 1000 w 10000"/>
              <a:gd name="connsiteY66" fmla="*/ 6837 h 10000"/>
              <a:gd name="connsiteX67" fmla="*/ 908 w 10000"/>
              <a:gd name="connsiteY67" fmla="*/ 7113 h 10000"/>
              <a:gd name="connsiteX68" fmla="*/ 954 w 10000"/>
              <a:gd name="connsiteY68" fmla="*/ 7325 h 10000"/>
              <a:gd name="connsiteX69" fmla="*/ 1123 w 10000"/>
              <a:gd name="connsiteY69" fmla="*/ 7622 h 10000"/>
              <a:gd name="connsiteX70" fmla="*/ 1108 w 10000"/>
              <a:gd name="connsiteY70" fmla="*/ 7813 h 10000"/>
              <a:gd name="connsiteX71" fmla="*/ 1231 w 10000"/>
              <a:gd name="connsiteY71" fmla="*/ 8174 h 10000"/>
              <a:gd name="connsiteX72" fmla="*/ 1308 w 10000"/>
              <a:gd name="connsiteY72" fmla="*/ 8429 h 10000"/>
              <a:gd name="connsiteX73" fmla="*/ 1492 w 10000"/>
              <a:gd name="connsiteY73" fmla="*/ 8493 h 10000"/>
              <a:gd name="connsiteX74" fmla="*/ 1538 w 10000"/>
              <a:gd name="connsiteY74" fmla="*/ 8769 h 10000"/>
              <a:gd name="connsiteX75" fmla="*/ 1785 w 10000"/>
              <a:gd name="connsiteY75" fmla="*/ 8960 h 10000"/>
              <a:gd name="connsiteX76" fmla="*/ 2046 w 10000"/>
              <a:gd name="connsiteY76" fmla="*/ 8620 h 10000"/>
              <a:gd name="connsiteX77" fmla="*/ 2138 w 10000"/>
              <a:gd name="connsiteY77" fmla="*/ 8577 h 10000"/>
              <a:gd name="connsiteX78" fmla="*/ 2190 w 10000"/>
              <a:gd name="connsiteY78" fmla="*/ 8280 h 10000"/>
              <a:gd name="connsiteX79" fmla="*/ 2369 w 10000"/>
              <a:gd name="connsiteY79" fmla="*/ 7941 h 10000"/>
              <a:gd name="connsiteX80" fmla="*/ 2364 w 10000"/>
              <a:gd name="connsiteY80" fmla="*/ 7629 h 10000"/>
              <a:gd name="connsiteX81" fmla="*/ 2385 w 10000"/>
              <a:gd name="connsiteY81" fmla="*/ 7403 h 10000"/>
              <a:gd name="connsiteX82" fmla="*/ 2354 w 10000"/>
              <a:gd name="connsiteY82" fmla="*/ 7155 h 10000"/>
              <a:gd name="connsiteX83" fmla="*/ 3046 w 10000"/>
              <a:gd name="connsiteY83" fmla="*/ 7155 h 10000"/>
              <a:gd name="connsiteX84" fmla="*/ 4708 w 10000"/>
              <a:gd name="connsiteY84" fmla="*/ 10000 h 10000"/>
              <a:gd name="connsiteX85" fmla="*/ 4815 w 10000"/>
              <a:gd name="connsiteY85" fmla="*/ 9278 h 10000"/>
              <a:gd name="connsiteX86" fmla="*/ 4708 w 10000"/>
              <a:gd name="connsiteY86" fmla="*/ 9002 h 10000"/>
              <a:gd name="connsiteX87" fmla="*/ 4723 w 10000"/>
              <a:gd name="connsiteY87" fmla="*/ 8471 h 10000"/>
              <a:gd name="connsiteX88" fmla="*/ 4877 w 10000"/>
              <a:gd name="connsiteY88" fmla="*/ 8344 h 10000"/>
              <a:gd name="connsiteX89" fmla="*/ 4862 w 10000"/>
              <a:gd name="connsiteY89" fmla="*/ 8025 h 10000"/>
              <a:gd name="connsiteX90" fmla="*/ 5154 w 10000"/>
              <a:gd name="connsiteY90" fmla="*/ 7643 h 10000"/>
              <a:gd name="connsiteX0" fmla="*/ 5154 w 10000"/>
              <a:gd name="connsiteY0" fmla="*/ 7643 h 10000"/>
              <a:gd name="connsiteX1" fmla="*/ 8428 w 10000"/>
              <a:gd name="connsiteY1" fmla="*/ 7619 h 10000"/>
              <a:gd name="connsiteX2" fmla="*/ 9508 w 10000"/>
              <a:gd name="connsiteY2" fmla="*/ 5223 h 10000"/>
              <a:gd name="connsiteX3" fmla="*/ 9877 w 10000"/>
              <a:gd name="connsiteY3" fmla="*/ 4480 h 10000"/>
              <a:gd name="connsiteX4" fmla="*/ 9877 w 10000"/>
              <a:gd name="connsiteY4" fmla="*/ 4098 h 10000"/>
              <a:gd name="connsiteX5" fmla="*/ 10000 w 10000"/>
              <a:gd name="connsiteY5" fmla="*/ 3949 h 10000"/>
              <a:gd name="connsiteX6" fmla="*/ 9954 w 10000"/>
              <a:gd name="connsiteY6" fmla="*/ 3623 h 10000"/>
              <a:gd name="connsiteX7" fmla="*/ 9677 w 10000"/>
              <a:gd name="connsiteY7" fmla="*/ 3524 h 10000"/>
              <a:gd name="connsiteX8" fmla="*/ 9554 w 10000"/>
              <a:gd name="connsiteY8" fmla="*/ 3270 h 10000"/>
              <a:gd name="connsiteX9" fmla="*/ 9462 w 10000"/>
              <a:gd name="connsiteY9" fmla="*/ 3248 h 10000"/>
              <a:gd name="connsiteX10" fmla="*/ 8431 w 10000"/>
              <a:gd name="connsiteY10" fmla="*/ 2842 h 10000"/>
              <a:gd name="connsiteX11" fmla="*/ 7277 w 10000"/>
              <a:gd name="connsiteY11" fmla="*/ 2866 h 10000"/>
              <a:gd name="connsiteX12" fmla="*/ 7277 w 10000"/>
              <a:gd name="connsiteY12" fmla="*/ 1210 h 10000"/>
              <a:gd name="connsiteX13" fmla="*/ 5154 w 10000"/>
              <a:gd name="connsiteY13" fmla="*/ 1210 h 10000"/>
              <a:gd name="connsiteX14" fmla="*/ 3477 w 10000"/>
              <a:gd name="connsiteY14" fmla="*/ 1019 h 10000"/>
              <a:gd name="connsiteX15" fmla="*/ 3415 w 10000"/>
              <a:gd name="connsiteY15" fmla="*/ 594 h 10000"/>
              <a:gd name="connsiteX16" fmla="*/ 3174 w 10000"/>
              <a:gd name="connsiteY16" fmla="*/ 481 h 10000"/>
              <a:gd name="connsiteX17" fmla="*/ 2985 w 10000"/>
              <a:gd name="connsiteY17" fmla="*/ 679 h 10000"/>
              <a:gd name="connsiteX18" fmla="*/ 2918 w 10000"/>
              <a:gd name="connsiteY18" fmla="*/ 637 h 10000"/>
              <a:gd name="connsiteX19" fmla="*/ 2867 w 10000"/>
              <a:gd name="connsiteY19" fmla="*/ 807 h 10000"/>
              <a:gd name="connsiteX20" fmla="*/ 2703 w 10000"/>
              <a:gd name="connsiteY20" fmla="*/ 637 h 10000"/>
              <a:gd name="connsiteX21" fmla="*/ 2549 w 10000"/>
              <a:gd name="connsiteY21" fmla="*/ 679 h 10000"/>
              <a:gd name="connsiteX22" fmla="*/ 2395 w 10000"/>
              <a:gd name="connsiteY22" fmla="*/ 552 h 10000"/>
              <a:gd name="connsiteX23" fmla="*/ 2210 w 10000"/>
              <a:gd name="connsiteY23" fmla="*/ 594 h 10000"/>
              <a:gd name="connsiteX24" fmla="*/ 1969 w 10000"/>
              <a:gd name="connsiteY24" fmla="*/ 488 h 10000"/>
              <a:gd name="connsiteX25" fmla="*/ 1877 w 10000"/>
              <a:gd name="connsiteY25" fmla="*/ 127 h 10000"/>
              <a:gd name="connsiteX26" fmla="*/ 1769 w 10000"/>
              <a:gd name="connsiteY26" fmla="*/ 0 h 10000"/>
              <a:gd name="connsiteX27" fmla="*/ 1631 w 10000"/>
              <a:gd name="connsiteY27" fmla="*/ 127 h 10000"/>
              <a:gd name="connsiteX28" fmla="*/ 1631 w 10000"/>
              <a:gd name="connsiteY28" fmla="*/ 255 h 10000"/>
              <a:gd name="connsiteX29" fmla="*/ 1646 w 10000"/>
              <a:gd name="connsiteY29" fmla="*/ 467 h 10000"/>
              <a:gd name="connsiteX30" fmla="*/ 1585 w 10000"/>
              <a:gd name="connsiteY30" fmla="*/ 594 h 10000"/>
              <a:gd name="connsiteX31" fmla="*/ 1400 w 10000"/>
              <a:gd name="connsiteY31" fmla="*/ 764 h 10000"/>
              <a:gd name="connsiteX32" fmla="*/ 1277 w 10000"/>
              <a:gd name="connsiteY32" fmla="*/ 722 h 10000"/>
              <a:gd name="connsiteX33" fmla="*/ 1138 w 10000"/>
              <a:gd name="connsiteY33" fmla="*/ 807 h 10000"/>
              <a:gd name="connsiteX34" fmla="*/ 1015 w 10000"/>
              <a:gd name="connsiteY34" fmla="*/ 828 h 10000"/>
              <a:gd name="connsiteX35" fmla="*/ 846 w 10000"/>
              <a:gd name="connsiteY35" fmla="*/ 849 h 10000"/>
              <a:gd name="connsiteX36" fmla="*/ 754 w 10000"/>
              <a:gd name="connsiteY36" fmla="*/ 870 h 10000"/>
              <a:gd name="connsiteX37" fmla="*/ 646 w 10000"/>
              <a:gd name="connsiteY37" fmla="*/ 1019 h 10000"/>
              <a:gd name="connsiteX38" fmla="*/ 554 w 10000"/>
              <a:gd name="connsiteY38" fmla="*/ 1210 h 10000"/>
              <a:gd name="connsiteX39" fmla="*/ 446 w 10000"/>
              <a:gd name="connsiteY39" fmla="*/ 1401 h 10000"/>
              <a:gd name="connsiteX40" fmla="*/ 385 w 10000"/>
              <a:gd name="connsiteY40" fmla="*/ 1677 h 10000"/>
              <a:gd name="connsiteX41" fmla="*/ 215 w 10000"/>
              <a:gd name="connsiteY41" fmla="*/ 1826 h 10000"/>
              <a:gd name="connsiteX42" fmla="*/ 246 w 10000"/>
              <a:gd name="connsiteY42" fmla="*/ 2229 h 10000"/>
              <a:gd name="connsiteX43" fmla="*/ 215 w 10000"/>
              <a:gd name="connsiteY43" fmla="*/ 2357 h 10000"/>
              <a:gd name="connsiteX44" fmla="*/ 138 w 10000"/>
              <a:gd name="connsiteY44" fmla="*/ 2505 h 10000"/>
              <a:gd name="connsiteX45" fmla="*/ 215 w 10000"/>
              <a:gd name="connsiteY45" fmla="*/ 2760 h 10000"/>
              <a:gd name="connsiteX46" fmla="*/ 185 w 10000"/>
              <a:gd name="connsiteY46" fmla="*/ 2951 h 10000"/>
              <a:gd name="connsiteX47" fmla="*/ 169 w 10000"/>
              <a:gd name="connsiteY47" fmla="*/ 3227 h 10000"/>
              <a:gd name="connsiteX48" fmla="*/ 154 w 10000"/>
              <a:gd name="connsiteY48" fmla="*/ 3418 h 10000"/>
              <a:gd name="connsiteX49" fmla="*/ 0 w 10000"/>
              <a:gd name="connsiteY49" fmla="*/ 3418 h 10000"/>
              <a:gd name="connsiteX50" fmla="*/ 92 w 10000"/>
              <a:gd name="connsiteY50" fmla="*/ 3609 h 10000"/>
              <a:gd name="connsiteX51" fmla="*/ 138 w 10000"/>
              <a:gd name="connsiteY51" fmla="*/ 3779 h 10000"/>
              <a:gd name="connsiteX52" fmla="*/ 231 w 10000"/>
              <a:gd name="connsiteY52" fmla="*/ 3992 h 10000"/>
              <a:gd name="connsiteX53" fmla="*/ 246 w 10000"/>
              <a:gd name="connsiteY53" fmla="*/ 4140 h 10000"/>
              <a:gd name="connsiteX54" fmla="*/ 415 w 10000"/>
              <a:gd name="connsiteY54" fmla="*/ 4501 h 10000"/>
              <a:gd name="connsiteX55" fmla="*/ 354 w 10000"/>
              <a:gd name="connsiteY55" fmla="*/ 4713 h 10000"/>
              <a:gd name="connsiteX56" fmla="*/ 492 w 10000"/>
              <a:gd name="connsiteY56" fmla="*/ 5074 h 10000"/>
              <a:gd name="connsiteX57" fmla="*/ 492 w 10000"/>
              <a:gd name="connsiteY57" fmla="*/ 5265 h 10000"/>
              <a:gd name="connsiteX58" fmla="*/ 615 w 10000"/>
              <a:gd name="connsiteY58" fmla="*/ 5244 h 10000"/>
              <a:gd name="connsiteX59" fmla="*/ 554 w 10000"/>
              <a:gd name="connsiteY59" fmla="*/ 5945 h 10000"/>
              <a:gd name="connsiteX60" fmla="*/ 662 w 10000"/>
              <a:gd name="connsiteY60" fmla="*/ 6030 h 10000"/>
              <a:gd name="connsiteX61" fmla="*/ 769 w 10000"/>
              <a:gd name="connsiteY61" fmla="*/ 6200 h 10000"/>
              <a:gd name="connsiteX62" fmla="*/ 785 w 10000"/>
              <a:gd name="connsiteY62" fmla="*/ 6412 h 10000"/>
              <a:gd name="connsiteX63" fmla="*/ 877 w 10000"/>
              <a:gd name="connsiteY63" fmla="*/ 6709 h 10000"/>
              <a:gd name="connsiteX64" fmla="*/ 908 w 10000"/>
              <a:gd name="connsiteY64" fmla="*/ 6879 h 10000"/>
              <a:gd name="connsiteX65" fmla="*/ 1000 w 10000"/>
              <a:gd name="connsiteY65" fmla="*/ 6837 h 10000"/>
              <a:gd name="connsiteX66" fmla="*/ 908 w 10000"/>
              <a:gd name="connsiteY66" fmla="*/ 7113 h 10000"/>
              <a:gd name="connsiteX67" fmla="*/ 954 w 10000"/>
              <a:gd name="connsiteY67" fmla="*/ 7325 h 10000"/>
              <a:gd name="connsiteX68" fmla="*/ 1123 w 10000"/>
              <a:gd name="connsiteY68" fmla="*/ 7622 h 10000"/>
              <a:gd name="connsiteX69" fmla="*/ 1108 w 10000"/>
              <a:gd name="connsiteY69" fmla="*/ 7813 h 10000"/>
              <a:gd name="connsiteX70" fmla="*/ 1231 w 10000"/>
              <a:gd name="connsiteY70" fmla="*/ 8174 h 10000"/>
              <a:gd name="connsiteX71" fmla="*/ 1308 w 10000"/>
              <a:gd name="connsiteY71" fmla="*/ 8429 h 10000"/>
              <a:gd name="connsiteX72" fmla="*/ 1492 w 10000"/>
              <a:gd name="connsiteY72" fmla="*/ 8493 h 10000"/>
              <a:gd name="connsiteX73" fmla="*/ 1538 w 10000"/>
              <a:gd name="connsiteY73" fmla="*/ 8769 h 10000"/>
              <a:gd name="connsiteX74" fmla="*/ 1785 w 10000"/>
              <a:gd name="connsiteY74" fmla="*/ 8960 h 10000"/>
              <a:gd name="connsiteX75" fmla="*/ 2046 w 10000"/>
              <a:gd name="connsiteY75" fmla="*/ 8620 h 10000"/>
              <a:gd name="connsiteX76" fmla="*/ 2138 w 10000"/>
              <a:gd name="connsiteY76" fmla="*/ 8577 h 10000"/>
              <a:gd name="connsiteX77" fmla="*/ 2190 w 10000"/>
              <a:gd name="connsiteY77" fmla="*/ 8280 h 10000"/>
              <a:gd name="connsiteX78" fmla="*/ 2369 w 10000"/>
              <a:gd name="connsiteY78" fmla="*/ 7941 h 10000"/>
              <a:gd name="connsiteX79" fmla="*/ 2364 w 10000"/>
              <a:gd name="connsiteY79" fmla="*/ 7629 h 10000"/>
              <a:gd name="connsiteX80" fmla="*/ 2385 w 10000"/>
              <a:gd name="connsiteY80" fmla="*/ 7403 h 10000"/>
              <a:gd name="connsiteX81" fmla="*/ 2354 w 10000"/>
              <a:gd name="connsiteY81" fmla="*/ 7155 h 10000"/>
              <a:gd name="connsiteX82" fmla="*/ 3046 w 10000"/>
              <a:gd name="connsiteY82" fmla="*/ 7155 h 10000"/>
              <a:gd name="connsiteX83" fmla="*/ 4708 w 10000"/>
              <a:gd name="connsiteY83" fmla="*/ 10000 h 10000"/>
              <a:gd name="connsiteX84" fmla="*/ 4815 w 10000"/>
              <a:gd name="connsiteY84" fmla="*/ 9278 h 10000"/>
              <a:gd name="connsiteX85" fmla="*/ 4708 w 10000"/>
              <a:gd name="connsiteY85" fmla="*/ 9002 h 10000"/>
              <a:gd name="connsiteX86" fmla="*/ 4723 w 10000"/>
              <a:gd name="connsiteY86" fmla="*/ 8471 h 10000"/>
              <a:gd name="connsiteX87" fmla="*/ 4877 w 10000"/>
              <a:gd name="connsiteY87" fmla="*/ 8344 h 10000"/>
              <a:gd name="connsiteX88" fmla="*/ 4862 w 10000"/>
              <a:gd name="connsiteY88" fmla="*/ 8025 h 10000"/>
              <a:gd name="connsiteX89" fmla="*/ 5154 w 10000"/>
              <a:gd name="connsiteY89" fmla="*/ 7643 h 10000"/>
              <a:gd name="connsiteX0" fmla="*/ 5154 w 10000"/>
              <a:gd name="connsiteY0" fmla="*/ 7643 h 10000"/>
              <a:gd name="connsiteX1" fmla="*/ 8428 w 10000"/>
              <a:gd name="connsiteY1" fmla="*/ 7619 h 10000"/>
              <a:gd name="connsiteX2" fmla="*/ 9508 w 10000"/>
              <a:gd name="connsiteY2" fmla="*/ 5223 h 10000"/>
              <a:gd name="connsiteX3" fmla="*/ 9877 w 10000"/>
              <a:gd name="connsiteY3" fmla="*/ 4480 h 10000"/>
              <a:gd name="connsiteX4" fmla="*/ 9877 w 10000"/>
              <a:gd name="connsiteY4" fmla="*/ 4098 h 10000"/>
              <a:gd name="connsiteX5" fmla="*/ 10000 w 10000"/>
              <a:gd name="connsiteY5" fmla="*/ 3949 h 10000"/>
              <a:gd name="connsiteX6" fmla="*/ 9954 w 10000"/>
              <a:gd name="connsiteY6" fmla="*/ 3623 h 10000"/>
              <a:gd name="connsiteX7" fmla="*/ 9554 w 10000"/>
              <a:gd name="connsiteY7" fmla="*/ 3270 h 10000"/>
              <a:gd name="connsiteX8" fmla="*/ 9462 w 10000"/>
              <a:gd name="connsiteY8" fmla="*/ 3248 h 10000"/>
              <a:gd name="connsiteX9" fmla="*/ 8431 w 10000"/>
              <a:gd name="connsiteY9" fmla="*/ 2842 h 10000"/>
              <a:gd name="connsiteX10" fmla="*/ 7277 w 10000"/>
              <a:gd name="connsiteY10" fmla="*/ 2866 h 10000"/>
              <a:gd name="connsiteX11" fmla="*/ 7277 w 10000"/>
              <a:gd name="connsiteY11" fmla="*/ 1210 h 10000"/>
              <a:gd name="connsiteX12" fmla="*/ 5154 w 10000"/>
              <a:gd name="connsiteY12" fmla="*/ 1210 h 10000"/>
              <a:gd name="connsiteX13" fmla="*/ 3477 w 10000"/>
              <a:gd name="connsiteY13" fmla="*/ 1019 h 10000"/>
              <a:gd name="connsiteX14" fmla="*/ 3415 w 10000"/>
              <a:gd name="connsiteY14" fmla="*/ 594 h 10000"/>
              <a:gd name="connsiteX15" fmla="*/ 3174 w 10000"/>
              <a:gd name="connsiteY15" fmla="*/ 481 h 10000"/>
              <a:gd name="connsiteX16" fmla="*/ 2985 w 10000"/>
              <a:gd name="connsiteY16" fmla="*/ 679 h 10000"/>
              <a:gd name="connsiteX17" fmla="*/ 2918 w 10000"/>
              <a:gd name="connsiteY17" fmla="*/ 637 h 10000"/>
              <a:gd name="connsiteX18" fmla="*/ 2867 w 10000"/>
              <a:gd name="connsiteY18" fmla="*/ 807 h 10000"/>
              <a:gd name="connsiteX19" fmla="*/ 2703 w 10000"/>
              <a:gd name="connsiteY19" fmla="*/ 637 h 10000"/>
              <a:gd name="connsiteX20" fmla="*/ 2549 w 10000"/>
              <a:gd name="connsiteY20" fmla="*/ 679 h 10000"/>
              <a:gd name="connsiteX21" fmla="*/ 2395 w 10000"/>
              <a:gd name="connsiteY21" fmla="*/ 552 h 10000"/>
              <a:gd name="connsiteX22" fmla="*/ 2210 w 10000"/>
              <a:gd name="connsiteY22" fmla="*/ 594 h 10000"/>
              <a:gd name="connsiteX23" fmla="*/ 1969 w 10000"/>
              <a:gd name="connsiteY23" fmla="*/ 488 h 10000"/>
              <a:gd name="connsiteX24" fmla="*/ 1877 w 10000"/>
              <a:gd name="connsiteY24" fmla="*/ 127 h 10000"/>
              <a:gd name="connsiteX25" fmla="*/ 1769 w 10000"/>
              <a:gd name="connsiteY25" fmla="*/ 0 h 10000"/>
              <a:gd name="connsiteX26" fmla="*/ 1631 w 10000"/>
              <a:gd name="connsiteY26" fmla="*/ 127 h 10000"/>
              <a:gd name="connsiteX27" fmla="*/ 1631 w 10000"/>
              <a:gd name="connsiteY27" fmla="*/ 255 h 10000"/>
              <a:gd name="connsiteX28" fmla="*/ 1646 w 10000"/>
              <a:gd name="connsiteY28" fmla="*/ 467 h 10000"/>
              <a:gd name="connsiteX29" fmla="*/ 1585 w 10000"/>
              <a:gd name="connsiteY29" fmla="*/ 594 h 10000"/>
              <a:gd name="connsiteX30" fmla="*/ 1400 w 10000"/>
              <a:gd name="connsiteY30" fmla="*/ 764 h 10000"/>
              <a:gd name="connsiteX31" fmla="*/ 1277 w 10000"/>
              <a:gd name="connsiteY31" fmla="*/ 722 h 10000"/>
              <a:gd name="connsiteX32" fmla="*/ 1138 w 10000"/>
              <a:gd name="connsiteY32" fmla="*/ 807 h 10000"/>
              <a:gd name="connsiteX33" fmla="*/ 1015 w 10000"/>
              <a:gd name="connsiteY33" fmla="*/ 828 h 10000"/>
              <a:gd name="connsiteX34" fmla="*/ 846 w 10000"/>
              <a:gd name="connsiteY34" fmla="*/ 849 h 10000"/>
              <a:gd name="connsiteX35" fmla="*/ 754 w 10000"/>
              <a:gd name="connsiteY35" fmla="*/ 870 h 10000"/>
              <a:gd name="connsiteX36" fmla="*/ 646 w 10000"/>
              <a:gd name="connsiteY36" fmla="*/ 1019 h 10000"/>
              <a:gd name="connsiteX37" fmla="*/ 554 w 10000"/>
              <a:gd name="connsiteY37" fmla="*/ 1210 h 10000"/>
              <a:gd name="connsiteX38" fmla="*/ 446 w 10000"/>
              <a:gd name="connsiteY38" fmla="*/ 1401 h 10000"/>
              <a:gd name="connsiteX39" fmla="*/ 385 w 10000"/>
              <a:gd name="connsiteY39" fmla="*/ 1677 h 10000"/>
              <a:gd name="connsiteX40" fmla="*/ 215 w 10000"/>
              <a:gd name="connsiteY40" fmla="*/ 1826 h 10000"/>
              <a:gd name="connsiteX41" fmla="*/ 246 w 10000"/>
              <a:gd name="connsiteY41" fmla="*/ 2229 h 10000"/>
              <a:gd name="connsiteX42" fmla="*/ 215 w 10000"/>
              <a:gd name="connsiteY42" fmla="*/ 2357 h 10000"/>
              <a:gd name="connsiteX43" fmla="*/ 138 w 10000"/>
              <a:gd name="connsiteY43" fmla="*/ 2505 h 10000"/>
              <a:gd name="connsiteX44" fmla="*/ 215 w 10000"/>
              <a:gd name="connsiteY44" fmla="*/ 2760 h 10000"/>
              <a:gd name="connsiteX45" fmla="*/ 185 w 10000"/>
              <a:gd name="connsiteY45" fmla="*/ 2951 h 10000"/>
              <a:gd name="connsiteX46" fmla="*/ 169 w 10000"/>
              <a:gd name="connsiteY46" fmla="*/ 3227 h 10000"/>
              <a:gd name="connsiteX47" fmla="*/ 154 w 10000"/>
              <a:gd name="connsiteY47" fmla="*/ 3418 h 10000"/>
              <a:gd name="connsiteX48" fmla="*/ 0 w 10000"/>
              <a:gd name="connsiteY48" fmla="*/ 3418 h 10000"/>
              <a:gd name="connsiteX49" fmla="*/ 92 w 10000"/>
              <a:gd name="connsiteY49" fmla="*/ 3609 h 10000"/>
              <a:gd name="connsiteX50" fmla="*/ 138 w 10000"/>
              <a:gd name="connsiteY50" fmla="*/ 3779 h 10000"/>
              <a:gd name="connsiteX51" fmla="*/ 231 w 10000"/>
              <a:gd name="connsiteY51" fmla="*/ 3992 h 10000"/>
              <a:gd name="connsiteX52" fmla="*/ 246 w 10000"/>
              <a:gd name="connsiteY52" fmla="*/ 4140 h 10000"/>
              <a:gd name="connsiteX53" fmla="*/ 415 w 10000"/>
              <a:gd name="connsiteY53" fmla="*/ 4501 h 10000"/>
              <a:gd name="connsiteX54" fmla="*/ 354 w 10000"/>
              <a:gd name="connsiteY54" fmla="*/ 4713 h 10000"/>
              <a:gd name="connsiteX55" fmla="*/ 492 w 10000"/>
              <a:gd name="connsiteY55" fmla="*/ 5074 h 10000"/>
              <a:gd name="connsiteX56" fmla="*/ 492 w 10000"/>
              <a:gd name="connsiteY56" fmla="*/ 5265 h 10000"/>
              <a:gd name="connsiteX57" fmla="*/ 615 w 10000"/>
              <a:gd name="connsiteY57" fmla="*/ 5244 h 10000"/>
              <a:gd name="connsiteX58" fmla="*/ 554 w 10000"/>
              <a:gd name="connsiteY58" fmla="*/ 5945 h 10000"/>
              <a:gd name="connsiteX59" fmla="*/ 662 w 10000"/>
              <a:gd name="connsiteY59" fmla="*/ 6030 h 10000"/>
              <a:gd name="connsiteX60" fmla="*/ 769 w 10000"/>
              <a:gd name="connsiteY60" fmla="*/ 6200 h 10000"/>
              <a:gd name="connsiteX61" fmla="*/ 785 w 10000"/>
              <a:gd name="connsiteY61" fmla="*/ 6412 h 10000"/>
              <a:gd name="connsiteX62" fmla="*/ 877 w 10000"/>
              <a:gd name="connsiteY62" fmla="*/ 6709 h 10000"/>
              <a:gd name="connsiteX63" fmla="*/ 908 w 10000"/>
              <a:gd name="connsiteY63" fmla="*/ 6879 h 10000"/>
              <a:gd name="connsiteX64" fmla="*/ 1000 w 10000"/>
              <a:gd name="connsiteY64" fmla="*/ 6837 h 10000"/>
              <a:gd name="connsiteX65" fmla="*/ 908 w 10000"/>
              <a:gd name="connsiteY65" fmla="*/ 7113 h 10000"/>
              <a:gd name="connsiteX66" fmla="*/ 954 w 10000"/>
              <a:gd name="connsiteY66" fmla="*/ 7325 h 10000"/>
              <a:gd name="connsiteX67" fmla="*/ 1123 w 10000"/>
              <a:gd name="connsiteY67" fmla="*/ 7622 h 10000"/>
              <a:gd name="connsiteX68" fmla="*/ 1108 w 10000"/>
              <a:gd name="connsiteY68" fmla="*/ 7813 h 10000"/>
              <a:gd name="connsiteX69" fmla="*/ 1231 w 10000"/>
              <a:gd name="connsiteY69" fmla="*/ 8174 h 10000"/>
              <a:gd name="connsiteX70" fmla="*/ 1308 w 10000"/>
              <a:gd name="connsiteY70" fmla="*/ 8429 h 10000"/>
              <a:gd name="connsiteX71" fmla="*/ 1492 w 10000"/>
              <a:gd name="connsiteY71" fmla="*/ 8493 h 10000"/>
              <a:gd name="connsiteX72" fmla="*/ 1538 w 10000"/>
              <a:gd name="connsiteY72" fmla="*/ 8769 h 10000"/>
              <a:gd name="connsiteX73" fmla="*/ 1785 w 10000"/>
              <a:gd name="connsiteY73" fmla="*/ 8960 h 10000"/>
              <a:gd name="connsiteX74" fmla="*/ 2046 w 10000"/>
              <a:gd name="connsiteY74" fmla="*/ 8620 h 10000"/>
              <a:gd name="connsiteX75" fmla="*/ 2138 w 10000"/>
              <a:gd name="connsiteY75" fmla="*/ 8577 h 10000"/>
              <a:gd name="connsiteX76" fmla="*/ 2190 w 10000"/>
              <a:gd name="connsiteY76" fmla="*/ 8280 h 10000"/>
              <a:gd name="connsiteX77" fmla="*/ 2369 w 10000"/>
              <a:gd name="connsiteY77" fmla="*/ 7941 h 10000"/>
              <a:gd name="connsiteX78" fmla="*/ 2364 w 10000"/>
              <a:gd name="connsiteY78" fmla="*/ 7629 h 10000"/>
              <a:gd name="connsiteX79" fmla="*/ 2385 w 10000"/>
              <a:gd name="connsiteY79" fmla="*/ 7403 h 10000"/>
              <a:gd name="connsiteX80" fmla="*/ 2354 w 10000"/>
              <a:gd name="connsiteY80" fmla="*/ 7155 h 10000"/>
              <a:gd name="connsiteX81" fmla="*/ 3046 w 10000"/>
              <a:gd name="connsiteY81" fmla="*/ 7155 h 10000"/>
              <a:gd name="connsiteX82" fmla="*/ 4708 w 10000"/>
              <a:gd name="connsiteY82" fmla="*/ 10000 h 10000"/>
              <a:gd name="connsiteX83" fmla="*/ 4815 w 10000"/>
              <a:gd name="connsiteY83" fmla="*/ 9278 h 10000"/>
              <a:gd name="connsiteX84" fmla="*/ 4708 w 10000"/>
              <a:gd name="connsiteY84" fmla="*/ 9002 h 10000"/>
              <a:gd name="connsiteX85" fmla="*/ 4723 w 10000"/>
              <a:gd name="connsiteY85" fmla="*/ 8471 h 10000"/>
              <a:gd name="connsiteX86" fmla="*/ 4877 w 10000"/>
              <a:gd name="connsiteY86" fmla="*/ 8344 h 10000"/>
              <a:gd name="connsiteX87" fmla="*/ 4862 w 10000"/>
              <a:gd name="connsiteY87" fmla="*/ 8025 h 10000"/>
              <a:gd name="connsiteX88" fmla="*/ 5154 w 10000"/>
              <a:gd name="connsiteY88" fmla="*/ 7643 h 10000"/>
              <a:gd name="connsiteX0" fmla="*/ 5154 w 10000"/>
              <a:gd name="connsiteY0" fmla="*/ 7643 h 10000"/>
              <a:gd name="connsiteX1" fmla="*/ 8428 w 10000"/>
              <a:gd name="connsiteY1" fmla="*/ 7619 h 10000"/>
              <a:gd name="connsiteX2" fmla="*/ 9508 w 10000"/>
              <a:gd name="connsiteY2" fmla="*/ 5223 h 10000"/>
              <a:gd name="connsiteX3" fmla="*/ 9877 w 10000"/>
              <a:gd name="connsiteY3" fmla="*/ 4480 h 10000"/>
              <a:gd name="connsiteX4" fmla="*/ 10000 w 10000"/>
              <a:gd name="connsiteY4" fmla="*/ 3949 h 10000"/>
              <a:gd name="connsiteX5" fmla="*/ 9954 w 10000"/>
              <a:gd name="connsiteY5" fmla="*/ 3623 h 10000"/>
              <a:gd name="connsiteX6" fmla="*/ 9554 w 10000"/>
              <a:gd name="connsiteY6" fmla="*/ 3270 h 10000"/>
              <a:gd name="connsiteX7" fmla="*/ 9462 w 10000"/>
              <a:gd name="connsiteY7" fmla="*/ 3248 h 10000"/>
              <a:gd name="connsiteX8" fmla="*/ 8431 w 10000"/>
              <a:gd name="connsiteY8" fmla="*/ 2842 h 10000"/>
              <a:gd name="connsiteX9" fmla="*/ 7277 w 10000"/>
              <a:gd name="connsiteY9" fmla="*/ 2866 h 10000"/>
              <a:gd name="connsiteX10" fmla="*/ 7277 w 10000"/>
              <a:gd name="connsiteY10" fmla="*/ 1210 h 10000"/>
              <a:gd name="connsiteX11" fmla="*/ 5154 w 10000"/>
              <a:gd name="connsiteY11" fmla="*/ 1210 h 10000"/>
              <a:gd name="connsiteX12" fmla="*/ 3477 w 10000"/>
              <a:gd name="connsiteY12" fmla="*/ 1019 h 10000"/>
              <a:gd name="connsiteX13" fmla="*/ 3415 w 10000"/>
              <a:gd name="connsiteY13" fmla="*/ 594 h 10000"/>
              <a:gd name="connsiteX14" fmla="*/ 3174 w 10000"/>
              <a:gd name="connsiteY14" fmla="*/ 481 h 10000"/>
              <a:gd name="connsiteX15" fmla="*/ 2985 w 10000"/>
              <a:gd name="connsiteY15" fmla="*/ 679 h 10000"/>
              <a:gd name="connsiteX16" fmla="*/ 2918 w 10000"/>
              <a:gd name="connsiteY16" fmla="*/ 637 h 10000"/>
              <a:gd name="connsiteX17" fmla="*/ 2867 w 10000"/>
              <a:gd name="connsiteY17" fmla="*/ 807 h 10000"/>
              <a:gd name="connsiteX18" fmla="*/ 2703 w 10000"/>
              <a:gd name="connsiteY18" fmla="*/ 637 h 10000"/>
              <a:gd name="connsiteX19" fmla="*/ 2549 w 10000"/>
              <a:gd name="connsiteY19" fmla="*/ 679 h 10000"/>
              <a:gd name="connsiteX20" fmla="*/ 2395 w 10000"/>
              <a:gd name="connsiteY20" fmla="*/ 552 h 10000"/>
              <a:gd name="connsiteX21" fmla="*/ 2210 w 10000"/>
              <a:gd name="connsiteY21" fmla="*/ 594 h 10000"/>
              <a:gd name="connsiteX22" fmla="*/ 1969 w 10000"/>
              <a:gd name="connsiteY22" fmla="*/ 488 h 10000"/>
              <a:gd name="connsiteX23" fmla="*/ 1877 w 10000"/>
              <a:gd name="connsiteY23" fmla="*/ 127 h 10000"/>
              <a:gd name="connsiteX24" fmla="*/ 1769 w 10000"/>
              <a:gd name="connsiteY24" fmla="*/ 0 h 10000"/>
              <a:gd name="connsiteX25" fmla="*/ 1631 w 10000"/>
              <a:gd name="connsiteY25" fmla="*/ 127 h 10000"/>
              <a:gd name="connsiteX26" fmla="*/ 1631 w 10000"/>
              <a:gd name="connsiteY26" fmla="*/ 255 h 10000"/>
              <a:gd name="connsiteX27" fmla="*/ 1646 w 10000"/>
              <a:gd name="connsiteY27" fmla="*/ 467 h 10000"/>
              <a:gd name="connsiteX28" fmla="*/ 1585 w 10000"/>
              <a:gd name="connsiteY28" fmla="*/ 594 h 10000"/>
              <a:gd name="connsiteX29" fmla="*/ 1400 w 10000"/>
              <a:gd name="connsiteY29" fmla="*/ 764 h 10000"/>
              <a:gd name="connsiteX30" fmla="*/ 1277 w 10000"/>
              <a:gd name="connsiteY30" fmla="*/ 722 h 10000"/>
              <a:gd name="connsiteX31" fmla="*/ 1138 w 10000"/>
              <a:gd name="connsiteY31" fmla="*/ 807 h 10000"/>
              <a:gd name="connsiteX32" fmla="*/ 1015 w 10000"/>
              <a:gd name="connsiteY32" fmla="*/ 828 h 10000"/>
              <a:gd name="connsiteX33" fmla="*/ 846 w 10000"/>
              <a:gd name="connsiteY33" fmla="*/ 849 h 10000"/>
              <a:gd name="connsiteX34" fmla="*/ 754 w 10000"/>
              <a:gd name="connsiteY34" fmla="*/ 870 h 10000"/>
              <a:gd name="connsiteX35" fmla="*/ 646 w 10000"/>
              <a:gd name="connsiteY35" fmla="*/ 1019 h 10000"/>
              <a:gd name="connsiteX36" fmla="*/ 554 w 10000"/>
              <a:gd name="connsiteY36" fmla="*/ 1210 h 10000"/>
              <a:gd name="connsiteX37" fmla="*/ 446 w 10000"/>
              <a:gd name="connsiteY37" fmla="*/ 1401 h 10000"/>
              <a:gd name="connsiteX38" fmla="*/ 385 w 10000"/>
              <a:gd name="connsiteY38" fmla="*/ 1677 h 10000"/>
              <a:gd name="connsiteX39" fmla="*/ 215 w 10000"/>
              <a:gd name="connsiteY39" fmla="*/ 1826 h 10000"/>
              <a:gd name="connsiteX40" fmla="*/ 246 w 10000"/>
              <a:gd name="connsiteY40" fmla="*/ 2229 h 10000"/>
              <a:gd name="connsiteX41" fmla="*/ 215 w 10000"/>
              <a:gd name="connsiteY41" fmla="*/ 2357 h 10000"/>
              <a:gd name="connsiteX42" fmla="*/ 138 w 10000"/>
              <a:gd name="connsiteY42" fmla="*/ 2505 h 10000"/>
              <a:gd name="connsiteX43" fmla="*/ 215 w 10000"/>
              <a:gd name="connsiteY43" fmla="*/ 2760 h 10000"/>
              <a:gd name="connsiteX44" fmla="*/ 185 w 10000"/>
              <a:gd name="connsiteY44" fmla="*/ 2951 h 10000"/>
              <a:gd name="connsiteX45" fmla="*/ 169 w 10000"/>
              <a:gd name="connsiteY45" fmla="*/ 3227 h 10000"/>
              <a:gd name="connsiteX46" fmla="*/ 154 w 10000"/>
              <a:gd name="connsiteY46" fmla="*/ 3418 h 10000"/>
              <a:gd name="connsiteX47" fmla="*/ 0 w 10000"/>
              <a:gd name="connsiteY47" fmla="*/ 3418 h 10000"/>
              <a:gd name="connsiteX48" fmla="*/ 92 w 10000"/>
              <a:gd name="connsiteY48" fmla="*/ 3609 h 10000"/>
              <a:gd name="connsiteX49" fmla="*/ 138 w 10000"/>
              <a:gd name="connsiteY49" fmla="*/ 3779 h 10000"/>
              <a:gd name="connsiteX50" fmla="*/ 231 w 10000"/>
              <a:gd name="connsiteY50" fmla="*/ 3992 h 10000"/>
              <a:gd name="connsiteX51" fmla="*/ 246 w 10000"/>
              <a:gd name="connsiteY51" fmla="*/ 4140 h 10000"/>
              <a:gd name="connsiteX52" fmla="*/ 415 w 10000"/>
              <a:gd name="connsiteY52" fmla="*/ 4501 h 10000"/>
              <a:gd name="connsiteX53" fmla="*/ 354 w 10000"/>
              <a:gd name="connsiteY53" fmla="*/ 4713 h 10000"/>
              <a:gd name="connsiteX54" fmla="*/ 492 w 10000"/>
              <a:gd name="connsiteY54" fmla="*/ 5074 h 10000"/>
              <a:gd name="connsiteX55" fmla="*/ 492 w 10000"/>
              <a:gd name="connsiteY55" fmla="*/ 5265 h 10000"/>
              <a:gd name="connsiteX56" fmla="*/ 615 w 10000"/>
              <a:gd name="connsiteY56" fmla="*/ 5244 h 10000"/>
              <a:gd name="connsiteX57" fmla="*/ 554 w 10000"/>
              <a:gd name="connsiteY57" fmla="*/ 5945 h 10000"/>
              <a:gd name="connsiteX58" fmla="*/ 662 w 10000"/>
              <a:gd name="connsiteY58" fmla="*/ 6030 h 10000"/>
              <a:gd name="connsiteX59" fmla="*/ 769 w 10000"/>
              <a:gd name="connsiteY59" fmla="*/ 6200 h 10000"/>
              <a:gd name="connsiteX60" fmla="*/ 785 w 10000"/>
              <a:gd name="connsiteY60" fmla="*/ 6412 h 10000"/>
              <a:gd name="connsiteX61" fmla="*/ 877 w 10000"/>
              <a:gd name="connsiteY61" fmla="*/ 6709 h 10000"/>
              <a:gd name="connsiteX62" fmla="*/ 908 w 10000"/>
              <a:gd name="connsiteY62" fmla="*/ 6879 h 10000"/>
              <a:gd name="connsiteX63" fmla="*/ 1000 w 10000"/>
              <a:gd name="connsiteY63" fmla="*/ 6837 h 10000"/>
              <a:gd name="connsiteX64" fmla="*/ 908 w 10000"/>
              <a:gd name="connsiteY64" fmla="*/ 7113 h 10000"/>
              <a:gd name="connsiteX65" fmla="*/ 954 w 10000"/>
              <a:gd name="connsiteY65" fmla="*/ 7325 h 10000"/>
              <a:gd name="connsiteX66" fmla="*/ 1123 w 10000"/>
              <a:gd name="connsiteY66" fmla="*/ 7622 h 10000"/>
              <a:gd name="connsiteX67" fmla="*/ 1108 w 10000"/>
              <a:gd name="connsiteY67" fmla="*/ 7813 h 10000"/>
              <a:gd name="connsiteX68" fmla="*/ 1231 w 10000"/>
              <a:gd name="connsiteY68" fmla="*/ 8174 h 10000"/>
              <a:gd name="connsiteX69" fmla="*/ 1308 w 10000"/>
              <a:gd name="connsiteY69" fmla="*/ 8429 h 10000"/>
              <a:gd name="connsiteX70" fmla="*/ 1492 w 10000"/>
              <a:gd name="connsiteY70" fmla="*/ 8493 h 10000"/>
              <a:gd name="connsiteX71" fmla="*/ 1538 w 10000"/>
              <a:gd name="connsiteY71" fmla="*/ 8769 h 10000"/>
              <a:gd name="connsiteX72" fmla="*/ 1785 w 10000"/>
              <a:gd name="connsiteY72" fmla="*/ 8960 h 10000"/>
              <a:gd name="connsiteX73" fmla="*/ 2046 w 10000"/>
              <a:gd name="connsiteY73" fmla="*/ 8620 h 10000"/>
              <a:gd name="connsiteX74" fmla="*/ 2138 w 10000"/>
              <a:gd name="connsiteY74" fmla="*/ 8577 h 10000"/>
              <a:gd name="connsiteX75" fmla="*/ 2190 w 10000"/>
              <a:gd name="connsiteY75" fmla="*/ 8280 h 10000"/>
              <a:gd name="connsiteX76" fmla="*/ 2369 w 10000"/>
              <a:gd name="connsiteY76" fmla="*/ 7941 h 10000"/>
              <a:gd name="connsiteX77" fmla="*/ 2364 w 10000"/>
              <a:gd name="connsiteY77" fmla="*/ 7629 h 10000"/>
              <a:gd name="connsiteX78" fmla="*/ 2385 w 10000"/>
              <a:gd name="connsiteY78" fmla="*/ 7403 h 10000"/>
              <a:gd name="connsiteX79" fmla="*/ 2354 w 10000"/>
              <a:gd name="connsiteY79" fmla="*/ 7155 h 10000"/>
              <a:gd name="connsiteX80" fmla="*/ 3046 w 10000"/>
              <a:gd name="connsiteY80" fmla="*/ 7155 h 10000"/>
              <a:gd name="connsiteX81" fmla="*/ 4708 w 10000"/>
              <a:gd name="connsiteY81" fmla="*/ 10000 h 10000"/>
              <a:gd name="connsiteX82" fmla="*/ 4815 w 10000"/>
              <a:gd name="connsiteY82" fmla="*/ 9278 h 10000"/>
              <a:gd name="connsiteX83" fmla="*/ 4708 w 10000"/>
              <a:gd name="connsiteY83" fmla="*/ 9002 h 10000"/>
              <a:gd name="connsiteX84" fmla="*/ 4723 w 10000"/>
              <a:gd name="connsiteY84" fmla="*/ 8471 h 10000"/>
              <a:gd name="connsiteX85" fmla="*/ 4877 w 10000"/>
              <a:gd name="connsiteY85" fmla="*/ 8344 h 10000"/>
              <a:gd name="connsiteX86" fmla="*/ 4862 w 10000"/>
              <a:gd name="connsiteY86" fmla="*/ 8025 h 10000"/>
              <a:gd name="connsiteX87" fmla="*/ 5154 w 10000"/>
              <a:gd name="connsiteY87" fmla="*/ 7643 h 10000"/>
              <a:gd name="connsiteX0" fmla="*/ 5154 w 10000"/>
              <a:gd name="connsiteY0" fmla="*/ 7643 h 10000"/>
              <a:gd name="connsiteX1" fmla="*/ 8428 w 10000"/>
              <a:gd name="connsiteY1" fmla="*/ 7619 h 10000"/>
              <a:gd name="connsiteX2" fmla="*/ 9508 w 10000"/>
              <a:gd name="connsiteY2" fmla="*/ 5223 h 10000"/>
              <a:gd name="connsiteX3" fmla="*/ 10000 w 10000"/>
              <a:gd name="connsiteY3" fmla="*/ 3949 h 10000"/>
              <a:gd name="connsiteX4" fmla="*/ 9954 w 10000"/>
              <a:gd name="connsiteY4" fmla="*/ 3623 h 10000"/>
              <a:gd name="connsiteX5" fmla="*/ 9554 w 10000"/>
              <a:gd name="connsiteY5" fmla="*/ 3270 h 10000"/>
              <a:gd name="connsiteX6" fmla="*/ 9462 w 10000"/>
              <a:gd name="connsiteY6" fmla="*/ 3248 h 10000"/>
              <a:gd name="connsiteX7" fmla="*/ 8431 w 10000"/>
              <a:gd name="connsiteY7" fmla="*/ 2842 h 10000"/>
              <a:gd name="connsiteX8" fmla="*/ 7277 w 10000"/>
              <a:gd name="connsiteY8" fmla="*/ 2866 h 10000"/>
              <a:gd name="connsiteX9" fmla="*/ 7277 w 10000"/>
              <a:gd name="connsiteY9" fmla="*/ 1210 h 10000"/>
              <a:gd name="connsiteX10" fmla="*/ 5154 w 10000"/>
              <a:gd name="connsiteY10" fmla="*/ 1210 h 10000"/>
              <a:gd name="connsiteX11" fmla="*/ 3477 w 10000"/>
              <a:gd name="connsiteY11" fmla="*/ 1019 h 10000"/>
              <a:gd name="connsiteX12" fmla="*/ 3415 w 10000"/>
              <a:gd name="connsiteY12" fmla="*/ 594 h 10000"/>
              <a:gd name="connsiteX13" fmla="*/ 3174 w 10000"/>
              <a:gd name="connsiteY13" fmla="*/ 481 h 10000"/>
              <a:gd name="connsiteX14" fmla="*/ 2985 w 10000"/>
              <a:gd name="connsiteY14" fmla="*/ 679 h 10000"/>
              <a:gd name="connsiteX15" fmla="*/ 2918 w 10000"/>
              <a:gd name="connsiteY15" fmla="*/ 637 h 10000"/>
              <a:gd name="connsiteX16" fmla="*/ 2867 w 10000"/>
              <a:gd name="connsiteY16" fmla="*/ 807 h 10000"/>
              <a:gd name="connsiteX17" fmla="*/ 2703 w 10000"/>
              <a:gd name="connsiteY17" fmla="*/ 637 h 10000"/>
              <a:gd name="connsiteX18" fmla="*/ 2549 w 10000"/>
              <a:gd name="connsiteY18" fmla="*/ 679 h 10000"/>
              <a:gd name="connsiteX19" fmla="*/ 2395 w 10000"/>
              <a:gd name="connsiteY19" fmla="*/ 552 h 10000"/>
              <a:gd name="connsiteX20" fmla="*/ 2210 w 10000"/>
              <a:gd name="connsiteY20" fmla="*/ 594 h 10000"/>
              <a:gd name="connsiteX21" fmla="*/ 1969 w 10000"/>
              <a:gd name="connsiteY21" fmla="*/ 488 h 10000"/>
              <a:gd name="connsiteX22" fmla="*/ 1877 w 10000"/>
              <a:gd name="connsiteY22" fmla="*/ 127 h 10000"/>
              <a:gd name="connsiteX23" fmla="*/ 1769 w 10000"/>
              <a:gd name="connsiteY23" fmla="*/ 0 h 10000"/>
              <a:gd name="connsiteX24" fmla="*/ 1631 w 10000"/>
              <a:gd name="connsiteY24" fmla="*/ 127 h 10000"/>
              <a:gd name="connsiteX25" fmla="*/ 1631 w 10000"/>
              <a:gd name="connsiteY25" fmla="*/ 255 h 10000"/>
              <a:gd name="connsiteX26" fmla="*/ 1646 w 10000"/>
              <a:gd name="connsiteY26" fmla="*/ 467 h 10000"/>
              <a:gd name="connsiteX27" fmla="*/ 1585 w 10000"/>
              <a:gd name="connsiteY27" fmla="*/ 594 h 10000"/>
              <a:gd name="connsiteX28" fmla="*/ 1400 w 10000"/>
              <a:gd name="connsiteY28" fmla="*/ 764 h 10000"/>
              <a:gd name="connsiteX29" fmla="*/ 1277 w 10000"/>
              <a:gd name="connsiteY29" fmla="*/ 722 h 10000"/>
              <a:gd name="connsiteX30" fmla="*/ 1138 w 10000"/>
              <a:gd name="connsiteY30" fmla="*/ 807 h 10000"/>
              <a:gd name="connsiteX31" fmla="*/ 1015 w 10000"/>
              <a:gd name="connsiteY31" fmla="*/ 828 h 10000"/>
              <a:gd name="connsiteX32" fmla="*/ 846 w 10000"/>
              <a:gd name="connsiteY32" fmla="*/ 849 h 10000"/>
              <a:gd name="connsiteX33" fmla="*/ 754 w 10000"/>
              <a:gd name="connsiteY33" fmla="*/ 870 h 10000"/>
              <a:gd name="connsiteX34" fmla="*/ 646 w 10000"/>
              <a:gd name="connsiteY34" fmla="*/ 1019 h 10000"/>
              <a:gd name="connsiteX35" fmla="*/ 554 w 10000"/>
              <a:gd name="connsiteY35" fmla="*/ 1210 h 10000"/>
              <a:gd name="connsiteX36" fmla="*/ 446 w 10000"/>
              <a:gd name="connsiteY36" fmla="*/ 1401 h 10000"/>
              <a:gd name="connsiteX37" fmla="*/ 385 w 10000"/>
              <a:gd name="connsiteY37" fmla="*/ 1677 h 10000"/>
              <a:gd name="connsiteX38" fmla="*/ 215 w 10000"/>
              <a:gd name="connsiteY38" fmla="*/ 1826 h 10000"/>
              <a:gd name="connsiteX39" fmla="*/ 246 w 10000"/>
              <a:gd name="connsiteY39" fmla="*/ 2229 h 10000"/>
              <a:gd name="connsiteX40" fmla="*/ 215 w 10000"/>
              <a:gd name="connsiteY40" fmla="*/ 2357 h 10000"/>
              <a:gd name="connsiteX41" fmla="*/ 138 w 10000"/>
              <a:gd name="connsiteY41" fmla="*/ 2505 h 10000"/>
              <a:gd name="connsiteX42" fmla="*/ 215 w 10000"/>
              <a:gd name="connsiteY42" fmla="*/ 2760 h 10000"/>
              <a:gd name="connsiteX43" fmla="*/ 185 w 10000"/>
              <a:gd name="connsiteY43" fmla="*/ 2951 h 10000"/>
              <a:gd name="connsiteX44" fmla="*/ 169 w 10000"/>
              <a:gd name="connsiteY44" fmla="*/ 3227 h 10000"/>
              <a:gd name="connsiteX45" fmla="*/ 154 w 10000"/>
              <a:gd name="connsiteY45" fmla="*/ 3418 h 10000"/>
              <a:gd name="connsiteX46" fmla="*/ 0 w 10000"/>
              <a:gd name="connsiteY46" fmla="*/ 3418 h 10000"/>
              <a:gd name="connsiteX47" fmla="*/ 92 w 10000"/>
              <a:gd name="connsiteY47" fmla="*/ 3609 h 10000"/>
              <a:gd name="connsiteX48" fmla="*/ 138 w 10000"/>
              <a:gd name="connsiteY48" fmla="*/ 3779 h 10000"/>
              <a:gd name="connsiteX49" fmla="*/ 231 w 10000"/>
              <a:gd name="connsiteY49" fmla="*/ 3992 h 10000"/>
              <a:gd name="connsiteX50" fmla="*/ 246 w 10000"/>
              <a:gd name="connsiteY50" fmla="*/ 4140 h 10000"/>
              <a:gd name="connsiteX51" fmla="*/ 415 w 10000"/>
              <a:gd name="connsiteY51" fmla="*/ 4501 h 10000"/>
              <a:gd name="connsiteX52" fmla="*/ 354 w 10000"/>
              <a:gd name="connsiteY52" fmla="*/ 4713 h 10000"/>
              <a:gd name="connsiteX53" fmla="*/ 492 w 10000"/>
              <a:gd name="connsiteY53" fmla="*/ 5074 h 10000"/>
              <a:gd name="connsiteX54" fmla="*/ 492 w 10000"/>
              <a:gd name="connsiteY54" fmla="*/ 5265 h 10000"/>
              <a:gd name="connsiteX55" fmla="*/ 615 w 10000"/>
              <a:gd name="connsiteY55" fmla="*/ 5244 h 10000"/>
              <a:gd name="connsiteX56" fmla="*/ 554 w 10000"/>
              <a:gd name="connsiteY56" fmla="*/ 5945 h 10000"/>
              <a:gd name="connsiteX57" fmla="*/ 662 w 10000"/>
              <a:gd name="connsiteY57" fmla="*/ 6030 h 10000"/>
              <a:gd name="connsiteX58" fmla="*/ 769 w 10000"/>
              <a:gd name="connsiteY58" fmla="*/ 6200 h 10000"/>
              <a:gd name="connsiteX59" fmla="*/ 785 w 10000"/>
              <a:gd name="connsiteY59" fmla="*/ 6412 h 10000"/>
              <a:gd name="connsiteX60" fmla="*/ 877 w 10000"/>
              <a:gd name="connsiteY60" fmla="*/ 6709 h 10000"/>
              <a:gd name="connsiteX61" fmla="*/ 908 w 10000"/>
              <a:gd name="connsiteY61" fmla="*/ 6879 h 10000"/>
              <a:gd name="connsiteX62" fmla="*/ 1000 w 10000"/>
              <a:gd name="connsiteY62" fmla="*/ 6837 h 10000"/>
              <a:gd name="connsiteX63" fmla="*/ 908 w 10000"/>
              <a:gd name="connsiteY63" fmla="*/ 7113 h 10000"/>
              <a:gd name="connsiteX64" fmla="*/ 954 w 10000"/>
              <a:gd name="connsiteY64" fmla="*/ 7325 h 10000"/>
              <a:gd name="connsiteX65" fmla="*/ 1123 w 10000"/>
              <a:gd name="connsiteY65" fmla="*/ 7622 h 10000"/>
              <a:gd name="connsiteX66" fmla="*/ 1108 w 10000"/>
              <a:gd name="connsiteY66" fmla="*/ 7813 h 10000"/>
              <a:gd name="connsiteX67" fmla="*/ 1231 w 10000"/>
              <a:gd name="connsiteY67" fmla="*/ 8174 h 10000"/>
              <a:gd name="connsiteX68" fmla="*/ 1308 w 10000"/>
              <a:gd name="connsiteY68" fmla="*/ 8429 h 10000"/>
              <a:gd name="connsiteX69" fmla="*/ 1492 w 10000"/>
              <a:gd name="connsiteY69" fmla="*/ 8493 h 10000"/>
              <a:gd name="connsiteX70" fmla="*/ 1538 w 10000"/>
              <a:gd name="connsiteY70" fmla="*/ 8769 h 10000"/>
              <a:gd name="connsiteX71" fmla="*/ 1785 w 10000"/>
              <a:gd name="connsiteY71" fmla="*/ 8960 h 10000"/>
              <a:gd name="connsiteX72" fmla="*/ 2046 w 10000"/>
              <a:gd name="connsiteY72" fmla="*/ 8620 h 10000"/>
              <a:gd name="connsiteX73" fmla="*/ 2138 w 10000"/>
              <a:gd name="connsiteY73" fmla="*/ 8577 h 10000"/>
              <a:gd name="connsiteX74" fmla="*/ 2190 w 10000"/>
              <a:gd name="connsiteY74" fmla="*/ 8280 h 10000"/>
              <a:gd name="connsiteX75" fmla="*/ 2369 w 10000"/>
              <a:gd name="connsiteY75" fmla="*/ 7941 h 10000"/>
              <a:gd name="connsiteX76" fmla="*/ 2364 w 10000"/>
              <a:gd name="connsiteY76" fmla="*/ 7629 h 10000"/>
              <a:gd name="connsiteX77" fmla="*/ 2385 w 10000"/>
              <a:gd name="connsiteY77" fmla="*/ 7403 h 10000"/>
              <a:gd name="connsiteX78" fmla="*/ 2354 w 10000"/>
              <a:gd name="connsiteY78" fmla="*/ 7155 h 10000"/>
              <a:gd name="connsiteX79" fmla="*/ 3046 w 10000"/>
              <a:gd name="connsiteY79" fmla="*/ 7155 h 10000"/>
              <a:gd name="connsiteX80" fmla="*/ 4708 w 10000"/>
              <a:gd name="connsiteY80" fmla="*/ 10000 h 10000"/>
              <a:gd name="connsiteX81" fmla="*/ 4815 w 10000"/>
              <a:gd name="connsiteY81" fmla="*/ 9278 h 10000"/>
              <a:gd name="connsiteX82" fmla="*/ 4708 w 10000"/>
              <a:gd name="connsiteY82" fmla="*/ 9002 h 10000"/>
              <a:gd name="connsiteX83" fmla="*/ 4723 w 10000"/>
              <a:gd name="connsiteY83" fmla="*/ 8471 h 10000"/>
              <a:gd name="connsiteX84" fmla="*/ 4877 w 10000"/>
              <a:gd name="connsiteY84" fmla="*/ 8344 h 10000"/>
              <a:gd name="connsiteX85" fmla="*/ 4862 w 10000"/>
              <a:gd name="connsiteY85" fmla="*/ 8025 h 10000"/>
              <a:gd name="connsiteX86" fmla="*/ 5154 w 10000"/>
              <a:gd name="connsiteY86" fmla="*/ 7643 h 10000"/>
              <a:gd name="connsiteX0" fmla="*/ 5154 w 10000"/>
              <a:gd name="connsiteY0" fmla="*/ 7643 h 10000"/>
              <a:gd name="connsiteX1" fmla="*/ 8428 w 10000"/>
              <a:gd name="connsiteY1" fmla="*/ 7619 h 10000"/>
              <a:gd name="connsiteX2" fmla="*/ 10000 w 10000"/>
              <a:gd name="connsiteY2" fmla="*/ 3949 h 10000"/>
              <a:gd name="connsiteX3" fmla="*/ 9954 w 10000"/>
              <a:gd name="connsiteY3" fmla="*/ 3623 h 10000"/>
              <a:gd name="connsiteX4" fmla="*/ 9554 w 10000"/>
              <a:gd name="connsiteY4" fmla="*/ 3270 h 10000"/>
              <a:gd name="connsiteX5" fmla="*/ 9462 w 10000"/>
              <a:gd name="connsiteY5" fmla="*/ 3248 h 10000"/>
              <a:gd name="connsiteX6" fmla="*/ 8431 w 10000"/>
              <a:gd name="connsiteY6" fmla="*/ 2842 h 10000"/>
              <a:gd name="connsiteX7" fmla="*/ 7277 w 10000"/>
              <a:gd name="connsiteY7" fmla="*/ 2866 h 10000"/>
              <a:gd name="connsiteX8" fmla="*/ 7277 w 10000"/>
              <a:gd name="connsiteY8" fmla="*/ 1210 h 10000"/>
              <a:gd name="connsiteX9" fmla="*/ 5154 w 10000"/>
              <a:gd name="connsiteY9" fmla="*/ 1210 h 10000"/>
              <a:gd name="connsiteX10" fmla="*/ 3477 w 10000"/>
              <a:gd name="connsiteY10" fmla="*/ 1019 h 10000"/>
              <a:gd name="connsiteX11" fmla="*/ 3415 w 10000"/>
              <a:gd name="connsiteY11" fmla="*/ 594 h 10000"/>
              <a:gd name="connsiteX12" fmla="*/ 3174 w 10000"/>
              <a:gd name="connsiteY12" fmla="*/ 481 h 10000"/>
              <a:gd name="connsiteX13" fmla="*/ 2985 w 10000"/>
              <a:gd name="connsiteY13" fmla="*/ 679 h 10000"/>
              <a:gd name="connsiteX14" fmla="*/ 2918 w 10000"/>
              <a:gd name="connsiteY14" fmla="*/ 637 h 10000"/>
              <a:gd name="connsiteX15" fmla="*/ 2867 w 10000"/>
              <a:gd name="connsiteY15" fmla="*/ 807 h 10000"/>
              <a:gd name="connsiteX16" fmla="*/ 2703 w 10000"/>
              <a:gd name="connsiteY16" fmla="*/ 637 h 10000"/>
              <a:gd name="connsiteX17" fmla="*/ 2549 w 10000"/>
              <a:gd name="connsiteY17" fmla="*/ 679 h 10000"/>
              <a:gd name="connsiteX18" fmla="*/ 2395 w 10000"/>
              <a:gd name="connsiteY18" fmla="*/ 552 h 10000"/>
              <a:gd name="connsiteX19" fmla="*/ 2210 w 10000"/>
              <a:gd name="connsiteY19" fmla="*/ 594 h 10000"/>
              <a:gd name="connsiteX20" fmla="*/ 1969 w 10000"/>
              <a:gd name="connsiteY20" fmla="*/ 488 h 10000"/>
              <a:gd name="connsiteX21" fmla="*/ 1877 w 10000"/>
              <a:gd name="connsiteY21" fmla="*/ 127 h 10000"/>
              <a:gd name="connsiteX22" fmla="*/ 1769 w 10000"/>
              <a:gd name="connsiteY22" fmla="*/ 0 h 10000"/>
              <a:gd name="connsiteX23" fmla="*/ 1631 w 10000"/>
              <a:gd name="connsiteY23" fmla="*/ 127 h 10000"/>
              <a:gd name="connsiteX24" fmla="*/ 1631 w 10000"/>
              <a:gd name="connsiteY24" fmla="*/ 255 h 10000"/>
              <a:gd name="connsiteX25" fmla="*/ 1646 w 10000"/>
              <a:gd name="connsiteY25" fmla="*/ 467 h 10000"/>
              <a:gd name="connsiteX26" fmla="*/ 1585 w 10000"/>
              <a:gd name="connsiteY26" fmla="*/ 594 h 10000"/>
              <a:gd name="connsiteX27" fmla="*/ 1400 w 10000"/>
              <a:gd name="connsiteY27" fmla="*/ 764 h 10000"/>
              <a:gd name="connsiteX28" fmla="*/ 1277 w 10000"/>
              <a:gd name="connsiteY28" fmla="*/ 722 h 10000"/>
              <a:gd name="connsiteX29" fmla="*/ 1138 w 10000"/>
              <a:gd name="connsiteY29" fmla="*/ 807 h 10000"/>
              <a:gd name="connsiteX30" fmla="*/ 1015 w 10000"/>
              <a:gd name="connsiteY30" fmla="*/ 828 h 10000"/>
              <a:gd name="connsiteX31" fmla="*/ 846 w 10000"/>
              <a:gd name="connsiteY31" fmla="*/ 849 h 10000"/>
              <a:gd name="connsiteX32" fmla="*/ 754 w 10000"/>
              <a:gd name="connsiteY32" fmla="*/ 870 h 10000"/>
              <a:gd name="connsiteX33" fmla="*/ 646 w 10000"/>
              <a:gd name="connsiteY33" fmla="*/ 1019 h 10000"/>
              <a:gd name="connsiteX34" fmla="*/ 554 w 10000"/>
              <a:gd name="connsiteY34" fmla="*/ 1210 h 10000"/>
              <a:gd name="connsiteX35" fmla="*/ 446 w 10000"/>
              <a:gd name="connsiteY35" fmla="*/ 1401 h 10000"/>
              <a:gd name="connsiteX36" fmla="*/ 385 w 10000"/>
              <a:gd name="connsiteY36" fmla="*/ 1677 h 10000"/>
              <a:gd name="connsiteX37" fmla="*/ 215 w 10000"/>
              <a:gd name="connsiteY37" fmla="*/ 1826 h 10000"/>
              <a:gd name="connsiteX38" fmla="*/ 246 w 10000"/>
              <a:gd name="connsiteY38" fmla="*/ 2229 h 10000"/>
              <a:gd name="connsiteX39" fmla="*/ 215 w 10000"/>
              <a:gd name="connsiteY39" fmla="*/ 2357 h 10000"/>
              <a:gd name="connsiteX40" fmla="*/ 138 w 10000"/>
              <a:gd name="connsiteY40" fmla="*/ 2505 h 10000"/>
              <a:gd name="connsiteX41" fmla="*/ 215 w 10000"/>
              <a:gd name="connsiteY41" fmla="*/ 2760 h 10000"/>
              <a:gd name="connsiteX42" fmla="*/ 185 w 10000"/>
              <a:gd name="connsiteY42" fmla="*/ 2951 h 10000"/>
              <a:gd name="connsiteX43" fmla="*/ 169 w 10000"/>
              <a:gd name="connsiteY43" fmla="*/ 3227 h 10000"/>
              <a:gd name="connsiteX44" fmla="*/ 154 w 10000"/>
              <a:gd name="connsiteY44" fmla="*/ 3418 h 10000"/>
              <a:gd name="connsiteX45" fmla="*/ 0 w 10000"/>
              <a:gd name="connsiteY45" fmla="*/ 3418 h 10000"/>
              <a:gd name="connsiteX46" fmla="*/ 92 w 10000"/>
              <a:gd name="connsiteY46" fmla="*/ 3609 h 10000"/>
              <a:gd name="connsiteX47" fmla="*/ 138 w 10000"/>
              <a:gd name="connsiteY47" fmla="*/ 3779 h 10000"/>
              <a:gd name="connsiteX48" fmla="*/ 231 w 10000"/>
              <a:gd name="connsiteY48" fmla="*/ 3992 h 10000"/>
              <a:gd name="connsiteX49" fmla="*/ 246 w 10000"/>
              <a:gd name="connsiteY49" fmla="*/ 4140 h 10000"/>
              <a:gd name="connsiteX50" fmla="*/ 415 w 10000"/>
              <a:gd name="connsiteY50" fmla="*/ 4501 h 10000"/>
              <a:gd name="connsiteX51" fmla="*/ 354 w 10000"/>
              <a:gd name="connsiteY51" fmla="*/ 4713 h 10000"/>
              <a:gd name="connsiteX52" fmla="*/ 492 w 10000"/>
              <a:gd name="connsiteY52" fmla="*/ 5074 h 10000"/>
              <a:gd name="connsiteX53" fmla="*/ 492 w 10000"/>
              <a:gd name="connsiteY53" fmla="*/ 5265 h 10000"/>
              <a:gd name="connsiteX54" fmla="*/ 615 w 10000"/>
              <a:gd name="connsiteY54" fmla="*/ 5244 h 10000"/>
              <a:gd name="connsiteX55" fmla="*/ 554 w 10000"/>
              <a:gd name="connsiteY55" fmla="*/ 5945 h 10000"/>
              <a:gd name="connsiteX56" fmla="*/ 662 w 10000"/>
              <a:gd name="connsiteY56" fmla="*/ 6030 h 10000"/>
              <a:gd name="connsiteX57" fmla="*/ 769 w 10000"/>
              <a:gd name="connsiteY57" fmla="*/ 6200 h 10000"/>
              <a:gd name="connsiteX58" fmla="*/ 785 w 10000"/>
              <a:gd name="connsiteY58" fmla="*/ 6412 h 10000"/>
              <a:gd name="connsiteX59" fmla="*/ 877 w 10000"/>
              <a:gd name="connsiteY59" fmla="*/ 6709 h 10000"/>
              <a:gd name="connsiteX60" fmla="*/ 908 w 10000"/>
              <a:gd name="connsiteY60" fmla="*/ 6879 h 10000"/>
              <a:gd name="connsiteX61" fmla="*/ 1000 w 10000"/>
              <a:gd name="connsiteY61" fmla="*/ 6837 h 10000"/>
              <a:gd name="connsiteX62" fmla="*/ 908 w 10000"/>
              <a:gd name="connsiteY62" fmla="*/ 7113 h 10000"/>
              <a:gd name="connsiteX63" fmla="*/ 954 w 10000"/>
              <a:gd name="connsiteY63" fmla="*/ 7325 h 10000"/>
              <a:gd name="connsiteX64" fmla="*/ 1123 w 10000"/>
              <a:gd name="connsiteY64" fmla="*/ 7622 h 10000"/>
              <a:gd name="connsiteX65" fmla="*/ 1108 w 10000"/>
              <a:gd name="connsiteY65" fmla="*/ 7813 h 10000"/>
              <a:gd name="connsiteX66" fmla="*/ 1231 w 10000"/>
              <a:gd name="connsiteY66" fmla="*/ 8174 h 10000"/>
              <a:gd name="connsiteX67" fmla="*/ 1308 w 10000"/>
              <a:gd name="connsiteY67" fmla="*/ 8429 h 10000"/>
              <a:gd name="connsiteX68" fmla="*/ 1492 w 10000"/>
              <a:gd name="connsiteY68" fmla="*/ 8493 h 10000"/>
              <a:gd name="connsiteX69" fmla="*/ 1538 w 10000"/>
              <a:gd name="connsiteY69" fmla="*/ 8769 h 10000"/>
              <a:gd name="connsiteX70" fmla="*/ 1785 w 10000"/>
              <a:gd name="connsiteY70" fmla="*/ 8960 h 10000"/>
              <a:gd name="connsiteX71" fmla="*/ 2046 w 10000"/>
              <a:gd name="connsiteY71" fmla="*/ 8620 h 10000"/>
              <a:gd name="connsiteX72" fmla="*/ 2138 w 10000"/>
              <a:gd name="connsiteY72" fmla="*/ 8577 h 10000"/>
              <a:gd name="connsiteX73" fmla="*/ 2190 w 10000"/>
              <a:gd name="connsiteY73" fmla="*/ 8280 h 10000"/>
              <a:gd name="connsiteX74" fmla="*/ 2369 w 10000"/>
              <a:gd name="connsiteY74" fmla="*/ 7941 h 10000"/>
              <a:gd name="connsiteX75" fmla="*/ 2364 w 10000"/>
              <a:gd name="connsiteY75" fmla="*/ 7629 h 10000"/>
              <a:gd name="connsiteX76" fmla="*/ 2385 w 10000"/>
              <a:gd name="connsiteY76" fmla="*/ 7403 h 10000"/>
              <a:gd name="connsiteX77" fmla="*/ 2354 w 10000"/>
              <a:gd name="connsiteY77" fmla="*/ 7155 h 10000"/>
              <a:gd name="connsiteX78" fmla="*/ 3046 w 10000"/>
              <a:gd name="connsiteY78" fmla="*/ 7155 h 10000"/>
              <a:gd name="connsiteX79" fmla="*/ 4708 w 10000"/>
              <a:gd name="connsiteY79" fmla="*/ 10000 h 10000"/>
              <a:gd name="connsiteX80" fmla="*/ 4815 w 10000"/>
              <a:gd name="connsiteY80" fmla="*/ 9278 h 10000"/>
              <a:gd name="connsiteX81" fmla="*/ 4708 w 10000"/>
              <a:gd name="connsiteY81" fmla="*/ 9002 h 10000"/>
              <a:gd name="connsiteX82" fmla="*/ 4723 w 10000"/>
              <a:gd name="connsiteY82" fmla="*/ 8471 h 10000"/>
              <a:gd name="connsiteX83" fmla="*/ 4877 w 10000"/>
              <a:gd name="connsiteY83" fmla="*/ 8344 h 10000"/>
              <a:gd name="connsiteX84" fmla="*/ 4862 w 10000"/>
              <a:gd name="connsiteY84" fmla="*/ 8025 h 10000"/>
              <a:gd name="connsiteX85" fmla="*/ 5154 w 10000"/>
              <a:gd name="connsiteY85" fmla="*/ 7643 h 10000"/>
              <a:gd name="connsiteX0" fmla="*/ 5154 w 9954"/>
              <a:gd name="connsiteY0" fmla="*/ 7643 h 10000"/>
              <a:gd name="connsiteX1" fmla="*/ 8428 w 9954"/>
              <a:gd name="connsiteY1" fmla="*/ 7619 h 10000"/>
              <a:gd name="connsiteX2" fmla="*/ 9954 w 9954"/>
              <a:gd name="connsiteY2" fmla="*/ 3623 h 10000"/>
              <a:gd name="connsiteX3" fmla="*/ 9554 w 9954"/>
              <a:gd name="connsiteY3" fmla="*/ 3270 h 10000"/>
              <a:gd name="connsiteX4" fmla="*/ 9462 w 9954"/>
              <a:gd name="connsiteY4" fmla="*/ 3248 h 10000"/>
              <a:gd name="connsiteX5" fmla="*/ 8431 w 9954"/>
              <a:gd name="connsiteY5" fmla="*/ 2842 h 10000"/>
              <a:gd name="connsiteX6" fmla="*/ 7277 w 9954"/>
              <a:gd name="connsiteY6" fmla="*/ 2866 h 10000"/>
              <a:gd name="connsiteX7" fmla="*/ 7277 w 9954"/>
              <a:gd name="connsiteY7" fmla="*/ 1210 h 10000"/>
              <a:gd name="connsiteX8" fmla="*/ 5154 w 9954"/>
              <a:gd name="connsiteY8" fmla="*/ 1210 h 10000"/>
              <a:gd name="connsiteX9" fmla="*/ 3477 w 9954"/>
              <a:gd name="connsiteY9" fmla="*/ 1019 h 10000"/>
              <a:gd name="connsiteX10" fmla="*/ 3415 w 9954"/>
              <a:gd name="connsiteY10" fmla="*/ 594 h 10000"/>
              <a:gd name="connsiteX11" fmla="*/ 3174 w 9954"/>
              <a:gd name="connsiteY11" fmla="*/ 481 h 10000"/>
              <a:gd name="connsiteX12" fmla="*/ 2985 w 9954"/>
              <a:gd name="connsiteY12" fmla="*/ 679 h 10000"/>
              <a:gd name="connsiteX13" fmla="*/ 2918 w 9954"/>
              <a:gd name="connsiteY13" fmla="*/ 637 h 10000"/>
              <a:gd name="connsiteX14" fmla="*/ 2867 w 9954"/>
              <a:gd name="connsiteY14" fmla="*/ 807 h 10000"/>
              <a:gd name="connsiteX15" fmla="*/ 2703 w 9954"/>
              <a:gd name="connsiteY15" fmla="*/ 637 h 10000"/>
              <a:gd name="connsiteX16" fmla="*/ 2549 w 9954"/>
              <a:gd name="connsiteY16" fmla="*/ 679 h 10000"/>
              <a:gd name="connsiteX17" fmla="*/ 2395 w 9954"/>
              <a:gd name="connsiteY17" fmla="*/ 552 h 10000"/>
              <a:gd name="connsiteX18" fmla="*/ 2210 w 9954"/>
              <a:gd name="connsiteY18" fmla="*/ 594 h 10000"/>
              <a:gd name="connsiteX19" fmla="*/ 1969 w 9954"/>
              <a:gd name="connsiteY19" fmla="*/ 488 h 10000"/>
              <a:gd name="connsiteX20" fmla="*/ 1877 w 9954"/>
              <a:gd name="connsiteY20" fmla="*/ 127 h 10000"/>
              <a:gd name="connsiteX21" fmla="*/ 1769 w 9954"/>
              <a:gd name="connsiteY21" fmla="*/ 0 h 10000"/>
              <a:gd name="connsiteX22" fmla="*/ 1631 w 9954"/>
              <a:gd name="connsiteY22" fmla="*/ 127 h 10000"/>
              <a:gd name="connsiteX23" fmla="*/ 1631 w 9954"/>
              <a:gd name="connsiteY23" fmla="*/ 255 h 10000"/>
              <a:gd name="connsiteX24" fmla="*/ 1646 w 9954"/>
              <a:gd name="connsiteY24" fmla="*/ 467 h 10000"/>
              <a:gd name="connsiteX25" fmla="*/ 1585 w 9954"/>
              <a:gd name="connsiteY25" fmla="*/ 594 h 10000"/>
              <a:gd name="connsiteX26" fmla="*/ 1400 w 9954"/>
              <a:gd name="connsiteY26" fmla="*/ 764 h 10000"/>
              <a:gd name="connsiteX27" fmla="*/ 1277 w 9954"/>
              <a:gd name="connsiteY27" fmla="*/ 722 h 10000"/>
              <a:gd name="connsiteX28" fmla="*/ 1138 w 9954"/>
              <a:gd name="connsiteY28" fmla="*/ 807 h 10000"/>
              <a:gd name="connsiteX29" fmla="*/ 1015 w 9954"/>
              <a:gd name="connsiteY29" fmla="*/ 828 h 10000"/>
              <a:gd name="connsiteX30" fmla="*/ 846 w 9954"/>
              <a:gd name="connsiteY30" fmla="*/ 849 h 10000"/>
              <a:gd name="connsiteX31" fmla="*/ 754 w 9954"/>
              <a:gd name="connsiteY31" fmla="*/ 870 h 10000"/>
              <a:gd name="connsiteX32" fmla="*/ 646 w 9954"/>
              <a:gd name="connsiteY32" fmla="*/ 1019 h 10000"/>
              <a:gd name="connsiteX33" fmla="*/ 554 w 9954"/>
              <a:gd name="connsiteY33" fmla="*/ 1210 h 10000"/>
              <a:gd name="connsiteX34" fmla="*/ 446 w 9954"/>
              <a:gd name="connsiteY34" fmla="*/ 1401 h 10000"/>
              <a:gd name="connsiteX35" fmla="*/ 385 w 9954"/>
              <a:gd name="connsiteY35" fmla="*/ 1677 h 10000"/>
              <a:gd name="connsiteX36" fmla="*/ 215 w 9954"/>
              <a:gd name="connsiteY36" fmla="*/ 1826 h 10000"/>
              <a:gd name="connsiteX37" fmla="*/ 246 w 9954"/>
              <a:gd name="connsiteY37" fmla="*/ 2229 h 10000"/>
              <a:gd name="connsiteX38" fmla="*/ 215 w 9954"/>
              <a:gd name="connsiteY38" fmla="*/ 2357 h 10000"/>
              <a:gd name="connsiteX39" fmla="*/ 138 w 9954"/>
              <a:gd name="connsiteY39" fmla="*/ 2505 h 10000"/>
              <a:gd name="connsiteX40" fmla="*/ 215 w 9954"/>
              <a:gd name="connsiteY40" fmla="*/ 2760 h 10000"/>
              <a:gd name="connsiteX41" fmla="*/ 185 w 9954"/>
              <a:gd name="connsiteY41" fmla="*/ 2951 h 10000"/>
              <a:gd name="connsiteX42" fmla="*/ 169 w 9954"/>
              <a:gd name="connsiteY42" fmla="*/ 3227 h 10000"/>
              <a:gd name="connsiteX43" fmla="*/ 154 w 9954"/>
              <a:gd name="connsiteY43" fmla="*/ 3418 h 10000"/>
              <a:gd name="connsiteX44" fmla="*/ 0 w 9954"/>
              <a:gd name="connsiteY44" fmla="*/ 3418 h 10000"/>
              <a:gd name="connsiteX45" fmla="*/ 92 w 9954"/>
              <a:gd name="connsiteY45" fmla="*/ 3609 h 10000"/>
              <a:gd name="connsiteX46" fmla="*/ 138 w 9954"/>
              <a:gd name="connsiteY46" fmla="*/ 3779 h 10000"/>
              <a:gd name="connsiteX47" fmla="*/ 231 w 9954"/>
              <a:gd name="connsiteY47" fmla="*/ 3992 h 10000"/>
              <a:gd name="connsiteX48" fmla="*/ 246 w 9954"/>
              <a:gd name="connsiteY48" fmla="*/ 4140 h 10000"/>
              <a:gd name="connsiteX49" fmla="*/ 415 w 9954"/>
              <a:gd name="connsiteY49" fmla="*/ 4501 h 10000"/>
              <a:gd name="connsiteX50" fmla="*/ 354 w 9954"/>
              <a:gd name="connsiteY50" fmla="*/ 4713 h 10000"/>
              <a:gd name="connsiteX51" fmla="*/ 492 w 9954"/>
              <a:gd name="connsiteY51" fmla="*/ 5074 h 10000"/>
              <a:gd name="connsiteX52" fmla="*/ 492 w 9954"/>
              <a:gd name="connsiteY52" fmla="*/ 5265 h 10000"/>
              <a:gd name="connsiteX53" fmla="*/ 615 w 9954"/>
              <a:gd name="connsiteY53" fmla="*/ 5244 h 10000"/>
              <a:gd name="connsiteX54" fmla="*/ 554 w 9954"/>
              <a:gd name="connsiteY54" fmla="*/ 5945 h 10000"/>
              <a:gd name="connsiteX55" fmla="*/ 662 w 9954"/>
              <a:gd name="connsiteY55" fmla="*/ 6030 h 10000"/>
              <a:gd name="connsiteX56" fmla="*/ 769 w 9954"/>
              <a:gd name="connsiteY56" fmla="*/ 6200 h 10000"/>
              <a:gd name="connsiteX57" fmla="*/ 785 w 9954"/>
              <a:gd name="connsiteY57" fmla="*/ 6412 h 10000"/>
              <a:gd name="connsiteX58" fmla="*/ 877 w 9954"/>
              <a:gd name="connsiteY58" fmla="*/ 6709 h 10000"/>
              <a:gd name="connsiteX59" fmla="*/ 908 w 9954"/>
              <a:gd name="connsiteY59" fmla="*/ 6879 h 10000"/>
              <a:gd name="connsiteX60" fmla="*/ 1000 w 9954"/>
              <a:gd name="connsiteY60" fmla="*/ 6837 h 10000"/>
              <a:gd name="connsiteX61" fmla="*/ 908 w 9954"/>
              <a:gd name="connsiteY61" fmla="*/ 7113 h 10000"/>
              <a:gd name="connsiteX62" fmla="*/ 954 w 9954"/>
              <a:gd name="connsiteY62" fmla="*/ 7325 h 10000"/>
              <a:gd name="connsiteX63" fmla="*/ 1123 w 9954"/>
              <a:gd name="connsiteY63" fmla="*/ 7622 h 10000"/>
              <a:gd name="connsiteX64" fmla="*/ 1108 w 9954"/>
              <a:gd name="connsiteY64" fmla="*/ 7813 h 10000"/>
              <a:gd name="connsiteX65" fmla="*/ 1231 w 9954"/>
              <a:gd name="connsiteY65" fmla="*/ 8174 h 10000"/>
              <a:gd name="connsiteX66" fmla="*/ 1308 w 9954"/>
              <a:gd name="connsiteY66" fmla="*/ 8429 h 10000"/>
              <a:gd name="connsiteX67" fmla="*/ 1492 w 9954"/>
              <a:gd name="connsiteY67" fmla="*/ 8493 h 10000"/>
              <a:gd name="connsiteX68" fmla="*/ 1538 w 9954"/>
              <a:gd name="connsiteY68" fmla="*/ 8769 h 10000"/>
              <a:gd name="connsiteX69" fmla="*/ 1785 w 9954"/>
              <a:gd name="connsiteY69" fmla="*/ 8960 h 10000"/>
              <a:gd name="connsiteX70" fmla="*/ 2046 w 9954"/>
              <a:gd name="connsiteY70" fmla="*/ 8620 h 10000"/>
              <a:gd name="connsiteX71" fmla="*/ 2138 w 9954"/>
              <a:gd name="connsiteY71" fmla="*/ 8577 h 10000"/>
              <a:gd name="connsiteX72" fmla="*/ 2190 w 9954"/>
              <a:gd name="connsiteY72" fmla="*/ 8280 h 10000"/>
              <a:gd name="connsiteX73" fmla="*/ 2369 w 9954"/>
              <a:gd name="connsiteY73" fmla="*/ 7941 h 10000"/>
              <a:gd name="connsiteX74" fmla="*/ 2364 w 9954"/>
              <a:gd name="connsiteY74" fmla="*/ 7629 h 10000"/>
              <a:gd name="connsiteX75" fmla="*/ 2385 w 9954"/>
              <a:gd name="connsiteY75" fmla="*/ 7403 h 10000"/>
              <a:gd name="connsiteX76" fmla="*/ 2354 w 9954"/>
              <a:gd name="connsiteY76" fmla="*/ 7155 h 10000"/>
              <a:gd name="connsiteX77" fmla="*/ 3046 w 9954"/>
              <a:gd name="connsiteY77" fmla="*/ 7155 h 10000"/>
              <a:gd name="connsiteX78" fmla="*/ 4708 w 9954"/>
              <a:gd name="connsiteY78" fmla="*/ 10000 h 10000"/>
              <a:gd name="connsiteX79" fmla="*/ 4815 w 9954"/>
              <a:gd name="connsiteY79" fmla="*/ 9278 h 10000"/>
              <a:gd name="connsiteX80" fmla="*/ 4708 w 9954"/>
              <a:gd name="connsiteY80" fmla="*/ 9002 h 10000"/>
              <a:gd name="connsiteX81" fmla="*/ 4723 w 9954"/>
              <a:gd name="connsiteY81" fmla="*/ 8471 h 10000"/>
              <a:gd name="connsiteX82" fmla="*/ 4877 w 9954"/>
              <a:gd name="connsiteY82" fmla="*/ 8344 h 10000"/>
              <a:gd name="connsiteX83" fmla="*/ 4862 w 9954"/>
              <a:gd name="connsiteY83" fmla="*/ 8025 h 10000"/>
              <a:gd name="connsiteX84" fmla="*/ 5154 w 9954"/>
              <a:gd name="connsiteY84" fmla="*/ 7643 h 10000"/>
              <a:gd name="connsiteX0" fmla="*/ 5178 w 9598"/>
              <a:gd name="connsiteY0" fmla="*/ 7643 h 10000"/>
              <a:gd name="connsiteX1" fmla="*/ 8467 w 9598"/>
              <a:gd name="connsiteY1" fmla="*/ 7619 h 10000"/>
              <a:gd name="connsiteX2" fmla="*/ 9598 w 9598"/>
              <a:gd name="connsiteY2" fmla="*/ 3270 h 10000"/>
              <a:gd name="connsiteX3" fmla="*/ 9506 w 9598"/>
              <a:gd name="connsiteY3" fmla="*/ 3248 h 10000"/>
              <a:gd name="connsiteX4" fmla="*/ 8470 w 9598"/>
              <a:gd name="connsiteY4" fmla="*/ 2842 h 10000"/>
              <a:gd name="connsiteX5" fmla="*/ 7311 w 9598"/>
              <a:gd name="connsiteY5" fmla="*/ 2866 h 10000"/>
              <a:gd name="connsiteX6" fmla="*/ 7311 w 9598"/>
              <a:gd name="connsiteY6" fmla="*/ 1210 h 10000"/>
              <a:gd name="connsiteX7" fmla="*/ 5178 w 9598"/>
              <a:gd name="connsiteY7" fmla="*/ 1210 h 10000"/>
              <a:gd name="connsiteX8" fmla="*/ 3493 w 9598"/>
              <a:gd name="connsiteY8" fmla="*/ 1019 h 10000"/>
              <a:gd name="connsiteX9" fmla="*/ 3431 w 9598"/>
              <a:gd name="connsiteY9" fmla="*/ 594 h 10000"/>
              <a:gd name="connsiteX10" fmla="*/ 3189 w 9598"/>
              <a:gd name="connsiteY10" fmla="*/ 481 h 10000"/>
              <a:gd name="connsiteX11" fmla="*/ 2999 w 9598"/>
              <a:gd name="connsiteY11" fmla="*/ 679 h 10000"/>
              <a:gd name="connsiteX12" fmla="*/ 2931 w 9598"/>
              <a:gd name="connsiteY12" fmla="*/ 637 h 10000"/>
              <a:gd name="connsiteX13" fmla="*/ 2880 w 9598"/>
              <a:gd name="connsiteY13" fmla="*/ 807 h 10000"/>
              <a:gd name="connsiteX14" fmla="*/ 2715 w 9598"/>
              <a:gd name="connsiteY14" fmla="*/ 637 h 10000"/>
              <a:gd name="connsiteX15" fmla="*/ 2561 w 9598"/>
              <a:gd name="connsiteY15" fmla="*/ 679 h 10000"/>
              <a:gd name="connsiteX16" fmla="*/ 2406 w 9598"/>
              <a:gd name="connsiteY16" fmla="*/ 552 h 10000"/>
              <a:gd name="connsiteX17" fmla="*/ 2220 w 9598"/>
              <a:gd name="connsiteY17" fmla="*/ 594 h 10000"/>
              <a:gd name="connsiteX18" fmla="*/ 1978 w 9598"/>
              <a:gd name="connsiteY18" fmla="*/ 488 h 10000"/>
              <a:gd name="connsiteX19" fmla="*/ 1886 w 9598"/>
              <a:gd name="connsiteY19" fmla="*/ 127 h 10000"/>
              <a:gd name="connsiteX20" fmla="*/ 1777 w 9598"/>
              <a:gd name="connsiteY20" fmla="*/ 0 h 10000"/>
              <a:gd name="connsiteX21" fmla="*/ 1639 w 9598"/>
              <a:gd name="connsiteY21" fmla="*/ 127 h 10000"/>
              <a:gd name="connsiteX22" fmla="*/ 1639 w 9598"/>
              <a:gd name="connsiteY22" fmla="*/ 255 h 10000"/>
              <a:gd name="connsiteX23" fmla="*/ 1654 w 9598"/>
              <a:gd name="connsiteY23" fmla="*/ 467 h 10000"/>
              <a:gd name="connsiteX24" fmla="*/ 1592 w 9598"/>
              <a:gd name="connsiteY24" fmla="*/ 594 h 10000"/>
              <a:gd name="connsiteX25" fmla="*/ 1406 w 9598"/>
              <a:gd name="connsiteY25" fmla="*/ 764 h 10000"/>
              <a:gd name="connsiteX26" fmla="*/ 1283 w 9598"/>
              <a:gd name="connsiteY26" fmla="*/ 722 h 10000"/>
              <a:gd name="connsiteX27" fmla="*/ 1143 w 9598"/>
              <a:gd name="connsiteY27" fmla="*/ 807 h 10000"/>
              <a:gd name="connsiteX28" fmla="*/ 1020 w 9598"/>
              <a:gd name="connsiteY28" fmla="*/ 828 h 10000"/>
              <a:gd name="connsiteX29" fmla="*/ 850 w 9598"/>
              <a:gd name="connsiteY29" fmla="*/ 849 h 10000"/>
              <a:gd name="connsiteX30" fmla="*/ 757 w 9598"/>
              <a:gd name="connsiteY30" fmla="*/ 870 h 10000"/>
              <a:gd name="connsiteX31" fmla="*/ 649 w 9598"/>
              <a:gd name="connsiteY31" fmla="*/ 1019 h 10000"/>
              <a:gd name="connsiteX32" fmla="*/ 557 w 9598"/>
              <a:gd name="connsiteY32" fmla="*/ 1210 h 10000"/>
              <a:gd name="connsiteX33" fmla="*/ 448 w 9598"/>
              <a:gd name="connsiteY33" fmla="*/ 1401 h 10000"/>
              <a:gd name="connsiteX34" fmla="*/ 387 w 9598"/>
              <a:gd name="connsiteY34" fmla="*/ 1677 h 10000"/>
              <a:gd name="connsiteX35" fmla="*/ 216 w 9598"/>
              <a:gd name="connsiteY35" fmla="*/ 1826 h 10000"/>
              <a:gd name="connsiteX36" fmla="*/ 247 w 9598"/>
              <a:gd name="connsiteY36" fmla="*/ 2229 h 10000"/>
              <a:gd name="connsiteX37" fmla="*/ 216 w 9598"/>
              <a:gd name="connsiteY37" fmla="*/ 2357 h 10000"/>
              <a:gd name="connsiteX38" fmla="*/ 139 w 9598"/>
              <a:gd name="connsiteY38" fmla="*/ 2505 h 10000"/>
              <a:gd name="connsiteX39" fmla="*/ 216 w 9598"/>
              <a:gd name="connsiteY39" fmla="*/ 2760 h 10000"/>
              <a:gd name="connsiteX40" fmla="*/ 186 w 9598"/>
              <a:gd name="connsiteY40" fmla="*/ 2951 h 10000"/>
              <a:gd name="connsiteX41" fmla="*/ 170 w 9598"/>
              <a:gd name="connsiteY41" fmla="*/ 3227 h 10000"/>
              <a:gd name="connsiteX42" fmla="*/ 155 w 9598"/>
              <a:gd name="connsiteY42" fmla="*/ 3418 h 10000"/>
              <a:gd name="connsiteX43" fmla="*/ 0 w 9598"/>
              <a:gd name="connsiteY43" fmla="*/ 3418 h 10000"/>
              <a:gd name="connsiteX44" fmla="*/ 92 w 9598"/>
              <a:gd name="connsiteY44" fmla="*/ 3609 h 10000"/>
              <a:gd name="connsiteX45" fmla="*/ 139 w 9598"/>
              <a:gd name="connsiteY45" fmla="*/ 3779 h 10000"/>
              <a:gd name="connsiteX46" fmla="*/ 232 w 9598"/>
              <a:gd name="connsiteY46" fmla="*/ 3992 h 10000"/>
              <a:gd name="connsiteX47" fmla="*/ 247 w 9598"/>
              <a:gd name="connsiteY47" fmla="*/ 4140 h 10000"/>
              <a:gd name="connsiteX48" fmla="*/ 417 w 9598"/>
              <a:gd name="connsiteY48" fmla="*/ 4501 h 10000"/>
              <a:gd name="connsiteX49" fmla="*/ 356 w 9598"/>
              <a:gd name="connsiteY49" fmla="*/ 4713 h 10000"/>
              <a:gd name="connsiteX50" fmla="*/ 494 w 9598"/>
              <a:gd name="connsiteY50" fmla="*/ 5074 h 10000"/>
              <a:gd name="connsiteX51" fmla="*/ 494 w 9598"/>
              <a:gd name="connsiteY51" fmla="*/ 5265 h 10000"/>
              <a:gd name="connsiteX52" fmla="*/ 618 w 9598"/>
              <a:gd name="connsiteY52" fmla="*/ 5244 h 10000"/>
              <a:gd name="connsiteX53" fmla="*/ 557 w 9598"/>
              <a:gd name="connsiteY53" fmla="*/ 5945 h 10000"/>
              <a:gd name="connsiteX54" fmla="*/ 665 w 9598"/>
              <a:gd name="connsiteY54" fmla="*/ 6030 h 10000"/>
              <a:gd name="connsiteX55" fmla="*/ 773 w 9598"/>
              <a:gd name="connsiteY55" fmla="*/ 6200 h 10000"/>
              <a:gd name="connsiteX56" fmla="*/ 789 w 9598"/>
              <a:gd name="connsiteY56" fmla="*/ 6412 h 10000"/>
              <a:gd name="connsiteX57" fmla="*/ 881 w 9598"/>
              <a:gd name="connsiteY57" fmla="*/ 6709 h 10000"/>
              <a:gd name="connsiteX58" fmla="*/ 912 w 9598"/>
              <a:gd name="connsiteY58" fmla="*/ 6879 h 10000"/>
              <a:gd name="connsiteX59" fmla="*/ 1005 w 9598"/>
              <a:gd name="connsiteY59" fmla="*/ 6837 h 10000"/>
              <a:gd name="connsiteX60" fmla="*/ 912 w 9598"/>
              <a:gd name="connsiteY60" fmla="*/ 7113 h 10000"/>
              <a:gd name="connsiteX61" fmla="*/ 958 w 9598"/>
              <a:gd name="connsiteY61" fmla="*/ 7325 h 10000"/>
              <a:gd name="connsiteX62" fmla="*/ 1128 w 9598"/>
              <a:gd name="connsiteY62" fmla="*/ 7622 h 10000"/>
              <a:gd name="connsiteX63" fmla="*/ 1113 w 9598"/>
              <a:gd name="connsiteY63" fmla="*/ 7813 h 10000"/>
              <a:gd name="connsiteX64" fmla="*/ 1237 w 9598"/>
              <a:gd name="connsiteY64" fmla="*/ 8174 h 10000"/>
              <a:gd name="connsiteX65" fmla="*/ 1314 w 9598"/>
              <a:gd name="connsiteY65" fmla="*/ 8429 h 10000"/>
              <a:gd name="connsiteX66" fmla="*/ 1499 w 9598"/>
              <a:gd name="connsiteY66" fmla="*/ 8493 h 10000"/>
              <a:gd name="connsiteX67" fmla="*/ 1545 w 9598"/>
              <a:gd name="connsiteY67" fmla="*/ 8769 h 10000"/>
              <a:gd name="connsiteX68" fmla="*/ 1793 w 9598"/>
              <a:gd name="connsiteY68" fmla="*/ 8960 h 10000"/>
              <a:gd name="connsiteX69" fmla="*/ 2055 w 9598"/>
              <a:gd name="connsiteY69" fmla="*/ 8620 h 10000"/>
              <a:gd name="connsiteX70" fmla="*/ 2148 w 9598"/>
              <a:gd name="connsiteY70" fmla="*/ 8577 h 10000"/>
              <a:gd name="connsiteX71" fmla="*/ 2200 w 9598"/>
              <a:gd name="connsiteY71" fmla="*/ 8280 h 10000"/>
              <a:gd name="connsiteX72" fmla="*/ 2380 w 9598"/>
              <a:gd name="connsiteY72" fmla="*/ 7941 h 10000"/>
              <a:gd name="connsiteX73" fmla="*/ 2375 w 9598"/>
              <a:gd name="connsiteY73" fmla="*/ 7629 h 10000"/>
              <a:gd name="connsiteX74" fmla="*/ 2396 w 9598"/>
              <a:gd name="connsiteY74" fmla="*/ 7403 h 10000"/>
              <a:gd name="connsiteX75" fmla="*/ 2365 w 9598"/>
              <a:gd name="connsiteY75" fmla="*/ 7155 h 10000"/>
              <a:gd name="connsiteX76" fmla="*/ 3060 w 9598"/>
              <a:gd name="connsiteY76" fmla="*/ 7155 h 10000"/>
              <a:gd name="connsiteX77" fmla="*/ 4730 w 9598"/>
              <a:gd name="connsiteY77" fmla="*/ 10000 h 10000"/>
              <a:gd name="connsiteX78" fmla="*/ 4837 w 9598"/>
              <a:gd name="connsiteY78" fmla="*/ 9278 h 10000"/>
              <a:gd name="connsiteX79" fmla="*/ 4730 w 9598"/>
              <a:gd name="connsiteY79" fmla="*/ 9002 h 10000"/>
              <a:gd name="connsiteX80" fmla="*/ 4745 w 9598"/>
              <a:gd name="connsiteY80" fmla="*/ 8471 h 10000"/>
              <a:gd name="connsiteX81" fmla="*/ 4900 w 9598"/>
              <a:gd name="connsiteY81" fmla="*/ 8344 h 10000"/>
              <a:gd name="connsiteX82" fmla="*/ 4884 w 9598"/>
              <a:gd name="connsiteY82" fmla="*/ 8025 h 10000"/>
              <a:gd name="connsiteX83" fmla="*/ 5178 w 9598"/>
              <a:gd name="connsiteY83" fmla="*/ 7643 h 10000"/>
              <a:gd name="connsiteX0" fmla="*/ 5395 w 10000"/>
              <a:gd name="connsiteY0" fmla="*/ 7643 h 10000"/>
              <a:gd name="connsiteX1" fmla="*/ 8822 w 10000"/>
              <a:gd name="connsiteY1" fmla="*/ 7619 h 10000"/>
              <a:gd name="connsiteX2" fmla="*/ 10000 w 10000"/>
              <a:gd name="connsiteY2" fmla="*/ 3270 h 10000"/>
              <a:gd name="connsiteX3" fmla="*/ 8825 w 10000"/>
              <a:gd name="connsiteY3" fmla="*/ 2842 h 10000"/>
              <a:gd name="connsiteX4" fmla="*/ 7617 w 10000"/>
              <a:gd name="connsiteY4" fmla="*/ 2866 h 10000"/>
              <a:gd name="connsiteX5" fmla="*/ 7617 w 10000"/>
              <a:gd name="connsiteY5" fmla="*/ 1210 h 10000"/>
              <a:gd name="connsiteX6" fmla="*/ 5395 w 10000"/>
              <a:gd name="connsiteY6" fmla="*/ 1210 h 10000"/>
              <a:gd name="connsiteX7" fmla="*/ 3639 w 10000"/>
              <a:gd name="connsiteY7" fmla="*/ 1019 h 10000"/>
              <a:gd name="connsiteX8" fmla="*/ 3575 w 10000"/>
              <a:gd name="connsiteY8" fmla="*/ 594 h 10000"/>
              <a:gd name="connsiteX9" fmla="*/ 3323 w 10000"/>
              <a:gd name="connsiteY9" fmla="*/ 481 h 10000"/>
              <a:gd name="connsiteX10" fmla="*/ 3125 w 10000"/>
              <a:gd name="connsiteY10" fmla="*/ 679 h 10000"/>
              <a:gd name="connsiteX11" fmla="*/ 3054 w 10000"/>
              <a:gd name="connsiteY11" fmla="*/ 637 h 10000"/>
              <a:gd name="connsiteX12" fmla="*/ 3001 w 10000"/>
              <a:gd name="connsiteY12" fmla="*/ 807 h 10000"/>
              <a:gd name="connsiteX13" fmla="*/ 2829 w 10000"/>
              <a:gd name="connsiteY13" fmla="*/ 637 h 10000"/>
              <a:gd name="connsiteX14" fmla="*/ 2668 w 10000"/>
              <a:gd name="connsiteY14" fmla="*/ 679 h 10000"/>
              <a:gd name="connsiteX15" fmla="*/ 2507 w 10000"/>
              <a:gd name="connsiteY15" fmla="*/ 552 h 10000"/>
              <a:gd name="connsiteX16" fmla="*/ 2313 w 10000"/>
              <a:gd name="connsiteY16" fmla="*/ 594 h 10000"/>
              <a:gd name="connsiteX17" fmla="*/ 2061 w 10000"/>
              <a:gd name="connsiteY17" fmla="*/ 488 h 10000"/>
              <a:gd name="connsiteX18" fmla="*/ 1965 w 10000"/>
              <a:gd name="connsiteY18" fmla="*/ 127 h 10000"/>
              <a:gd name="connsiteX19" fmla="*/ 1851 w 10000"/>
              <a:gd name="connsiteY19" fmla="*/ 0 h 10000"/>
              <a:gd name="connsiteX20" fmla="*/ 1708 w 10000"/>
              <a:gd name="connsiteY20" fmla="*/ 127 h 10000"/>
              <a:gd name="connsiteX21" fmla="*/ 1708 w 10000"/>
              <a:gd name="connsiteY21" fmla="*/ 255 h 10000"/>
              <a:gd name="connsiteX22" fmla="*/ 1723 w 10000"/>
              <a:gd name="connsiteY22" fmla="*/ 467 h 10000"/>
              <a:gd name="connsiteX23" fmla="*/ 1659 w 10000"/>
              <a:gd name="connsiteY23" fmla="*/ 594 h 10000"/>
              <a:gd name="connsiteX24" fmla="*/ 1465 w 10000"/>
              <a:gd name="connsiteY24" fmla="*/ 764 h 10000"/>
              <a:gd name="connsiteX25" fmla="*/ 1337 w 10000"/>
              <a:gd name="connsiteY25" fmla="*/ 722 h 10000"/>
              <a:gd name="connsiteX26" fmla="*/ 1191 w 10000"/>
              <a:gd name="connsiteY26" fmla="*/ 807 h 10000"/>
              <a:gd name="connsiteX27" fmla="*/ 1063 w 10000"/>
              <a:gd name="connsiteY27" fmla="*/ 828 h 10000"/>
              <a:gd name="connsiteX28" fmla="*/ 886 w 10000"/>
              <a:gd name="connsiteY28" fmla="*/ 849 h 10000"/>
              <a:gd name="connsiteX29" fmla="*/ 789 w 10000"/>
              <a:gd name="connsiteY29" fmla="*/ 870 h 10000"/>
              <a:gd name="connsiteX30" fmla="*/ 676 w 10000"/>
              <a:gd name="connsiteY30" fmla="*/ 1019 h 10000"/>
              <a:gd name="connsiteX31" fmla="*/ 580 w 10000"/>
              <a:gd name="connsiteY31" fmla="*/ 1210 h 10000"/>
              <a:gd name="connsiteX32" fmla="*/ 467 w 10000"/>
              <a:gd name="connsiteY32" fmla="*/ 1401 h 10000"/>
              <a:gd name="connsiteX33" fmla="*/ 403 w 10000"/>
              <a:gd name="connsiteY33" fmla="*/ 1677 h 10000"/>
              <a:gd name="connsiteX34" fmla="*/ 225 w 10000"/>
              <a:gd name="connsiteY34" fmla="*/ 1826 h 10000"/>
              <a:gd name="connsiteX35" fmla="*/ 257 w 10000"/>
              <a:gd name="connsiteY35" fmla="*/ 2229 h 10000"/>
              <a:gd name="connsiteX36" fmla="*/ 225 w 10000"/>
              <a:gd name="connsiteY36" fmla="*/ 2357 h 10000"/>
              <a:gd name="connsiteX37" fmla="*/ 145 w 10000"/>
              <a:gd name="connsiteY37" fmla="*/ 2505 h 10000"/>
              <a:gd name="connsiteX38" fmla="*/ 225 w 10000"/>
              <a:gd name="connsiteY38" fmla="*/ 2760 h 10000"/>
              <a:gd name="connsiteX39" fmla="*/ 194 w 10000"/>
              <a:gd name="connsiteY39" fmla="*/ 2951 h 10000"/>
              <a:gd name="connsiteX40" fmla="*/ 177 w 10000"/>
              <a:gd name="connsiteY40" fmla="*/ 3227 h 10000"/>
              <a:gd name="connsiteX41" fmla="*/ 161 w 10000"/>
              <a:gd name="connsiteY41" fmla="*/ 3418 h 10000"/>
              <a:gd name="connsiteX42" fmla="*/ 0 w 10000"/>
              <a:gd name="connsiteY42" fmla="*/ 3418 h 10000"/>
              <a:gd name="connsiteX43" fmla="*/ 96 w 10000"/>
              <a:gd name="connsiteY43" fmla="*/ 3609 h 10000"/>
              <a:gd name="connsiteX44" fmla="*/ 145 w 10000"/>
              <a:gd name="connsiteY44" fmla="*/ 3779 h 10000"/>
              <a:gd name="connsiteX45" fmla="*/ 242 w 10000"/>
              <a:gd name="connsiteY45" fmla="*/ 3992 h 10000"/>
              <a:gd name="connsiteX46" fmla="*/ 257 w 10000"/>
              <a:gd name="connsiteY46" fmla="*/ 4140 h 10000"/>
              <a:gd name="connsiteX47" fmla="*/ 434 w 10000"/>
              <a:gd name="connsiteY47" fmla="*/ 4501 h 10000"/>
              <a:gd name="connsiteX48" fmla="*/ 371 w 10000"/>
              <a:gd name="connsiteY48" fmla="*/ 4713 h 10000"/>
              <a:gd name="connsiteX49" fmla="*/ 515 w 10000"/>
              <a:gd name="connsiteY49" fmla="*/ 5074 h 10000"/>
              <a:gd name="connsiteX50" fmla="*/ 515 w 10000"/>
              <a:gd name="connsiteY50" fmla="*/ 5265 h 10000"/>
              <a:gd name="connsiteX51" fmla="*/ 644 w 10000"/>
              <a:gd name="connsiteY51" fmla="*/ 5244 h 10000"/>
              <a:gd name="connsiteX52" fmla="*/ 580 w 10000"/>
              <a:gd name="connsiteY52" fmla="*/ 5945 h 10000"/>
              <a:gd name="connsiteX53" fmla="*/ 693 w 10000"/>
              <a:gd name="connsiteY53" fmla="*/ 6030 h 10000"/>
              <a:gd name="connsiteX54" fmla="*/ 805 w 10000"/>
              <a:gd name="connsiteY54" fmla="*/ 6200 h 10000"/>
              <a:gd name="connsiteX55" fmla="*/ 822 w 10000"/>
              <a:gd name="connsiteY55" fmla="*/ 6412 h 10000"/>
              <a:gd name="connsiteX56" fmla="*/ 918 w 10000"/>
              <a:gd name="connsiteY56" fmla="*/ 6709 h 10000"/>
              <a:gd name="connsiteX57" fmla="*/ 950 w 10000"/>
              <a:gd name="connsiteY57" fmla="*/ 6879 h 10000"/>
              <a:gd name="connsiteX58" fmla="*/ 1047 w 10000"/>
              <a:gd name="connsiteY58" fmla="*/ 6837 h 10000"/>
              <a:gd name="connsiteX59" fmla="*/ 950 w 10000"/>
              <a:gd name="connsiteY59" fmla="*/ 7113 h 10000"/>
              <a:gd name="connsiteX60" fmla="*/ 998 w 10000"/>
              <a:gd name="connsiteY60" fmla="*/ 7325 h 10000"/>
              <a:gd name="connsiteX61" fmla="*/ 1175 w 10000"/>
              <a:gd name="connsiteY61" fmla="*/ 7622 h 10000"/>
              <a:gd name="connsiteX62" fmla="*/ 1160 w 10000"/>
              <a:gd name="connsiteY62" fmla="*/ 7813 h 10000"/>
              <a:gd name="connsiteX63" fmla="*/ 1289 w 10000"/>
              <a:gd name="connsiteY63" fmla="*/ 8174 h 10000"/>
              <a:gd name="connsiteX64" fmla="*/ 1369 w 10000"/>
              <a:gd name="connsiteY64" fmla="*/ 8429 h 10000"/>
              <a:gd name="connsiteX65" fmla="*/ 1562 w 10000"/>
              <a:gd name="connsiteY65" fmla="*/ 8493 h 10000"/>
              <a:gd name="connsiteX66" fmla="*/ 1610 w 10000"/>
              <a:gd name="connsiteY66" fmla="*/ 8769 h 10000"/>
              <a:gd name="connsiteX67" fmla="*/ 1868 w 10000"/>
              <a:gd name="connsiteY67" fmla="*/ 8960 h 10000"/>
              <a:gd name="connsiteX68" fmla="*/ 2141 w 10000"/>
              <a:gd name="connsiteY68" fmla="*/ 8620 h 10000"/>
              <a:gd name="connsiteX69" fmla="*/ 2238 w 10000"/>
              <a:gd name="connsiteY69" fmla="*/ 8577 h 10000"/>
              <a:gd name="connsiteX70" fmla="*/ 2292 w 10000"/>
              <a:gd name="connsiteY70" fmla="*/ 8280 h 10000"/>
              <a:gd name="connsiteX71" fmla="*/ 2480 w 10000"/>
              <a:gd name="connsiteY71" fmla="*/ 7941 h 10000"/>
              <a:gd name="connsiteX72" fmla="*/ 2474 w 10000"/>
              <a:gd name="connsiteY72" fmla="*/ 7629 h 10000"/>
              <a:gd name="connsiteX73" fmla="*/ 2496 w 10000"/>
              <a:gd name="connsiteY73" fmla="*/ 7403 h 10000"/>
              <a:gd name="connsiteX74" fmla="*/ 2464 w 10000"/>
              <a:gd name="connsiteY74" fmla="*/ 7155 h 10000"/>
              <a:gd name="connsiteX75" fmla="*/ 3188 w 10000"/>
              <a:gd name="connsiteY75" fmla="*/ 7155 h 10000"/>
              <a:gd name="connsiteX76" fmla="*/ 4928 w 10000"/>
              <a:gd name="connsiteY76" fmla="*/ 10000 h 10000"/>
              <a:gd name="connsiteX77" fmla="*/ 5040 w 10000"/>
              <a:gd name="connsiteY77" fmla="*/ 9278 h 10000"/>
              <a:gd name="connsiteX78" fmla="*/ 4928 w 10000"/>
              <a:gd name="connsiteY78" fmla="*/ 9002 h 10000"/>
              <a:gd name="connsiteX79" fmla="*/ 4944 w 10000"/>
              <a:gd name="connsiteY79" fmla="*/ 8471 h 10000"/>
              <a:gd name="connsiteX80" fmla="*/ 5105 w 10000"/>
              <a:gd name="connsiteY80" fmla="*/ 8344 h 10000"/>
              <a:gd name="connsiteX81" fmla="*/ 5089 w 10000"/>
              <a:gd name="connsiteY81" fmla="*/ 8025 h 10000"/>
              <a:gd name="connsiteX82" fmla="*/ 5395 w 10000"/>
              <a:gd name="connsiteY82" fmla="*/ 7643 h 10000"/>
              <a:gd name="connsiteX0" fmla="*/ 5395 w 9128"/>
              <a:gd name="connsiteY0" fmla="*/ 7643 h 10000"/>
              <a:gd name="connsiteX1" fmla="*/ 8822 w 9128"/>
              <a:gd name="connsiteY1" fmla="*/ 7619 h 10000"/>
              <a:gd name="connsiteX2" fmla="*/ 8825 w 9128"/>
              <a:gd name="connsiteY2" fmla="*/ 2842 h 10000"/>
              <a:gd name="connsiteX3" fmla="*/ 7617 w 9128"/>
              <a:gd name="connsiteY3" fmla="*/ 2866 h 10000"/>
              <a:gd name="connsiteX4" fmla="*/ 7617 w 9128"/>
              <a:gd name="connsiteY4" fmla="*/ 1210 h 10000"/>
              <a:gd name="connsiteX5" fmla="*/ 5395 w 9128"/>
              <a:gd name="connsiteY5" fmla="*/ 1210 h 10000"/>
              <a:gd name="connsiteX6" fmla="*/ 3639 w 9128"/>
              <a:gd name="connsiteY6" fmla="*/ 1019 h 10000"/>
              <a:gd name="connsiteX7" fmla="*/ 3575 w 9128"/>
              <a:gd name="connsiteY7" fmla="*/ 594 h 10000"/>
              <a:gd name="connsiteX8" fmla="*/ 3323 w 9128"/>
              <a:gd name="connsiteY8" fmla="*/ 481 h 10000"/>
              <a:gd name="connsiteX9" fmla="*/ 3125 w 9128"/>
              <a:gd name="connsiteY9" fmla="*/ 679 h 10000"/>
              <a:gd name="connsiteX10" fmla="*/ 3054 w 9128"/>
              <a:gd name="connsiteY10" fmla="*/ 637 h 10000"/>
              <a:gd name="connsiteX11" fmla="*/ 3001 w 9128"/>
              <a:gd name="connsiteY11" fmla="*/ 807 h 10000"/>
              <a:gd name="connsiteX12" fmla="*/ 2829 w 9128"/>
              <a:gd name="connsiteY12" fmla="*/ 637 h 10000"/>
              <a:gd name="connsiteX13" fmla="*/ 2668 w 9128"/>
              <a:gd name="connsiteY13" fmla="*/ 679 h 10000"/>
              <a:gd name="connsiteX14" fmla="*/ 2507 w 9128"/>
              <a:gd name="connsiteY14" fmla="*/ 552 h 10000"/>
              <a:gd name="connsiteX15" fmla="*/ 2313 w 9128"/>
              <a:gd name="connsiteY15" fmla="*/ 594 h 10000"/>
              <a:gd name="connsiteX16" fmla="*/ 2061 w 9128"/>
              <a:gd name="connsiteY16" fmla="*/ 488 h 10000"/>
              <a:gd name="connsiteX17" fmla="*/ 1965 w 9128"/>
              <a:gd name="connsiteY17" fmla="*/ 127 h 10000"/>
              <a:gd name="connsiteX18" fmla="*/ 1851 w 9128"/>
              <a:gd name="connsiteY18" fmla="*/ 0 h 10000"/>
              <a:gd name="connsiteX19" fmla="*/ 1708 w 9128"/>
              <a:gd name="connsiteY19" fmla="*/ 127 h 10000"/>
              <a:gd name="connsiteX20" fmla="*/ 1708 w 9128"/>
              <a:gd name="connsiteY20" fmla="*/ 255 h 10000"/>
              <a:gd name="connsiteX21" fmla="*/ 1723 w 9128"/>
              <a:gd name="connsiteY21" fmla="*/ 467 h 10000"/>
              <a:gd name="connsiteX22" fmla="*/ 1659 w 9128"/>
              <a:gd name="connsiteY22" fmla="*/ 594 h 10000"/>
              <a:gd name="connsiteX23" fmla="*/ 1465 w 9128"/>
              <a:gd name="connsiteY23" fmla="*/ 764 h 10000"/>
              <a:gd name="connsiteX24" fmla="*/ 1337 w 9128"/>
              <a:gd name="connsiteY24" fmla="*/ 722 h 10000"/>
              <a:gd name="connsiteX25" fmla="*/ 1191 w 9128"/>
              <a:gd name="connsiteY25" fmla="*/ 807 h 10000"/>
              <a:gd name="connsiteX26" fmla="*/ 1063 w 9128"/>
              <a:gd name="connsiteY26" fmla="*/ 828 h 10000"/>
              <a:gd name="connsiteX27" fmla="*/ 886 w 9128"/>
              <a:gd name="connsiteY27" fmla="*/ 849 h 10000"/>
              <a:gd name="connsiteX28" fmla="*/ 789 w 9128"/>
              <a:gd name="connsiteY28" fmla="*/ 870 h 10000"/>
              <a:gd name="connsiteX29" fmla="*/ 676 w 9128"/>
              <a:gd name="connsiteY29" fmla="*/ 1019 h 10000"/>
              <a:gd name="connsiteX30" fmla="*/ 580 w 9128"/>
              <a:gd name="connsiteY30" fmla="*/ 1210 h 10000"/>
              <a:gd name="connsiteX31" fmla="*/ 467 w 9128"/>
              <a:gd name="connsiteY31" fmla="*/ 1401 h 10000"/>
              <a:gd name="connsiteX32" fmla="*/ 403 w 9128"/>
              <a:gd name="connsiteY32" fmla="*/ 1677 h 10000"/>
              <a:gd name="connsiteX33" fmla="*/ 225 w 9128"/>
              <a:gd name="connsiteY33" fmla="*/ 1826 h 10000"/>
              <a:gd name="connsiteX34" fmla="*/ 257 w 9128"/>
              <a:gd name="connsiteY34" fmla="*/ 2229 h 10000"/>
              <a:gd name="connsiteX35" fmla="*/ 225 w 9128"/>
              <a:gd name="connsiteY35" fmla="*/ 2357 h 10000"/>
              <a:gd name="connsiteX36" fmla="*/ 145 w 9128"/>
              <a:gd name="connsiteY36" fmla="*/ 2505 h 10000"/>
              <a:gd name="connsiteX37" fmla="*/ 225 w 9128"/>
              <a:gd name="connsiteY37" fmla="*/ 2760 h 10000"/>
              <a:gd name="connsiteX38" fmla="*/ 194 w 9128"/>
              <a:gd name="connsiteY38" fmla="*/ 2951 h 10000"/>
              <a:gd name="connsiteX39" fmla="*/ 177 w 9128"/>
              <a:gd name="connsiteY39" fmla="*/ 3227 h 10000"/>
              <a:gd name="connsiteX40" fmla="*/ 161 w 9128"/>
              <a:gd name="connsiteY40" fmla="*/ 3418 h 10000"/>
              <a:gd name="connsiteX41" fmla="*/ 0 w 9128"/>
              <a:gd name="connsiteY41" fmla="*/ 3418 h 10000"/>
              <a:gd name="connsiteX42" fmla="*/ 96 w 9128"/>
              <a:gd name="connsiteY42" fmla="*/ 3609 h 10000"/>
              <a:gd name="connsiteX43" fmla="*/ 145 w 9128"/>
              <a:gd name="connsiteY43" fmla="*/ 3779 h 10000"/>
              <a:gd name="connsiteX44" fmla="*/ 242 w 9128"/>
              <a:gd name="connsiteY44" fmla="*/ 3992 h 10000"/>
              <a:gd name="connsiteX45" fmla="*/ 257 w 9128"/>
              <a:gd name="connsiteY45" fmla="*/ 4140 h 10000"/>
              <a:gd name="connsiteX46" fmla="*/ 434 w 9128"/>
              <a:gd name="connsiteY46" fmla="*/ 4501 h 10000"/>
              <a:gd name="connsiteX47" fmla="*/ 371 w 9128"/>
              <a:gd name="connsiteY47" fmla="*/ 4713 h 10000"/>
              <a:gd name="connsiteX48" fmla="*/ 515 w 9128"/>
              <a:gd name="connsiteY48" fmla="*/ 5074 h 10000"/>
              <a:gd name="connsiteX49" fmla="*/ 515 w 9128"/>
              <a:gd name="connsiteY49" fmla="*/ 5265 h 10000"/>
              <a:gd name="connsiteX50" fmla="*/ 644 w 9128"/>
              <a:gd name="connsiteY50" fmla="*/ 5244 h 10000"/>
              <a:gd name="connsiteX51" fmla="*/ 580 w 9128"/>
              <a:gd name="connsiteY51" fmla="*/ 5945 h 10000"/>
              <a:gd name="connsiteX52" fmla="*/ 693 w 9128"/>
              <a:gd name="connsiteY52" fmla="*/ 6030 h 10000"/>
              <a:gd name="connsiteX53" fmla="*/ 805 w 9128"/>
              <a:gd name="connsiteY53" fmla="*/ 6200 h 10000"/>
              <a:gd name="connsiteX54" fmla="*/ 822 w 9128"/>
              <a:gd name="connsiteY54" fmla="*/ 6412 h 10000"/>
              <a:gd name="connsiteX55" fmla="*/ 918 w 9128"/>
              <a:gd name="connsiteY55" fmla="*/ 6709 h 10000"/>
              <a:gd name="connsiteX56" fmla="*/ 950 w 9128"/>
              <a:gd name="connsiteY56" fmla="*/ 6879 h 10000"/>
              <a:gd name="connsiteX57" fmla="*/ 1047 w 9128"/>
              <a:gd name="connsiteY57" fmla="*/ 6837 h 10000"/>
              <a:gd name="connsiteX58" fmla="*/ 950 w 9128"/>
              <a:gd name="connsiteY58" fmla="*/ 7113 h 10000"/>
              <a:gd name="connsiteX59" fmla="*/ 998 w 9128"/>
              <a:gd name="connsiteY59" fmla="*/ 7325 h 10000"/>
              <a:gd name="connsiteX60" fmla="*/ 1175 w 9128"/>
              <a:gd name="connsiteY60" fmla="*/ 7622 h 10000"/>
              <a:gd name="connsiteX61" fmla="*/ 1160 w 9128"/>
              <a:gd name="connsiteY61" fmla="*/ 7813 h 10000"/>
              <a:gd name="connsiteX62" fmla="*/ 1289 w 9128"/>
              <a:gd name="connsiteY62" fmla="*/ 8174 h 10000"/>
              <a:gd name="connsiteX63" fmla="*/ 1369 w 9128"/>
              <a:gd name="connsiteY63" fmla="*/ 8429 h 10000"/>
              <a:gd name="connsiteX64" fmla="*/ 1562 w 9128"/>
              <a:gd name="connsiteY64" fmla="*/ 8493 h 10000"/>
              <a:gd name="connsiteX65" fmla="*/ 1610 w 9128"/>
              <a:gd name="connsiteY65" fmla="*/ 8769 h 10000"/>
              <a:gd name="connsiteX66" fmla="*/ 1868 w 9128"/>
              <a:gd name="connsiteY66" fmla="*/ 8960 h 10000"/>
              <a:gd name="connsiteX67" fmla="*/ 2141 w 9128"/>
              <a:gd name="connsiteY67" fmla="*/ 8620 h 10000"/>
              <a:gd name="connsiteX68" fmla="*/ 2238 w 9128"/>
              <a:gd name="connsiteY68" fmla="*/ 8577 h 10000"/>
              <a:gd name="connsiteX69" fmla="*/ 2292 w 9128"/>
              <a:gd name="connsiteY69" fmla="*/ 8280 h 10000"/>
              <a:gd name="connsiteX70" fmla="*/ 2480 w 9128"/>
              <a:gd name="connsiteY70" fmla="*/ 7941 h 10000"/>
              <a:gd name="connsiteX71" fmla="*/ 2474 w 9128"/>
              <a:gd name="connsiteY71" fmla="*/ 7629 h 10000"/>
              <a:gd name="connsiteX72" fmla="*/ 2496 w 9128"/>
              <a:gd name="connsiteY72" fmla="*/ 7403 h 10000"/>
              <a:gd name="connsiteX73" fmla="*/ 2464 w 9128"/>
              <a:gd name="connsiteY73" fmla="*/ 7155 h 10000"/>
              <a:gd name="connsiteX74" fmla="*/ 3188 w 9128"/>
              <a:gd name="connsiteY74" fmla="*/ 7155 h 10000"/>
              <a:gd name="connsiteX75" fmla="*/ 4928 w 9128"/>
              <a:gd name="connsiteY75" fmla="*/ 10000 h 10000"/>
              <a:gd name="connsiteX76" fmla="*/ 5040 w 9128"/>
              <a:gd name="connsiteY76" fmla="*/ 9278 h 10000"/>
              <a:gd name="connsiteX77" fmla="*/ 4928 w 9128"/>
              <a:gd name="connsiteY77" fmla="*/ 9002 h 10000"/>
              <a:gd name="connsiteX78" fmla="*/ 4944 w 9128"/>
              <a:gd name="connsiteY78" fmla="*/ 8471 h 10000"/>
              <a:gd name="connsiteX79" fmla="*/ 5105 w 9128"/>
              <a:gd name="connsiteY79" fmla="*/ 8344 h 10000"/>
              <a:gd name="connsiteX80" fmla="*/ 5089 w 9128"/>
              <a:gd name="connsiteY80" fmla="*/ 8025 h 10000"/>
              <a:gd name="connsiteX81" fmla="*/ 5395 w 9128"/>
              <a:gd name="connsiteY81" fmla="*/ 7643 h 10000"/>
              <a:gd name="connsiteX0" fmla="*/ 5910 w 9945"/>
              <a:gd name="connsiteY0" fmla="*/ 7643 h 10000"/>
              <a:gd name="connsiteX1" fmla="*/ 9665 w 9945"/>
              <a:gd name="connsiteY1" fmla="*/ 7619 h 10000"/>
              <a:gd name="connsiteX2" fmla="*/ 9569 w 9945"/>
              <a:gd name="connsiteY2" fmla="*/ 5471 h 10000"/>
              <a:gd name="connsiteX3" fmla="*/ 9668 w 9945"/>
              <a:gd name="connsiteY3" fmla="*/ 2842 h 10000"/>
              <a:gd name="connsiteX4" fmla="*/ 8345 w 9945"/>
              <a:gd name="connsiteY4" fmla="*/ 2866 h 10000"/>
              <a:gd name="connsiteX5" fmla="*/ 8345 w 9945"/>
              <a:gd name="connsiteY5" fmla="*/ 1210 h 10000"/>
              <a:gd name="connsiteX6" fmla="*/ 5910 w 9945"/>
              <a:gd name="connsiteY6" fmla="*/ 1210 h 10000"/>
              <a:gd name="connsiteX7" fmla="*/ 3987 w 9945"/>
              <a:gd name="connsiteY7" fmla="*/ 1019 h 10000"/>
              <a:gd name="connsiteX8" fmla="*/ 3917 w 9945"/>
              <a:gd name="connsiteY8" fmla="*/ 594 h 10000"/>
              <a:gd name="connsiteX9" fmla="*/ 3640 w 9945"/>
              <a:gd name="connsiteY9" fmla="*/ 481 h 10000"/>
              <a:gd name="connsiteX10" fmla="*/ 3424 w 9945"/>
              <a:gd name="connsiteY10" fmla="*/ 679 h 10000"/>
              <a:gd name="connsiteX11" fmla="*/ 3346 w 9945"/>
              <a:gd name="connsiteY11" fmla="*/ 637 h 10000"/>
              <a:gd name="connsiteX12" fmla="*/ 3288 w 9945"/>
              <a:gd name="connsiteY12" fmla="*/ 807 h 10000"/>
              <a:gd name="connsiteX13" fmla="*/ 3099 w 9945"/>
              <a:gd name="connsiteY13" fmla="*/ 637 h 10000"/>
              <a:gd name="connsiteX14" fmla="*/ 2923 w 9945"/>
              <a:gd name="connsiteY14" fmla="*/ 679 h 10000"/>
              <a:gd name="connsiteX15" fmla="*/ 2746 w 9945"/>
              <a:gd name="connsiteY15" fmla="*/ 552 h 10000"/>
              <a:gd name="connsiteX16" fmla="*/ 2534 w 9945"/>
              <a:gd name="connsiteY16" fmla="*/ 594 h 10000"/>
              <a:gd name="connsiteX17" fmla="*/ 2258 w 9945"/>
              <a:gd name="connsiteY17" fmla="*/ 488 h 10000"/>
              <a:gd name="connsiteX18" fmla="*/ 2153 w 9945"/>
              <a:gd name="connsiteY18" fmla="*/ 127 h 10000"/>
              <a:gd name="connsiteX19" fmla="*/ 2028 w 9945"/>
              <a:gd name="connsiteY19" fmla="*/ 0 h 10000"/>
              <a:gd name="connsiteX20" fmla="*/ 1871 w 9945"/>
              <a:gd name="connsiteY20" fmla="*/ 127 h 10000"/>
              <a:gd name="connsiteX21" fmla="*/ 1871 w 9945"/>
              <a:gd name="connsiteY21" fmla="*/ 255 h 10000"/>
              <a:gd name="connsiteX22" fmla="*/ 1888 w 9945"/>
              <a:gd name="connsiteY22" fmla="*/ 467 h 10000"/>
              <a:gd name="connsiteX23" fmla="*/ 1817 w 9945"/>
              <a:gd name="connsiteY23" fmla="*/ 594 h 10000"/>
              <a:gd name="connsiteX24" fmla="*/ 1605 w 9945"/>
              <a:gd name="connsiteY24" fmla="*/ 764 h 10000"/>
              <a:gd name="connsiteX25" fmla="*/ 1465 w 9945"/>
              <a:gd name="connsiteY25" fmla="*/ 722 h 10000"/>
              <a:gd name="connsiteX26" fmla="*/ 1305 w 9945"/>
              <a:gd name="connsiteY26" fmla="*/ 807 h 10000"/>
              <a:gd name="connsiteX27" fmla="*/ 1165 w 9945"/>
              <a:gd name="connsiteY27" fmla="*/ 828 h 10000"/>
              <a:gd name="connsiteX28" fmla="*/ 971 w 9945"/>
              <a:gd name="connsiteY28" fmla="*/ 849 h 10000"/>
              <a:gd name="connsiteX29" fmla="*/ 864 w 9945"/>
              <a:gd name="connsiteY29" fmla="*/ 870 h 10000"/>
              <a:gd name="connsiteX30" fmla="*/ 741 w 9945"/>
              <a:gd name="connsiteY30" fmla="*/ 1019 h 10000"/>
              <a:gd name="connsiteX31" fmla="*/ 635 w 9945"/>
              <a:gd name="connsiteY31" fmla="*/ 1210 h 10000"/>
              <a:gd name="connsiteX32" fmla="*/ 512 w 9945"/>
              <a:gd name="connsiteY32" fmla="*/ 1401 h 10000"/>
              <a:gd name="connsiteX33" fmla="*/ 441 w 9945"/>
              <a:gd name="connsiteY33" fmla="*/ 1677 h 10000"/>
              <a:gd name="connsiteX34" fmla="*/ 246 w 9945"/>
              <a:gd name="connsiteY34" fmla="*/ 1826 h 10000"/>
              <a:gd name="connsiteX35" fmla="*/ 282 w 9945"/>
              <a:gd name="connsiteY35" fmla="*/ 2229 h 10000"/>
              <a:gd name="connsiteX36" fmla="*/ 246 w 9945"/>
              <a:gd name="connsiteY36" fmla="*/ 2357 h 10000"/>
              <a:gd name="connsiteX37" fmla="*/ 159 w 9945"/>
              <a:gd name="connsiteY37" fmla="*/ 2505 h 10000"/>
              <a:gd name="connsiteX38" fmla="*/ 246 w 9945"/>
              <a:gd name="connsiteY38" fmla="*/ 2760 h 10000"/>
              <a:gd name="connsiteX39" fmla="*/ 213 w 9945"/>
              <a:gd name="connsiteY39" fmla="*/ 2951 h 10000"/>
              <a:gd name="connsiteX40" fmla="*/ 194 w 9945"/>
              <a:gd name="connsiteY40" fmla="*/ 3227 h 10000"/>
              <a:gd name="connsiteX41" fmla="*/ 176 w 9945"/>
              <a:gd name="connsiteY41" fmla="*/ 3418 h 10000"/>
              <a:gd name="connsiteX42" fmla="*/ 0 w 9945"/>
              <a:gd name="connsiteY42" fmla="*/ 3418 h 10000"/>
              <a:gd name="connsiteX43" fmla="*/ 105 w 9945"/>
              <a:gd name="connsiteY43" fmla="*/ 3609 h 10000"/>
              <a:gd name="connsiteX44" fmla="*/ 159 w 9945"/>
              <a:gd name="connsiteY44" fmla="*/ 3779 h 10000"/>
              <a:gd name="connsiteX45" fmla="*/ 265 w 9945"/>
              <a:gd name="connsiteY45" fmla="*/ 3992 h 10000"/>
              <a:gd name="connsiteX46" fmla="*/ 282 w 9945"/>
              <a:gd name="connsiteY46" fmla="*/ 4140 h 10000"/>
              <a:gd name="connsiteX47" fmla="*/ 475 w 9945"/>
              <a:gd name="connsiteY47" fmla="*/ 4501 h 10000"/>
              <a:gd name="connsiteX48" fmla="*/ 406 w 9945"/>
              <a:gd name="connsiteY48" fmla="*/ 4713 h 10000"/>
              <a:gd name="connsiteX49" fmla="*/ 564 w 9945"/>
              <a:gd name="connsiteY49" fmla="*/ 5074 h 10000"/>
              <a:gd name="connsiteX50" fmla="*/ 564 w 9945"/>
              <a:gd name="connsiteY50" fmla="*/ 5265 h 10000"/>
              <a:gd name="connsiteX51" fmla="*/ 706 w 9945"/>
              <a:gd name="connsiteY51" fmla="*/ 5244 h 10000"/>
              <a:gd name="connsiteX52" fmla="*/ 635 w 9945"/>
              <a:gd name="connsiteY52" fmla="*/ 5945 h 10000"/>
              <a:gd name="connsiteX53" fmla="*/ 759 w 9945"/>
              <a:gd name="connsiteY53" fmla="*/ 6030 h 10000"/>
              <a:gd name="connsiteX54" fmla="*/ 882 w 9945"/>
              <a:gd name="connsiteY54" fmla="*/ 6200 h 10000"/>
              <a:gd name="connsiteX55" fmla="*/ 901 w 9945"/>
              <a:gd name="connsiteY55" fmla="*/ 6412 h 10000"/>
              <a:gd name="connsiteX56" fmla="*/ 1006 w 9945"/>
              <a:gd name="connsiteY56" fmla="*/ 6709 h 10000"/>
              <a:gd name="connsiteX57" fmla="*/ 1041 w 9945"/>
              <a:gd name="connsiteY57" fmla="*/ 6879 h 10000"/>
              <a:gd name="connsiteX58" fmla="*/ 1147 w 9945"/>
              <a:gd name="connsiteY58" fmla="*/ 6837 h 10000"/>
              <a:gd name="connsiteX59" fmla="*/ 1041 w 9945"/>
              <a:gd name="connsiteY59" fmla="*/ 7113 h 10000"/>
              <a:gd name="connsiteX60" fmla="*/ 1093 w 9945"/>
              <a:gd name="connsiteY60" fmla="*/ 7325 h 10000"/>
              <a:gd name="connsiteX61" fmla="*/ 1287 w 9945"/>
              <a:gd name="connsiteY61" fmla="*/ 7622 h 10000"/>
              <a:gd name="connsiteX62" fmla="*/ 1271 w 9945"/>
              <a:gd name="connsiteY62" fmla="*/ 7813 h 10000"/>
              <a:gd name="connsiteX63" fmla="*/ 1412 w 9945"/>
              <a:gd name="connsiteY63" fmla="*/ 8174 h 10000"/>
              <a:gd name="connsiteX64" fmla="*/ 1500 w 9945"/>
              <a:gd name="connsiteY64" fmla="*/ 8429 h 10000"/>
              <a:gd name="connsiteX65" fmla="*/ 1711 w 9945"/>
              <a:gd name="connsiteY65" fmla="*/ 8493 h 10000"/>
              <a:gd name="connsiteX66" fmla="*/ 1764 w 9945"/>
              <a:gd name="connsiteY66" fmla="*/ 8769 h 10000"/>
              <a:gd name="connsiteX67" fmla="*/ 2046 w 9945"/>
              <a:gd name="connsiteY67" fmla="*/ 8960 h 10000"/>
              <a:gd name="connsiteX68" fmla="*/ 2346 w 9945"/>
              <a:gd name="connsiteY68" fmla="*/ 8620 h 10000"/>
              <a:gd name="connsiteX69" fmla="*/ 2452 w 9945"/>
              <a:gd name="connsiteY69" fmla="*/ 8577 h 10000"/>
              <a:gd name="connsiteX70" fmla="*/ 2511 w 9945"/>
              <a:gd name="connsiteY70" fmla="*/ 8280 h 10000"/>
              <a:gd name="connsiteX71" fmla="*/ 2717 w 9945"/>
              <a:gd name="connsiteY71" fmla="*/ 7941 h 10000"/>
              <a:gd name="connsiteX72" fmla="*/ 2710 w 9945"/>
              <a:gd name="connsiteY72" fmla="*/ 7629 h 10000"/>
              <a:gd name="connsiteX73" fmla="*/ 2734 w 9945"/>
              <a:gd name="connsiteY73" fmla="*/ 7403 h 10000"/>
              <a:gd name="connsiteX74" fmla="*/ 2699 w 9945"/>
              <a:gd name="connsiteY74" fmla="*/ 7155 h 10000"/>
              <a:gd name="connsiteX75" fmla="*/ 3493 w 9945"/>
              <a:gd name="connsiteY75" fmla="*/ 7155 h 10000"/>
              <a:gd name="connsiteX76" fmla="*/ 5399 w 9945"/>
              <a:gd name="connsiteY76" fmla="*/ 10000 h 10000"/>
              <a:gd name="connsiteX77" fmla="*/ 5521 w 9945"/>
              <a:gd name="connsiteY77" fmla="*/ 9278 h 10000"/>
              <a:gd name="connsiteX78" fmla="*/ 5399 w 9945"/>
              <a:gd name="connsiteY78" fmla="*/ 9002 h 10000"/>
              <a:gd name="connsiteX79" fmla="*/ 5416 w 9945"/>
              <a:gd name="connsiteY79" fmla="*/ 8471 h 10000"/>
              <a:gd name="connsiteX80" fmla="*/ 5593 w 9945"/>
              <a:gd name="connsiteY80" fmla="*/ 8344 h 10000"/>
              <a:gd name="connsiteX81" fmla="*/ 5575 w 9945"/>
              <a:gd name="connsiteY81" fmla="*/ 8025 h 10000"/>
              <a:gd name="connsiteX82" fmla="*/ 5910 w 9945"/>
              <a:gd name="connsiteY82" fmla="*/ 7643 h 10000"/>
              <a:gd name="connsiteX0" fmla="*/ 5943 w 10232"/>
              <a:gd name="connsiteY0" fmla="*/ 7643 h 10000"/>
              <a:gd name="connsiteX1" fmla="*/ 9718 w 10232"/>
              <a:gd name="connsiteY1" fmla="*/ 7619 h 10000"/>
              <a:gd name="connsiteX2" fmla="*/ 9622 w 10232"/>
              <a:gd name="connsiteY2" fmla="*/ 5471 h 10000"/>
              <a:gd name="connsiteX3" fmla="*/ 9721 w 10232"/>
              <a:gd name="connsiteY3" fmla="*/ 2842 h 10000"/>
              <a:gd name="connsiteX4" fmla="*/ 8391 w 10232"/>
              <a:gd name="connsiteY4" fmla="*/ 2866 h 10000"/>
              <a:gd name="connsiteX5" fmla="*/ 8391 w 10232"/>
              <a:gd name="connsiteY5" fmla="*/ 1210 h 10000"/>
              <a:gd name="connsiteX6" fmla="*/ 5943 w 10232"/>
              <a:gd name="connsiteY6" fmla="*/ 1210 h 10000"/>
              <a:gd name="connsiteX7" fmla="*/ 4009 w 10232"/>
              <a:gd name="connsiteY7" fmla="*/ 1019 h 10000"/>
              <a:gd name="connsiteX8" fmla="*/ 3939 w 10232"/>
              <a:gd name="connsiteY8" fmla="*/ 594 h 10000"/>
              <a:gd name="connsiteX9" fmla="*/ 3660 w 10232"/>
              <a:gd name="connsiteY9" fmla="*/ 481 h 10000"/>
              <a:gd name="connsiteX10" fmla="*/ 3443 w 10232"/>
              <a:gd name="connsiteY10" fmla="*/ 679 h 10000"/>
              <a:gd name="connsiteX11" fmla="*/ 3365 w 10232"/>
              <a:gd name="connsiteY11" fmla="*/ 637 h 10000"/>
              <a:gd name="connsiteX12" fmla="*/ 3306 w 10232"/>
              <a:gd name="connsiteY12" fmla="*/ 807 h 10000"/>
              <a:gd name="connsiteX13" fmla="*/ 3116 w 10232"/>
              <a:gd name="connsiteY13" fmla="*/ 637 h 10000"/>
              <a:gd name="connsiteX14" fmla="*/ 2939 w 10232"/>
              <a:gd name="connsiteY14" fmla="*/ 679 h 10000"/>
              <a:gd name="connsiteX15" fmla="*/ 2761 w 10232"/>
              <a:gd name="connsiteY15" fmla="*/ 552 h 10000"/>
              <a:gd name="connsiteX16" fmla="*/ 2548 w 10232"/>
              <a:gd name="connsiteY16" fmla="*/ 594 h 10000"/>
              <a:gd name="connsiteX17" fmla="*/ 2270 w 10232"/>
              <a:gd name="connsiteY17" fmla="*/ 488 h 10000"/>
              <a:gd name="connsiteX18" fmla="*/ 2165 w 10232"/>
              <a:gd name="connsiteY18" fmla="*/ 127 h 10000"/>
              <a:gd name="connsiteX19" fmla="*/ 2039 w 10232"/>
              <a:gd name="connsiteY19" fmla="*/ 0 h 10000"/>
              <a:gd name="connsiteX20" fmla="*/ 1881 w 10232"/>
              <a:gd name="connsiteY20" fmla="*/ 127 h 10000"/>
              <a:gd name="connsiteX21" fmla="*/ 1881 w 10232"/>
              <a:gd name="connsiteY21" fmla="*/ 255 h 10000"/>
              <a:gd name="connsiteX22" fmla="*/ 1898 w 10232"/>
              <a:gd name="connsiteY22" fmla="*/ 467 h 10000"/>
              <a:gd name="connsiteX23" fmla="*/ 1827 w 10232"/>
              <a:gd name="connsiteY23" fmla="*/ 594 h 10000"/>
              <a:gd name="connsiteX24" fmla="*/ 1614 w 10232"/>
              <a:gd name="connsiteY24" fmla="*/ 764 h 10000"/>
              <a:gd name="connsiteX25" fmla="*/ 1473 w 10232"/>
              <a:gd name="connsiteY25" fmla="*/ 722 h 10000"/>
              <a:gd name="connsiteX26" fmla="*/ 1312 w 10232"/>
              <a:gd name="connsiteY26" fmla="*/ 807 h 10000"/>
              <a:gd name="connsiteX27" fmla="*/ 1171 w 10232"/>
              <a:gd name="connsiteY27" fmla="*/ 828 h 10000"/>
              <a:gd name="connsiteX28" fmla="*/ 976 w 10232"/>
              <a:gd name="connsiteY28" fmla="*/ 849 h 10000"/>
              <a:gd name="connsiteX29" fmla="*/ 869 w 10232"/>
              <a:gd name="connsiteY29" fmla="*/ 870 h 10000"/>
              <a:gd name="connsiteX30" fmla="*/ 745 w 10232"/>
              <a:gd name="connsiteY30" fmla="*/ 1019 h 10000"/>
              <a:gd name="connsiteX31" fmla="*/ 639 w 10232"/>
              <a:gd name="connsiteY31" fmla="*/ 1210 h 10000"/>
              <a:gd name="connsiteX32" fmla="*/ 515 w 10232"/>
              <a:gd name="connsiteY32" fmla="*/ 1401 h 10000"/>
              <a:gd name="connsiteX33" fmla="*/ 443 w 10232"/>
              <a:gd name="connsiteY33" fmla="*/ 1677 h 10000"/>
              <a:gd name="connsiteX34" fmla="*/ 247 w 10232"/>
              <a:gd name="connsiteY34" fmla="*/ 1826 h 10000"/>
              <a:gd name="connsiteX35" fmla="*/ 284 w 10232"/>
              <a:gd name="connsiteY35" fmla="*/ 2229 h 10000"/>
              <a:gd name="connsiteX36" fmla="*/ 247 w 10232"/>
              <a:gd name="connsiteY36" fmla="*/ 2357 h 10000"/>
              <a:gd name="connsiteX37" fmla="*/ 160 w 10232"/>
              <a:gd name="connsiteY37" fmla="*/ 2505 h 10000"/>
              <a:gd name="connsiteX38" fmla="*/ 247 w 10232"/>
              <a:gd name="connsiteY38" fmla="*/ 2760 h 10000"/>
              <a:gd name="connsiteX39" fmla="*/ 214 w 10232"/>
              <a:gd name="connsiteY39" fmla="*/ 2951 h 10000"/>
              <a:gd name="connsiteX40" fmla="*/ 195 w 10232"/>
              <a:gd name="connsiteY40" fmla="*/ 3227 h 10000"/>
              <a:gd name="connsiteX41" fmla="*/ 177 w 10232"/>
              <a:gd name="connsiteY41" fmla="*/ 3418 h 10000"/>
              <a:gd name="connsiteX42" fmla="*/ 0 w 10232"/>
              <a:gd name="connsiteY42" fmla="*/ 3418 h 10000"/>
              <a:gd name="connsiteX43" fmla="*/ 106 w 10232"/>
              <a:gd name="connsiteY43" fmla="*/ 3609 h 10000"/>
              <a:gd name="connsiteX44" fmla="*/ 160 w 10232"/>
              <a:gd name="connsiteY44" fmla="*/ 3779 h 10000"/>
              <a:gd name="connsiteX45" fmla="*/ 266 w 10232"/>
              <a:gd name="connsiteY45" fmla="*/ 3992 h 10000"/>
              <a:gd name="connsiteX46" fmla="*/ 284 w 10232"/>
              <a:gd name="connsiteY46" fmla="*/ 4140 h 10000"/>
              <a:gd name="connsiteX47" fmla="*/ 478 w 10232"/>
              <a:gd name="connsiteY47" fmla="*/ 4501 h 10000"/>
              <a:gd name="connsiteX48" fmla="*/ 408 w 10232"/>
              <a:gd name="connsiteY48" fmla="*/ 4713 h 10000"/>
              <a:gd name="connsiteX49" fmla="*/ 567 w 10232"/>
              <a:gd name="connsiteY49" fmla="*/ 5074 h 10000"/>
              <a:gd name="connsiteX50" fmla="*/ 567 w 10232"/>
              <a:gd name="connsiteY50" fmla="*/ 5265 h 10000"/>
              <a:gd name="connsiteX51" fmla="*/ 710 w 10232"/>
              <a:gd name="connsiteY51" fmla="*/ 5244 h 10000"/>
              <a:gd name="connsiteX52" fmla="*/ 639 w 10232"/>
              <a:gd name="connsiteY52" fmla="*/ 5945 h 10000"/>
              <a:gd name="connsiteX53" fmla="*/ 763 w 10232"/>
              <a:gd name="connsiteY53" fmla="*/ 6030 h 10000"/>
              <a:gd name="connsiteX54" fmla="*/ 887 w 10232"/>
              <a:gd name="connsiteY54" fmla="*/ 6200 h 10000"/>
              <a:gd name="connsiteX55" fmla="*/ 906 w 10232"/>
              <a:gd name="connsiteY55" fmla="*/ 6412 h 10000"/>
              <a:gd name="connsiteX56" fmla="*/ 1012 w 10232"/>
              <a:gd name="connsiteY56" fmla="*/ 6709 h 10000"/>
              <a:gd name="connsiteX57" fmla="*/ 1047 w 10232"/>
              <a:gd name="connsiteY57" fmla="*/ 6879 h 10000"/>
              <a:gd name="connsiteX58" fmla="*/ 1153 w 10232"/>
              <a:gd name="connsiteY58" fmla="*/ 6837 h 10000"/>
              <a:gd name="connsiteX59" fmla="*/ 1047 w 10232"/>
              <a:gd name="connsiteY59" fmla="*/ 7113 h 10000"/>
              <a:gd name="connsiteX60" fmla="*/ 1099 w 10232"/>
              <a:gd name="connsiteY60" fmla="*/ 7325 h 10000"/>
              <a:gd name="connsiteX61" fmla="*/ 1294 w 10232"/>
              <a:gd name="connsiteY61" fmla="*/ 7622 h 10000"/>
              <a:gd name="connsiteX62" fmla="*/ 1278 w 10232"/>
              <a:gd name="connsiteY62" fmla="*/ 7813 h 10000"/>
              <a:gd name="connsiteX63" fmla="*/ 1420 w 10232"/>
              <a:gd name="connsiteY63" fmla="*/ 8174 h 10000"/>
              <a:gd name="connsiteX64" fmla="*/ 1508 w 10232"/>
              <a:gd name="connsiteY64" fmla="*/ 8429 h 10000"/>
              <a:gd name="connsiteX65" fmla="*/ 1720 w 10232"/>
              <a:gd name="connsiteY65" fmla="*/ 8493 h 10000"/>
              <a:gd name="connsiteX66" fmla="*/ 1774 w 10232"/>
              <a:gd name="connsiteY66" fmla="*/ 8769 h 10000"/>
              <a:gd name="connsiteX67" fmla="*/ 2057 w 10232"/>
              <a:gd name="connsiteY67" fmla="*/ 8960 h 10000"/>
              <a:gd name="connsiteX68" fmla="*/ 2359 w 10232"/>
              <a:gd name="connsiteY68" fmla="*/ 8620 h 10000"/>
              <a:gd name="connsiteX69" fmla="*/ 2466 w 10232"/>
              <a:gd name="connsiteY69" fmla="*/ 8577 h 10000"/>
              <a:gd name="connsiteX70" fmla="*/ 2525 w 10232"/>
              <a:gd name="connsiteY70" fmla="*/ 8280 h 10000"/>
              <a:gd name="connsiteX71" fmla="*/ 2732 w 10232"/>
              <a:gd name="connsiteY71" fmla="*/ 7941 h 10000"/>
              <a:gd name="connsiteX72" fmla="*/ 2725 w 10232"/>
              <a:gd name="connsiteY72" fmla="*/ 7629 h 10000"/>
              <a:gd name="connsiteX73" fmla="*/ 2749 w 10232"/>
              <a:gd name="connsiteY73" fmla="*/ 7403 h 10000"/>
              <a:gd name="connsiteX74" fmla="*/ 2714 w 10232"/>
              <a:gd name="connsiteY74" fmla="*/ 7155 h 10000"/>
              <a:gd name="connsiteX75" fmla="*/ 3512 w 10232"/>
              <a:gd name="connsiteY75" fmla="*/ 7155 h 10000"/>
              <a:gd name="connsiteX76" fmla="*/ 5429 w 10232"/>
              <a:gd name="connsiteY76" fmla="*/ 10000 h 10000"/>
              <a:gd name="connsiteX77" fmla="*/ 5552 w 10232"/>
              <a:gd name="connsiteY77" fmla="*/ 9278 h 10000"/>
              <a:gd name="connsiteX78" fmla="*/ 5429 w 10232"/>
              <a:gd name="connsiteY78" fmla="*/ 9002 h 10000"/>
              <a:gd name="connsiteX79" fmla="*/ 5446 w 10232"/>
              <a:gd name="connsiteY79" fmla="*/ 8471 h 10000"/>
              <a:gd name="connsiteX80" fmla="*/ 5624 w 10232"/>
              <a:gd name="connsiteY80" fmla="*/ 8344 h 10000"/>
              <a:gd name="connsiteX81" fmla="*/ 5606 w 10232"/>
              <a:gd name="connsiteY81" fmla="*/ 8025 h 10000"/>
              <a:gd name="connsiteX82" fmla="*/ 5943 w 10232"/>
              <a:gd name="connsiteY82" fmla="*/ 7643 h 10000"/>
              <a:gd name="connsiteX0" fmla="*/ 5943 w 9996"/>
              <a:gd name="connsiteY0" fmla="*/ 7643 h 10000"/>
              <a:gd name="connsiteX1" fmla="*/ 9718 w 9996"/>
              <a:gd name="connsiteY1" fmla="*/ 7619 h 10000"/>
              <a:gd name="connsiteX2" fmla="*/ 9622 w 9996"/>
              <a:gd name="connsiteY2" fmla="*/ 5471 h 10000"/>
              <a:gd name="connsiteX3" fmla="*/ 9721 w 9996"/>
              <a:gd name="connsiteY3" fmla="*/ 2842 h 10000"/>
              <a:gd name="connsiteX4" fmla="*/ 8391 w 9996"/>
              <a:gd name="connsiteY4" fmla="*/ 2866 h 10000"/>
              <a:gd name="connsiteX5" fmla="*/ 8391 w 9996"/>
              <a:gd name="connsiteY5" fmla="*/ 1210 h 10000"/>
              <a:gd name="connsiteX6" fmla="*/ 5943 w 9996"/>
              <a:gd name="connsiteY6" fmla="*/ 1210 h 10000"/>
              <a:gd name="connsiteX7" fmla="*/ 4009 w 9996"/>
              <a:gd name="connsiteY7" fmla="*/ 1019 h 10000"/>
              <a:gd name="connsiteX8" fmla="*/ 3939 w 9996"/>
              <a:gd name="connsiteY8" fmla="*/ 594 h 10000"/>
              <a:gd name="connsiteX9" fmla="*/ 3660 w 9996"/>
              <a:gd name="connsiteY9" fmla="*/ 481 h 10000"/>
              <a:gd name="connsiteX10" fmla="*/ 3443 w 9996"/>
              <a:gd name="connsiteY10" fmla="*/ 679 h 10000"/>
              <a:gd name="connsiteX11" fmla="*/ 3365 w 9996"/>
              <a:gd name="connsiteY11" fmla="*/ 637 h 10000"/>
              <a:gd name="connsiteX12" fmla="*/ 3306 w 9996"/>
              <a:gd name="connsiteY12" fmla="*/ 807 h 10000"/>
              <a:gd name="connsiteX13" fmla="*/ 3116 w 9996"/>
              <a:gd name="connsiteY13" fmla="*/ 637 h 10000"/>
              <a:gd name="connsiteX14" fmla="*/ 2939 w 9996"/>
              <a:gd name="connsiteY14" fmla="*/ 679 h 10000"/>
              <a:gd name="connsiteX15" fmla="*/ 2761 w 9996"/>
              <a:gd name="connsiteY15" fmla="*/ 552 h 10000"/>
              <a:gd name="connsiteX16" fmla="*/ 2548 w 9996"/>
              <a:gd name="connsiteY16" fmla="*/ 594 h 10000"/>
              <a:gd name="connsiteX17" fmla="*/ 2270 w 9996"/>
              <a:gd name="connsiteY17" fmla="*/ 488 h 10000"/>
              <a:gd name="connsiteX18" fmla="*/ 2165 w 9996"/>
              <a:gd name="connsiteY18" fmla="*/ 127 h 10000"/>
              <a:gd name="connsiteX19" fmla="*/ 2039 w 9996"/>
              <a:gd name="connsiteY19" fmla="*/ 0 h 10000"/>
              <a:gd name="connsiteX20" fmla="*/ 1881 w 9996"/>
              <a:gd name="connsiteY20" fmla="*/ 127 h 10000"/>
              <a:gd name="connsiteX21" fmla="*/ 1881 w 9996"/>
              <a:gd name="connsiteY21" fmla="*/ 255 h 10000"/>
              <a:gd name="connsiteX22" fmla="*/ 1898 w 9996"/>
              <a:gd name="connsiteY22" fmla="*/ 467 h 10000"/>
              <a:gd name="connsiteX23" fmla="*/ 1827 w 9996"/>
              <a:gd name="connsiteY23" fmla="*/ 594 h 10000"/>
              <a:gd name="connsiteX24" fmla="*/ 1614 w 9996"/>
              <a:gd name="connsiteY24" fmla="*/ 764 h 10000"/>
              <a:gd name="connsiteX25" fmla="*/ 1473 w 9996"/>
              <a:gd name="connsiteY25" fmla="*/ 722 h 10000"/>
              <a:gd name="connsiteX26" fmla="*/ 1312 w 9996"/>
              <a:gd name="connsiteY26" fmla="*/ 807 h 10000"/>
              <a:gd name="connsiteX27" fmla="*/ 1171 w 9996"/>
              <a:gd name="connsiteY27" fmla="*/ 828 h 10000"/>
              <a:gd name="connsiteX28" fmla="*/ 976 w 9996"/>
              <a:gd name="connsiteY28" fmla="*/ 849 h 10000"/>
              <a:gd name="connsiteX29" fmla="*/ 869 w 9996"/>
              <a:gd name="connsiteY29" fmla="*/ 870 h 10000"/>
              <a:gd name="connsiteX30" fmla="*/ 745 w 9996"/>
              <a:gd name="connsiteY30" fmla="*/ 1019 h 10000"/>
              <a:gd name="connsiteX31" fmla="*/ 639 w 9996"/>
              <a:gd name="connsiteY31" fmla="*/ 1210 h 10000"/>
              <a:gd name="connsiteX32" fmla="*/ 515 w 9996"/>
              <a:gd name="connsiteY32" fmla="*/ 1401 h 10000"/>
              <a:gd name="connsiteX33" fmla="*/ 443 w 9996"/>
              <a:gd name="connsiteY33" fmla="*/ 1677 h 10000"/>
              <a:gd name="connsiteX34" fmla="*/ 247 w 9996"/>
              <a:gd name="connsiteY34" fmla="*/ 1826 h 10000"/>
              <a:gd name="connsiteX35" fmla="*/ 284 w 9996"/>
              <a:gd name="connsiteY35" fmla="*/ 2229 h 10000"/>
              <a:gd name="connsiteX36" fmla="*/ 247 w 9996"/>
              <a:gd name="connsiteY36" fmla="*/ 2357 h 10000"/>
              <a:gd name="connsiteX37" fmla="*/ 160 w 9996"/>
              <a:gd name="connsiteY37" fmla="*/ 2505 h 10000"/>
              <a:gd name="connsiteX38" fmla="*/ 247 w 9996"/>
              <a:gd name="connsiteY38" fmla="*/ 2760 h 10000"/>
              <a:gd name="connsiteX39" fmla="*/ 214 w 9996"/>
              <a:gd name="connsiteY39" fmla="*/ 2951 h 10000"/>
              <a:gd name="connsiteX40" fmla="*/ 195 w 9996"/>
              <a:gd name="connsiteY40" fmla="*/ 3227 h 10000"/>
              <a:gd name="connsiteX41" fmla="*/ 177 w 9996"/>
              <a:gd name="connsiteY41" fmla="*/ 3418 h 10000"/>
              <a:gd name="connsiteX42" fmla="*/ 0 w 9996"/>
              <a:gd name="connsiteY42" fmla="*/ 3418 h 10000"/>
              <a:gd name="connsiteX43" fmla="*/ 106 w 9996"/>
              <a:gd name="connsiteY43" fmla="*/ 3609 h 10000"/>
              <a:gd name="connsiteX44" fmla="*/ 160 w 9996"/>
              <a:gd name="connsiteY44" fmla="*/ 3779 h 10000"/>
              <a:gd name="connsiteX45" fmla="*/ 266 w 9996"/>
              <a:gd name="connsiteY45" fmla="*/ 3992 h 10000"/>
              <a:gd name="connsiteX46" fmla="*/ 284 w 9996"/>
              <a:gd name="connsiteY46" fmla="*/ 4140 h 10000"/>
              <a:gd name="connsiteX47" fmla="*/ 478 w 9996"/>
              <a:gd name="connsiteY47" fmla="*/ 4501 h 10000"/>
              <a:gd name="connsiteX48" fmla="*/ 408 w 9996"/>
              <a:gd name="connsiteY48" fmla="*/ 4713 h 10000"/>
              <a:gd name="connsiteX49" fmla="*/ 567 w 9996"/>
              <a:gd name="connsiteY49" fmla="*/ 5074 h 10000"/>
              <a:gd name="connsiteX50" fmla="*/ 567 w 9996"/>
              <a:gd name="connsiteY50" fmla="*/ 5265 h 10000"/>
              <a:gd name="connsiteX51" fmla="*/ 710 w 9996"/>
              <a:gd name="connsiteY51" fmla="*/ 5244 h 10000"/>
              <a:gd name="connsiteX52" fmla="*/ 639 w 9996"/>
              <a:gd name="connsiteY52" fmla="*/ 5945 h 10000"/>
              <a:gd name="connsiteX53" fmla="*/ 763 w 9996"/>
              <a:gd name="connsiteY53" fmla="*/ 6030 h 10000"/>
              <a:gd name="connsiteX54" fmla="*/ 887 w 9996"/>
              <a:gd name="connsiteY54" fmla="*/ 6200 h 10000"/>
              <a:gd name="connsiteX55" fmla="*/ 906 w 9996"/>
              <a:gd name="connsiteY55" fmla="*/ 6412 h 10000"/>
              <a:gd name="connsiteX56" fmla="*/ 1012 w 9996"/>
              <a:gd name="connsiteY56" fmla="*/ 6709 h 10000"/>
              <a:gd name="connsiteX57" fmla="*/ 1047 w 9996"/>
              <a:gd name="connsiteY57" fmla="*/ 6879 h 10000"/>
              <a:gd name="connsiteX58" fmla="*/ 1153 w 9996"/>
              <a:gd name="connsiteY58" fmla="*/ 6837 h 10000"/>
              <a:gd name="connsiteX59" fmla="*/ 1047 w 9996"/>
              <a:gd name="connsiteY59" fmla="*/ 7113 h 10000"/>
              <a:gd name="connsiteX60" fmla="*/ 1099 w 9996"/>
              <a:gd name="connsiteY60" fmla="*/ 7325 h 10000"/>
              <a:gd name="connsiteX61" fmla="*/ 1294 w 9996"/>
              <a:gd name="connsiteY61" fmla="*/ 7622 h 10000"/>
              <a:gd name="connsiteX62" fmla="*/ 1278 w 9996"/>
              <a:gd name="connsiteY62" fmla="*/ 7813 h 10000"/>
              <a:gd name="connsiteX63" fmla="*/ 1420 w 9996"/>
              <a:gd name="connsiteY63" fmla="*/ 8174 h 10000"/>
              <a:gd name="connsiteX64" fmla="*/ 1508 w 9996"/>
              <a:gd name="connsiteY64" fmla="*/ 8429 h 10000"/>
              <a:gd name="connsiteX65" fmla="*/ 1720 w 9996"/>
              <a:gd name="connsiteY65" fmla="*/ 8493 h 10000"/>
              <a:gd name="connsiteX66" fmla="*/ 1774 w 9996"/>
              <a:gd name="connsiteY66" fmla="*/ 8769 h 10000"/>
              <a:gd name="connsiteX67" fmla="*/ 2057 w 9996"/>
              <a:gd name="connsiteY67" fmla="*/ 8960 h 10000"/>
              <a:gd name="connsiteX68" fmla="*/ 2359 w 9996"/>
              <a:gd name="connsiteY68" fmla="*/ 8620 h 10000"/>
              <a:gd name="connsiteX69" fmla="*/ 2466 w 9996"/>
              <a:gd name="connsiteY69" fmla="*/ 8577 h 10000"/>
              <a:gd name="connsiteX70" fmla="*/ 2525 w 9996"/>
              <a:gd name="connsiteY70" fmla="*/ 8280 h 10000"/>
              <a:gd name="connsiteX71" fmla="*/ 2732 w 9996"/>
              <a:gd name="connsiteY71" fmla="*/ 7941 h 10000"/>
              <a:gd name="connsiteX72" fmla="*/ 2725 w 9996"/>
              <a:gd name="connsiteY72" fmla="*/ 7629 h 10000"/>
              <a:gd name="connsiteX73" fmla="*/ 2749 w 9996"/>
              <a:gd name="connsiteY73" fmla="*/ 7403 h 10000"/>
              <a:gd name="connsiteX74" fmla="*/ 2714 w 9996"/>
              <a:gd name="connsiteY74" fmla="*/ 7155 h 10000"/>
              <a:gd name="connsiteX75" fmla="*/ 3512 w 9996"/>
              <a:gd name="connsiteY75" fmla="*/ 7155 h 10000"/>
              <a:gd name="connsiteX76" fmla="*/ 5429 w 9996"/>
              <a:gd name="connsiteY76" fmla="*/ 10000 h 10000"/>
              <a:gd name="connsiteX77" fmla="*/ 5552 w 9996"/>
              <a:gd name="connsiteY77" fmla="*/ 9278 h 10000"/>
              <a:gd name="connsiteX78" fmla="*/ 5429 w 9996"/>
              <a:gd name="connsiteY78" fmla="*/ 9002 h 10000"/>
              <a:gd name="connsiteX79" fmla="*/ 5446 w 9996"/>
              <a:gd name="connsiteY79" fmla="*/ 8471 h 10000"/>
              <a:gd name="connsiteX80" fmla="*/ 5624 w 9996"/>
              <a:gd name="connsiteY80" fmla="*/ 8344 h 10000"/>
              <a:gd name="connsiteX81" fmla="*/ 5606 w 9996"/>
              <a:gd name="connsiteY81" fmla="*/ 8025 h 10000"/>
              <a:gd name="connsiteX82" fmla="*/ 5943 w 9996"/>
              <a:gd name="connsiteY82" fmla="*/ 7643 h 10000"/>
              <a:gd name="connsiteX0" fmla="*/ 5945 w 9827"/>
              <a:gd name="connsiteY0" fmla="*/ 7643 h 10000"/>
              <a:gd name="connsiteX1" fmla="*/ 9722 w 9827"/>
              <a:gd name="connsiteY1" fmla="*/ 7619 h 10000"/>
              <a:gd name="connsiteX2" fmla="*/ 9626 w 9827"/>
              <a:gd name="connsiteY2" fmla="*/ 5471 h 10000"/>
              <a:gd name="connsiteX3" fmla="*/ 9725 w 9827"/>
              <a:gd name="connsiteY3" fmla="*/ 2842 h 10000"/>
              <a:gd name="connsiteX4" fmla="*/ 8394 w 9827"/>
              <a:gd name="connsiteY4" fmla="*/ 2866 h 10000"/>
              <a:gd name="connsiteX5" fmla="*/ 8394 w 9827"/>
              <a:gd name="connsiteY5" fmla="*/ 1210 h 10000"/>
              <a:gd name="connsiteX6" fmla="*/ 5945 w 9827"/>
              <a:gd name="connsiteY6" fmla="*/ 1210 h 10000"/>
              <a:gd name="connsiteX7" fmla="*/ 4011 w 9827"/>
              <a:gd name="connsiteY7" fmla="*/ 1019 h 10000"/>
              <a:gd name="connsiteX8" fmla="*/ 3941 w 9827"/>
              <a:gd name="connsiteY8" fmla="*/ 594 h 10000"/>
              <a:gd name="connsiteX9" fmla="*/ 3661 w 9827"/>
              <a:gd name="connsiteY9" fmla="*/ 481 h 10000"/>
              <a:gd name="connsiteX10" fmla="*/ 3444 w 9827"/>
              <a:gd name="connsiteY10" fmla="*/ 679 h 10000"/>
              <a:gd name="connsiteX11" fmla="*/ 3366 w 9827"/>
              <a:gd name="connsiteY11" fmla="*/ 637 h 10000"/>
              <a:gd name="connsiteX12" fmla="*/ 3307 w 9827"/>
              <a:gd name="connsiteY12" fmla="*/ 807 h 10000"/>
              <a:gd name="connsiteX13" fmla="*/ 3117 w 9827"/>
              <a:gd name="connsiteY13" fmla="*/ 637 h 10000"/>
              <a:gd name="connsiteX14" fmla="*/ 2940 w 9827"/>
              <a:gd name="connsiteY14" fmla="*/ 679 h 10000"/>
              <a:gd name="connsiteX15" fmla="*/ 2762 w 9827"/>
              <a:gd name="connsiteY15" fmla="*/ 552 h 10000"/>
              <a:gd name="connsiteX16" fmla="*/ 2549 w 9827"/>
              <a:gd name="connsiteY16" fmla="*/ 594 h 10000"/>
              <a:gd name="connsiteX17" fmla="*/ 2271 w 9827"/>
              <a:gd name="connsiteY17" fmla="*/ 488 h 10000"/>
              <a:gd name="connsiteX18" fmla="*/ 2166 w 9827"/>
              <a:gd name="connsiteY18" fmla="*/ 127 h 10000"/>
              <a:gd name="connsiteX19" fmla="*/ 2040 w 9827"/>
              <a:gd name="connsiteY19" fmla="*/ 0 h 10000"/>
              <a:gd name="connsiteX20" fmla="*/ 1882 w 9827"/>
              <a:gd name="connsiteY20" fmla="*/ 127 h 10000"/>
              <a:gd name="connsiteX21" fmla="*/ 1882 w 9827"/>
              <a:gd name="connsiteY21" fmla="*/ 255 h 10000"/>
              <a:gd name="connsiteX22" fmla="*/ 1899 w 9827"/>
              <a:gd name="connsiteY22" fmla="*/ 467 h 10000"/>
              <a:gd name="connsiteX23" fmla="*/ 1828 w 9827"/>
              <a:gd name="connsiteY23" fmla="*/ 594 h 10000"/>
              <a:gd name="connsiteX24" fmla="*/ 1615 w 9827"/>
              <a:gd name="connsiteY24" fmla="*/ 764 h 10000"/>
              <a:gd name="connsiteX25" fmla="*/ 1474 w 9827"/>
              <a:gd name="connsiteY25" fmla="*/ 722 h 10000"/>
              <a:gd name="connsiteX26" fmla="*/ 1313 w 9827"/>
              <a:gd name="connsiteY26" fmla="*/ 807 h 10000"/>
              <a:gd name="connsiteX27" fmla="*/ 1171 w 9827"/>
              <a:gd name="connsiteY27" fmla="*/ 828 h 10000"/>
              <a:gd name="connsiteX28" fmla="*/ 976 w 9827"/>
              <a:gd name="connsiteY28" fmla="*/ 849 h 10000"/>
              <a:gd name="connsiteX29" fmla="*/ 869 w 9827"/>
              <a:gd name="connsiteY29" fmla="*/ 870 h 10000"/>
              <a:gd name="connsiteX30" fmla="*/ 745 w 9827"/>
              <a:gd name="connsiteY30" fmla="*/ 1019 h 10000"/>
              <a:gd name="connsiteX31" fmla="*/ 639 w 9827"/>
              <a:gd name="connsiteY31" fmla="*/ 1210 h 10000"/>
              <a:gd name="connsiteX32" fmla="*/ 515 w 9827"/>
              <a:gd name="connsiteY32" fmla="*/ 1401 h 10000"/>
              <a:gd name="connsiteX33" fmla="*/ 443 w 9827"/>
              <a:gd name="connsiteY33" fmla="*/ 1677 h 10000"/>
              <a:gd name="connsiteX34" fmla="*/ 247 w 9827"/>
              <a:gd name="connsiteY34" fmla="*/ 1826 h 10000"/>
              <a:gd name="connsiteX35" fmla="*/ 284 w 9827"/>
              <a:gd name="connsiteY35" fmla="*/ 2229 h 10000"/>
              <a:gd name="connsiteX36" fmla="*/ 247 w 9827"/>
              <a:gd name="connsiteY36" fmla="*/ 2357 h 10000"/>
              <a:gd name="connsiteX37" fmla="*/ 160 w 9827"/>
              <a:gd name="connsiteY37" fmla="*/ 2505 h 10000"/>
              <a:gd name="connsiteX38" fmla="*/ 247 w 9827"/>
              <a:gd name="connsiteY38" fmla="*/ 2760 h 10000"/>
              <a:gd name="connsiteX39" fmla="*/ 214 w 9827"/>
              <a:gd name="connsiteY39" fmla="*/ 2951 h 10000"/>
              <a:gd name="connsiteX40" fmla="*/ 195 w 9827"/>
              <a:gd name="connsiteY40" fmla="*/ 3227 h 10000"/>
              <a:gd name="connsiteX41" fmla="*/ 177 w 9827"/>
              <a:gd name="connsiteY41" fmla="*/ 3418 h 10000"/>
              <a:gd name="connsiteX42" fmla="*/ 0 w 9827"/>
              <a:gd name="connsiteY42" fmla="*/ 3418 h 10000"/>
              <a:gd name="connsiteX43" fmla="*/ 106 w 9827"/>
              <a:gd name="connsiteY43" fmla="*/ 3609 h 10000"/>
              <a:gd name="connsiteX44" fmla="*/ 160 w 9827"/>
              <a:gd name="connsiteY44" fmla="*/ 3779 h 10000"/>
              <a:gd name="connsiteX45" fmla="*/ 266 w 9827"/>
              <a:gd name="connsiteY45" fmla="*/ 3992 h 10000"/>
              <a:gd name="connsiteX46" fmla="*/ 284 w 9827"/>
              <a:gd name="connsiteY46" fmla="*/ 4140 h 10000"/>
              <a:gd name="connsiteX47" fmla="*/ 478 w 9827"/>
              <a:gd name="connsiteY47" fmla="*/ 4501 h 10000"/>
              <a:gd name="connsiteX48" fmla="*/ 408 w 9827"/>
              <a:gd name="connsiteY48" fmla="*/ 4713 h 10000"/>
              <a:gd name="connsiteX49" fmla="*/ 567 w 9827"/>
              <a:gd name="connsiteY49" fmla="*/ 5074 h 10000"/>
              <a:gd name="connsiteX50" fmla="*/ 567 w 9827"/>
              <a:gd name="connsiteY50" fmla="*/ 5265 h 10000"/>
              <a:gd name="connsiteX51" fmla="*/ 710 w 9827"/>
              <a:gd name="connsiteY51" fmla="*/ 5244 h 10000"/>
              <a:gd name="connsiteX52" fmla="*/ 639 w 9827"/>
              <a:gd name="connsiteY52" fmla="*/ 5945 h 10000"/>
              <a:gd name="connsiteX53" fmla="*/ 763 w 9827"/>
              <a:gd name="connsiteY53" fmla="*/ 6030 h 10000"/>
              <a:gd name="connsiteX54" fmla="*/ 887 w 9827"/>
              <a:gd name="connsiteY54" fmla="*/ 6200 h 10000"/>
              <a:gd name="connsiteX55" fmla="*/ 906 w 9827"/>
              <a:gd name="connsiteY55" fmla="*/ 6412 h 10000"/>
              <a:gd name="connsiteX56" fmla="*/ 1012 w 9827"/>
              <a:gd name="connsiteY56" fmla="*/ 6709 h 10000"/>
              <a:gd name="connsiteX57" fmla="*/ 1047 w 9827"/>
              <a:gd name="connsiteY57" fmla="*/ 6879 h 10000"/>
              <a:gd name="connsiteX58" fmla="*/ 1153 w 9827"/>
              <a:gd name="connsiteY58" fmla="*/ 6837 h 10000"/>
              <a:gd name="connsiteX59" fmla="*/ 1047 w 9827"/>
              <a:gd name="connsiteY59" fmla="*/ 7113 h 10000"/>
              <a:gd name="connsiteX60" fmla="*/ 1099 w 9827"/>
              <a:gd name="connsiteY60" fmla="*/ 7325 h 10000"/>
              <a:gd name="connsiteX61" fmla="*/ 1295 w 9827"/>
              <a:gd name="connsiteY61" fmla="*/ 7622 h 10000"/>
              <a:gd name="connsiteX62" fmla="*/ 1279 w 9827"/>
              <a:gd name="connsiteY62" fmla="*/ 7813 h 10000"/>
              <a:gd name="connsiteX63" fmla="*/ 1421 w 9827"/>
              <a:gd name="connsiteY63" fmla="*/ 8174 h 10000"/>
              <a:gd name="connsiteX64" fmla="*/ 1509 w 9827"/>
              <a:gd name="connsiteY64" fmla="*/ 8429 h 10000"/>
              <a:gd name="connsiteX65" fmla="*/ 1721 w 9827"/>
              <a:gd name="connsiteY65" fmla="*/ 8493 h 10000"/>
              <a:gd name="connsiteX66" fmla="*/ 1775 w 9827"/>
              <a:gd name="connsiteY66" fmla="*/ 8769 h 10000"/>
              <a:gd name="connsiteX67" fmla="*/ 2058 w 9827"/>
              <a:gd name="connsiteY67" fmla="*/ 8960 h 10000"/>
              <a:gd name="connsiteX68" fmla="*/ 2360 w 9827"/>
              <a:gd name="connsiteY68" fmla="*/ 8620 h 10000"/>
              <a:gd name="connsiteX69" fmla="*/ 2467 w 9827"/>
              <a:gd name="connsiteY69" fmla="*/ 8577 h 10000"/>
              <a:gd name="connsiteX70" fmla="*/ 2526 w 9827"/>
              <a:gd name="connsiteY70" fmla="*/ 8280 h 10000"/>
              <a:gd name="connsiteX71" fmla="*/ 2733 w 9827"/>
              <a:gd name="connsiteY71" fmla="*/ 7941 h 10000"/>
              <a:gd name="connsiteX72" fmla="*/ 2726 w 9827"/>
              <a:gd name="connsiteY72" fmla="*/ 7629 h 10000"/>
              <a:gd name="connsiteX73" fmla="*/ 2750 w 9827"/>
              <a:gd name="connsiteY73" fmla="*/ 7403 h 10000"/>
              <a:gd name="connsiteX74" fmla="*/ 2715 w 9827"/>
              <a:gd name="connsiteY74" fmla="*/ 7155 h 10000"/>
              <a:gd name="connsiteX75" fmla="*/ 3513 w 9827"/>
              <a:gd name="connsiteY75" fmla="*/ 7155 h 10000"/>
              <a:gd name="connsiteX76" fmla="*/ 5431 w 9827"/>
              <a:gd name="connsiteY76" fmla="*/ 10000 h 10000"/>
              <a:gd name="connsiteX77" fmla="*/ 5554 w 9827"/>
              <a:gd name="connsiteY77" fmla="*/ 9278 h 10000"/>
              <a:gd name="connsiteX78" fmla="*/ 5431 w 9827"/>
              <a:gd name="connsiteY78" fmla="*/ 9002 h 10000"/>
              <a:gd name="connsiteX79" fmla="*/ 5448 w 9827"/>
              <a:gd name="connsiteY79" fmla="*/ 8471 h 10000"/>
              <a:gd name="connsiteX80" fmla="*/ 5626 w 9827"/>
              <a:gd name="connsiteY80" fmla="*/ 8344 h 10000"/>
              <a:gd name="connsiteX81" fmla="*/ 5608 w 9827"/>
              <a:gd name="connsiteY81" fmla="*/ 8025 h 10000"/>
              <a:gd name="connsiteX82" fmla="*/ 5945 w 9827"/>
              <a:gd name="connsiteY82" fmla="*/ 7643 h 10000"/>
              <a:gd name="connsiteX0" fmla="*/ 6050 w 10000"/>
              <a:gd name="connsiteY0" fmla="*/ 7643 h 10000"/>
              <a:gd name="connsiteX1" fmla="*/ 9772 w 10000"/>
              <a:gd name="connsiteY1" fmla="*/ 7595 h 10000"/>
              <a:gd name="connsiteX2" fmla="*/ 9795 w 10000"/>
              <a:gd name="connsiteY2" fmla="*/ 5471 h 10000"/>
              <a:gd name="connsiteX3" fmla="*/ 9896 w 10000"/>
              <a:gd name="connsiteY3" fmla="*/ 2842 h 10000"/>
              <a:gd name="connsiteX4" fmla="*/ 8542 w 10000"/>
              <a:gd name="connsiteY4" fmla="*/ 2866 h 10000"/>
              <a:gd name="connsiteX5" fmla="*/ 8542 w 10000"/>
              <a:gd name="connsiteY5" fmla="*/ 1210 h 10000"/>
              <a:gd name="connsiteX6" fmla="*/ 6050 w 10000"/>
              <a:gd name="connsiteY6" fmla="*/ 1210 h 10000"/>
              <a:gd name="connsiteX7" fmla="*/ 4082 w 10000"/>
              <a:gd name="connsiteY7" fmla="*/ 1019 h 10000"/>
              <a:gd name="connsiteX8" fmla="*/ 4010 w 10000"/>
              <a:gd name="connsiteY8" fmla="*/ 594 h 10000"/>
              <a:gd name="connsiteX9" fmla="*/ 3725 w 10000"/>
              <a:gd name="connsiteY9" fmla="*/ 481 h 10000"/>
              <a:gd name="connsiteX10" fmla="*/ 3505 w 10000"/>
              <a:gd name="connsiteY10" fmla="*/ 679 h 10000"/>
              <a:gd name="connsiteX11" fmla="*/ 3425 w 10000"/>
              <a:gd name="connsiteY11" fmla="*/ 637 h 10000"/>
              <a:gd name="connsiteX12" fmla="*/ 3365 w 10000"/>
              <a:gd name="connsiteY12" fmla="*/ 807 h 10000"/>
              <a:gd name="connsiteX13" fmla="*/ 3172 w 10000"/>
              <a:gd name="connsiteY13" fmla="*/ 637 h 10000"/>
              <a:gd name="connsiteX14" fmla="*/ 2992 w 10000"/>
              <a:gd name="connsiteY14" fmla="*/ 679 h 10000"/>
              <a:gd name="connsiteX15" fmla="*/ 2811 w 10000"/>
              <a:gd name="connsiteY15" fmla="*/ 552 h 10000"/>
              <a:gd name="connsiteX16" fmla="*/ 2594 w 10000"/>
              <a:gd name="connsiteY16" fmla="*/ 594 h 10000"/>
              <a:gd name="connsiteX17" fmla="*/ 2311 w 10000"/>
              <a:gd name="connsiteY17" fmla="*/ 488 h 10000"/>
              <a:gd name="connsiteX18" fmla="*/ 2204 w 10000"/>
              <a:gd name="connsiteY18" fmla="*/ 127 h 10000"/>
              <a:gd name="connsiteX19" fmla="*/ 2076 w 10000"/>
              <a:gd name="connsiteY19" fmla="*/ 0 h 10000"/>
              <a:gd name="connsiteX20" fmla="*/ 1915 w 10000"/>
              <a:gd name="connsiteY20" fmla="*/ 127 h 10000"/>
              <a:gd name="connsiteX21" fmla="*/ 1915 w 10000"/>
              <a:gd name="connsiteY21" fmla="*/ 255 h 10000"/>
              <a:gd name="connsiteX22" fmla="*/ 1932 w 10000"/>
              <a:gd name="connsiteY22" fmla="*/ 467 h 10000"/>
              <a:gd name="connsiteX23" fmla="*/ 1860 w 10000"/>
              <a:gd name="connsiteY23" fmla="*/ 594 h 10000"/>
              <a:gd name="connsiteX24" fmla="*/ 1643 w 10000"/>
              <a:gd name="connsiteY24" fmla="*/ 764 h 10000"/>
              <a:gd name="connsiteX25" fmla="*/ 1500 w 10000"/>
              <a:gd name="connsiteY25" fmla="*/ 722 h 10000"/>
              <a:gd name="connsiteX26" fmla="*/ 1336 w 10000"/>
              <a:gd name="connsiteY26" fmla="*/ 807 h 10000"/>
              <a:gd name="connsiteX27" fmla="*/ 1192 w 10000"/>
              <a:gd name="connsiteY27" fmla="*/ 828 h 10000"/>
              <a:gd name="connsiteX28" fmla="*/ 993 w 10000"/>
              <a:gd name="connsiteY28" fmla="*/ 849 h 10000"/>
              <a:gd name="connsiteX29" fmla="*/ 884 w 10000"/>
              <a:gd name="connsiteY29" fmla="*/ 870 h 10000"/>
              <a:gd name="connsiteX30" fmla="*/ 758 w 10000"/>
              <a:gd name="connsiteY30" fmla="*/ 1019 h 10000"/>
              <a:gd name="connsiteX31" fmla="*/ 650 w 10000"/>
              <a:gd name="connsiteY31" fmla="*/ 1210 h 10000"/>
              <a:gd name="connsiteX32" fmla="*/ 524 w 10000"/>
              <a:gd name="connsiteY32" fmla="*/ 1401 h 10000"/>
              <a:gd name="connsiteX33" fmla="*/ 451 w 10000"/>
              <a:gd name="connsiteY33" fmla="*/ 1677 h 10000"/>
              <a:gd name="connsiteX34" fmla="*/ 251 w 10000"/>
              <a:gd name="connsiteY34" fmla="*/ 1826 h 10000"/>
              <a:gd name="connsiteX35" fmla="*/ 289 w 10000"/>
              <a:gd name="connsiteY35" fmla="*/ 2229 h 10000"/>
              <a:gd name="connsiteX36" fmla="*/ 251 w 10000"/>
              <a:gd name="connsiteY36" fmla="*/ 2357 h 10000"/>
              <a:gd name="connsiteX37" fmla="*/ 163 w 10000"/>
              <a:gd name="connsiteY37" fmla="*/ 2505 h 10000"/>
              <a:gd name="connsiteX38" fmla="*/ 251 w 10000"/>
              <a:gd name="connsiteY38" fmla="*/ 2760 h 10000"/>
              <a:gd name="connsiteX39" fmla="*/ 218 w 10000"/>
              <a:gd name="connsiteY39" fmla="*/ 2951 h 10000"/>
              <a:gd name="connsiteX40" fmla="*/ 198 w 10000"/>
              <a:gd name="connsiteY40" fmla="*/ 3227 h 10000"/>
              <a:gd name="connsiteX41" fmla="*/ 180 w 10000"/>
              <a:gd name="connsiteY41" fmla="*/ 3418 h 10000"/>
              <a:gd name="connsiteX42" fmla="*/ 0 w 10000"/>
              <a:gd name="connsiteY42" fmla="*/ 3418 h 10000"/>
              <a:gd name="connsiteX43" fmla="*/ 108 w 10000"/>
              <a:gd name="connsiteY43" fmla="*/ 3609 h 10000"/>
              <a:gd name="connsiteX44" fmla="*/ 163 w 10000"/>
              <a:gd name="connsiteY44" fmla="*/ 3779 h 10000"/>
              <a:gd name="connsiteX45" fmla="*/ 271 w 10000"/>
              <a:gd name="connsiteY45" fmla="*/ 3992 h 10000"/>
              <a:gd name="connsiteX46" fmla="*/ 289 w 10000"/>
              <a:gd name="connsiteY46" fmla="*/ 4140 h 10000"/>
              <a:gd name="connsiteX47" fmla="*/ 486 w 10000"/>
              <a:gd name="connsiteY47" fmla="*/ 4501 h 10000"/>
              <a:gd name="connsiteX48" fmla="*/ 415 w 10000"/>
              <a:gd name="connsiteY48" fmla="*/ 4713 h 10000"/>
              <a:gd name="connsiteX49" fmla="*/ 577 w 10000"/>
              <a:gd name="connsiteY49" fmla="*/ 5074 h 10000"/>
              <a:gd name="connsiteX50" fmla="*/ 577 w 10000"/>
              <a:gd name="connsiteY50" fmla="*/ 5265 h 10000"/>
              <a:gd name="connsiteX51" fmla="*/ 722 w 10000"/>
              <a:gd name="connsiteY51" fmla="*/ 5244 h 10000"/>
              <a:gd name="connsiteX52" fmla="*/ 650 w 10000"/>
              <a:gd name="connsiteY52" fmla="*/ 5945 h 10000"/>
              <a:gd name="connsiteX53" fmla="*/ 776 w 10000"/>
              <a:gd name="connsiteY53" fmla="*/ 6030 h 10000"/>
              <a:gd name="connsiteX54" fmla="*/ 903 w 10000"/>
              <a:gd name="connsiteY54" fmla="*/ 6200 h 10000"/>
              <a:gd name="connsiteX55" fmla="*/ 922 w 10000"/>
              <a:gd name="connsiteY55" fmla="*/ 6412 h 10000"/>
              <a:gd name="connsiteX56" fmla="*/ 1030 w 10000"/>
              <a:gd name="connsiteY56" fmla="*/ 6709 h 10000"/>
              <a:gd name="connsiteX57" fmla="*/ 1065 w 10000"/>
              <a:gd name="connsiteY57" fmla="*/ 6879 h 10000"/>
              <a:gd name="connsiteX58" fmla="*/ 1173 w 10000"/>
              <a:gd name="connsiteY58" fmla="*/ 6837 h 10000"/>
              <a:gd name="connsiteX59" fmla="*/ 1065 w 10000"/>
              <a:gd name="connsiteY59" fmla="*/ 7113 h 10000"/>
              <a:gd name="connsiteX60" fmla="*/ 1118 w 10000"/>
              <a:gd name="connsiteY60" fmla="*/ 7325 h 10000"/>
              <a:gd name="connsiteX61" fmla="*/ 1318 w 10000"/>
              <a:gd name="connsiteY61" fmla="*/ 7622 h 10000"/>
              <a:gd name="connsiteX62" fmla="*/ 1302 w 10000"/>
              <a:gd name="connsiteY62" fmla="*/ 7813 h 10000"/>
              <a:gd name="connsiteX63" fmla="*/ 1446 w 10000"/>
              <a:gd name="connsiteY63" fmla="*/ 8174 h 10000"/>
              <a:gd name="connsiteX64" fmla="*/ 1536 w 10000"/>
              <a:gd name="connsiteY64" fmla="*/ 8429 h 10000"/>
              <a:gd name="connsiteX65" fmla="*/ 1751 w 10000"/>
              <a:gd name="connsiteY65" fmla="*/ 8493 h 10000"/>
              <a:gd name="connsiteX66" fmla="*/ 1806 w 10000"/>
              <a:gd name="connsiteY66" fmla="*/ 8769 h 10000"/>
              <a:gd name="connsiteX67" fmla="*/ 2094 w 10000"/>
              <a:gd name="connsiteY67" fmla="*/ 8960 h 10000"/>
              <a:gd name="connsiteX68" fmla="*/ 2402 w 10000"/>
              <a:gd name="connsiteY68" fmla="*/ 8620 h 10000"/>
              <a:gd name="connsiteX69" fmla="*/ 2510 w 10000"/>
              <a:gd name="connsiteY69" fmla="*/ 8577 h 10000"/>
              <a:gd name="connsiteX70" fmla="*/ 2570 w 10000"/>
              <a:gd name="connsiteY70" fmla="*/ 8280 h 10000"/>
              <a:gd name="connsiteX71" fmla="*/ 2781 w 10000"/>
              <a:gd name="connsiteY71" fmla="*/ 7941 h 10000"/>
              <a:gd name="connsiteX72" fmla="*/ 2774 w 10000"/>
              <a:gd name="connsiteY72" fmla="*/ 7629 h 10000"/>
              <a:gd name="connsiteX73" fmla="*/ 2798 w 10000"/>
              <a:gd name="connsiteY73" fmla="*/ 7403 h 10000"/>
              <a:gd name="connsiteX74" fmla="*/ 2763 w 10000"/>
              <a:gd name="connsiteY74" fmla="*/ 7155 h 10000"/>
              <a:gd name="connsiteX75" fmla="*/ 3575 w 10000"/>
              <a:gd name="connsiteY75" fmla="*/ 7155 h 10000"/>
              <a:gd name="connsiteX76" fmla="*/ 5527 w 10000"/>
              <a:gd name="connsiteY76" fmla="*/ 10000 h 10000"/>
              <a:gd name="connsiteX77" fmla="*/ 5652 w 10000"/>
              <a:gd name="connsiteY77" fmla="*/ 9278 h 10000"/>
              <a:gd name="connsiteX78" fmla="*/ 5527 w 10000"/>
              <a:gd name="connsiteY78" fmla="*/ 9002 h 10000"/>
              <a:gd name="connsiteX79" fmla="*/ 5544 w 10000"/>
              <a:gd name="connsiteY79" fmla="*/ 8471 h 10000"/>
              <a:gd name="connsiteX80" fmla="*/ 5725 w 10000"/>
              <a:gd name="connsiteY80" fmla="*/ 8344 h 10000"/>
              <a:gd name="connsiteX81" fmla="*/ 5707 w 10000"/>
              <a:gd name="connsiteY81" fmla="*/ 8025 h 10000"/>
              <a:gd name="connsiteX82" fmla="*/ 6050 w 10000"/>
              <a:gd name="connsiteY82" fmla="*/ 7643 h 10000"/>
              <a:gd name="connsiteX0" fmla="*/ 6050 w 10000"/>
              <a:gd name="connsiteY0" fmla="*/ 7643 h 10000"/>
              <a:gd name="connsiteX1" fmla="*/ 9772 w 10000"/>
              <a:gd name="connsiteY1" fmla="*/ 7595 h 10000"/>
              <a:gd name="connsiteX2" fmla="*/ 9795 w 10000"/>
              <a:gd name="connsiteY2" fmla="*/ 5471 h 10000"/>
              <a:gd name="connsiteX3" fmla="*/ 9896 w 10000"/>
              <a:gd name="connsiteY3" fmla="*/ 2842 h 10000"/>
              <a:gd name="connsiteX4" fmla="*/ 8542 w 10000"/>
              <a:gd name="connsiteY4" fmla="*/ 2866 h 10000"/>
              <a:gd name="connsiteX5" fmla="*/ 8542 w 10000"/>
              <a:gd name="connsiteY5" fmla="*/ 1210 h 10000"/>
              <a:gd name="connsiteX6" fmla="*/ 6050 w 10000"/>
              <a:gd name="connsiteY6" fmla="*/ 1210 h 10000"/>
              <a:gd name="connsiteX7" fmla="*/ 4082 w 10000"/>
              <a:gd name="connsiteY7" fmla="*/ 1019 h 10000"/>
              <a:gd name="connsiteX8" fmla="*/ 4010 w 10000"/>
              <a:gd name="connsiteY8" fmla="*/ 594 h 10000"/>
              <a:gd name="connsiteX9" fmla="*/ 3725 w 10000"/>
              <a:gd name="connsiteY9" fmla="*/ 481 h 10000"/>
              <a:gd name="connsiteX10" fmla="*/ 3505 w 10000"/>
              <a:gd name="connsiteY10" fmla="*/ 679 h 10000"/>
              <a:gd name="connsiteX11" fmla="*/ 3425 w 10000"/>
              <a:gd name="connsiteY11" fmla="*/ 637 h 10000"/>
              <a:gd name="connsiteX12" fmla="*/ 3365 w 10000"/>
              <a:gd name="connsiteY12" fmla="*/ 807 h 10000"/>
              <a:gd name="connsiteX13" fmla="*/ 3172 w 10000"/>
              <a:gd name="connsiteY13" fmla="*/ 637 h 10000"/>
              <a:gd name="connsiteX14" fmla="*/ 2992 w 10000"/>
              <a:gd name="connsiteY14" fmla="*/ 679 h 10000"/>
              <a:gd name="connsiteX15" fmla="*/ 2811 w 10000"/>
              <a:gd name="connsiteY15" fmla="*/ 552 h 10000"/>
              <a:gd name="connsiteX16" fmla="*/ 2594 w 10000"/>
              <a:gd name="connsiteY16" fmla="*/ 594 h 10000"/>
              <a:gd name="connsiteX17" fmla="*/ 2311 w 10000"/>
              <a:gd name="connsiteY17" fmla="*/ 488 h 10000"/>
              <a:gd name="connsiteX18" fmla="*/ 2204 w 10000"/>
              <a:gd name="connsiteY18" fmla="*/ 127 h 10000"/>
              <a:gd name="connsiteX19" fmla="*/ 2076 w 10000"/>
              <a:gd name="connsiteY19" fmla="*/ 0 h 10000"/>
              <a:gd name="connsiteX20" fmla="*/ 1915 w 10000"/>
              <a:gd name="connsiteY20" fmla="*/ 127 h 10000"/>
              <a:gd name="connsiteX21" fmla="*/ 1915 w 10000"/>
              <a:gd name="connsiteY21" fmla="*/ 255 h 10000"/>
              <a:gd name="connsiteX22" fmla="*/ 1932 w 10000"/>
              <a:gd name="connsiteY22" fmla="*/ 467 h 10000"/>
              <a:gd name="connsiteX23" fmla="*/ 1860 w 10000"/>
              <a:gd name="connsiteY23" fmla="*/ 594 h 10000"/>
              <a:gd name="connsiteX24" fmla="*/ 1643 w 10000"/>
              <a:gd name="connsiteY24" fmla="*/ 764 h 10000"/>
              <a:gd name="connsiteX25" fmla="*/ 1500 w 10000"/>
              <a:gd name="connsiteY25" fmla="*/ 722 h 10000"/>
              <a:gd name="connsiteX26" fmla="*/ 1336 w 10000"/>
              <a:gd name="connsiteY26" fmla="*/ 807 h 10000"/>
              <a:gd name="connsiteX27" fmla="*/ 1192 w 10000"/>
              <a:gd name="connsiteY27" fmla="*/ 828 h 10000"/>
              <a:gd name="connsiteX28" fmla="*/ 993 w 10000"/>
              <a:gd name="connsiteY28" fmla="*/ 849 h 10000"/>
              <a:gd name="connsiteX29" fmla="*/ 884 w 10000"/>
              <a:gd name="connsiteY29" fmla="*/ 870 h 10000"/>
              <a:gd name="connsiteX30" fmla="*/ 758 w 10000"/>
              <a:gd name="connsiteY30" fmla="*/ 1019 h 10000"/>
              <a:gd name="connsiteX31" fmla="*/ 650 w 10000"/>
              <a:gd name="connsiteY31" fmla="*/ 1210 h 10000"/>
              <a:gd name="connsiteX32" fmla="*/ 524 w 10000"/>
              <a:gd name="connsiteY32" fmla="*/ 1401 h 10000"/>
              <a:gd name="connsiteX33" fmla="*/ 451 w 10000"/>
              <a:gd name="connsiteY33" fmla="*/ 1677 h 10000"/>
              <a:gd name="connsiteX34" fmla="*/ 251 w 10000"/>
              <a:gd name="connsiteY34" fmla="*/ 1826 h 10000"/>
              <a:gd name="connsiteX35" fmla="*/ 289 w 10000"/>
              <a:gd name="connsiteY35" fmla="*/ 2229 h 10000"/>
              <a:gd name="connsiteX36" fmla="*/ 251 w 10000"/>
              <a:gd name="connsiteY36" fmla="*/ 2357 h 10000"/>
              <a:gd name="connsiteX37" fmla="*/ 163 w 10000"/>
              <a:gd name="connsiteY37" fmla="*/ 2505 h 10000"/>
              <a:gd name="connsiteX38" fmla="*/ 251 w 10000"/>
              <a:gd name="connsiteY38" fmla="*/ 2760 h 10000"/>
              <a:gd name="connsiteX39" fmla="*/ 218 w 10000"/>
              <a:gd name="connsiteY39" fmla="*/ 2951 h 10000"/>
              <a:gd name="connsiteX40" fmla="*/ 198 w 10000"/>
              <a:gd name="connsiteY40" fmla="*/ 3227 h 10000"/>
              <a:gd name="connsiteX41" fmla="*/ 180 w 10000"/>
              <a:gd name="connsiteY41" fmla="*/ 3418 h 10000"/>
              <a:gd name="connsiteX42" fmla="*/ 0 w 10000"/>
              <a:gd name="connsiteY42" fmla="*/ 3418 h 10000"/>
              <a:gd name="connsiteX43" fmla="*/ 108 w 10000"/>
              <a:gd name="connsiteY43" fmla="*/ 3609 h 10000"/>
              <a:gd name="connsiteX44" fmla="*/ 163 w 10000"/>
              <a:gd name="connsiteY44" fmla="*/ 3779 h 10000"/>
              <a:gd name="connsiteX45" fmla="*/ 271 w 10000"/>
              <a:gd name="connsiteY45" fmla="*/ 3992 h 10000"/>
              <a:gd name="connsiteX46" fmla="*/ 289 w 10000"/>
              <a:gd name="connsiteY46" fmla="*/ 4140 h 10000"/>
              <a:gd name="connsiteX47" fmla="*/ 486 w 10000"/>
              <a:gd name="connsiteY47" fmla="*/ 4501 h 10000"/>
              <a:gd name="connsiteX48" fmla="*/ 415 w 10000"/>
              <a:gd name="connsiteY48" fmla="*/ 4713 h 10000"/>
              <a:gd name="connsiteX49" fmla="*/ 577 w 10000"/>
              <a:gd name="connsiteY49" fmla="*/ 5074 h 10000"/>
              <a:gd name="connsiteX50" fmla="*/ 577 w 10000"/>
              <a:gd name="connsiteY50" fmla="*/ 5265 h 10000"/>
              <a:gd name="connsiteX51" fmla="*/ 722 w 10000"/>
              <a:gd name="connsiteY51" fmla="*/ 5244 h 10000"/>
              <a:gd name="connsiteX52" fmla="*/ 650 w 10000"/>
              <a:gd name="connsiteY52" fmla="*/ 5945 h 10000"/>
              <a:gd name="connsiteX53" fmla="*/ 776 w 10000"/>
              <a:gd name="connsiteY53" fmla="*/ 6030 h 10000"/>
              <a:gd name="connsiteX54" fmla="*/ 903 w 10000"/>
              <a:gd name="connsiteY54" fmla="*/ 6200 h 10000"/>
              <a:gd name="connsiteX55" fmla="*/ 922 w 10000"/>
              <a:gd name="connsiteY55" fmla="*/ 6412 h 10000"/>
              <a:gd name="connsiteX56" fmla="*/ 1030 w 10000"/>
              <a:gd name="connsiteY56" fmla="*/ 6709 h 10000"/>
              <a:gd name="connsiteX57" fmla="*/ 1065 w 10000"/>
              <a:gd name="connsiteY57" fmla="*/ 6879 h 10000"/>
              <a:gd name="connsiteX58" fmla="*/ 1173 w 10000"/>
              <a:gd name="connsiteY58" fmla="*/ 6837 h 10000"/>
              <a:gd name="connsiteX59" fmla="*/ 1065 w 10000"/>
              <a:gd name="connsiteY59" fmla="*/ 7113 h 10000"/>
              <a:gd name="connsiteX60" fmla="*/ 1118 w 10000"/>
              <a:gd name="connsiteY60" fmla="*/ 7325 h 10000"/>
              <a:gd name="connsiteX61" fmla="*/ 1318 w 10000"/>
              <a:gd name="connsiteY61" fmla="*/ 7622 h 10000"/>
              <a:gd name="connsiteX62" fmla="*/ 1302 w 10000"/>
              <a:gd name="connsiteY62" fmla="*/ 7813 h 10000"/>
              <a:gd name="connsiteX63" fmla="*/ 1446 w 10000"/>
              <a:gd name="connsiteY63" fmla="*/ 8174 h 10000"/>
              <a:gd name="connsiteX64" fmla="*/ 1536 w 10000"/>
              <a:gd name="connsiteY64" fmla="*/ 8429 h 10000"/>
              <a:gd name="connsiteX65" fmla="*/ 1751 w 10000"/>
              <a:gd name="connsiteY65" fmla="*/ 8493 h 10000"/>
              <a:gd name="connsiteX66" fmla="*/ 1806 w 10000"/>
              <a:gd name="connsiteY66" fmla="*/ 8769 h 10000"/>
              <a:gd name="connsiteX67" fmla="*/ 2094 w 10000"/>
              <a:gd name="connsiteY67" fmla="*/ 8960 h 10000"/>
              <a:gd name="connsiteX68" fmla="*/ 2402 w 10000"/>
              <a:gd name="connsiteY68" fmla="*/ 8620 h 10000"/>
              <a:gd name="connsiteX69" fmla="*/ 2510 w 10000"/>
              <a:gd name="connsiteY69" fmla="*/ 8577 h 10000"/>
              <a:gd name="connsiteX70" fmla="*/ 2570 w 10000"/>
              <a:gd name="connsiteY70" fmla="*/ 8280 h 10000"/>
              <a:gd name="connsiteX71" fmla="*/ 2781 w 10000"/>
              <a:gd name="connsiteY71" fmla="*/ 7941 h 10000"/>
              <a:gd name="connsiteX72" fmla="*/ 2774 w 10000"/>
              <a:gd name="connsiteY72" fmla="*/ 7629 h 10000"/>
              <a:gd name="connsiteX73" fmla="*/ 2798 w 10000"/>
              <a:gd name="connsiteY73" fmla="*/ 7403 h 10000"/>
              <a:gd name="connsiteX74" fmla="*/ 2763 w 10000"/>
              <a:gd name="connsiteY74" fmla="*/ 7155 h 10000"/>
              <a:gd name="connsiteX75" fmla="*/ 3575 w 10000"/>
              <a:gd name="connsiteY75" fmla="*/ 7155 h 10000"/>
              <a:gd name="connsiteX76" fmla="*/ 5527 w 10000"/>
              <a:gd name="connsiteY76" fmla="*/ 10000 h 10000"/>
              <a:gd name="connsiteX77" fmla="*/ 5652 w 10000"/>
              <a:gd name="connsiteY77" fmla="*/ 9278 h 10000"/>
              <a:gd name="connsiteX78" fmla="*/ 5527 w 10000"/>
              <a:gd name="connsiteY78" fmla="*/ 9002 h 10000"/>
              <a:gd name="connsiteX79" fmla="*/ 5544 w 10000"/>
              <a:gd name="connsiteY79" fmla="*/ 8471 h 10000"/>
              <a:gd name="connsiteX80" fmla="*/ 5725 w 10000"/>
              <a:gd name="connsiteY80" fmla="*/ 8344 h 10000"/>
              <a:gd name="connsiteX81" fmla="*/ 5707 w 10000"/>
              <a:gd name="connsiteY81" fmla="*/ 8025 h 10000"/>
              <a:gd name="connsiteX82" fmla="*/ 6050 w 10000"/>
              <a:gd name="connsiteY82" fmla="*/ 7643 h 10000"/>
              <a:gd name="connsiteX0" fmla="*/ 6050 w 9906"/>
              <a:gd name="connsiteY0" fmla="*/ 7643 h 10000"/>
              <a:gd name="connsiteX1" fmla="*/ 9772 w 9906"/>
              <a:gd name="connsiteY1" fmla="*/ 7595 h 10000"/>
              <a:gd name="connsiteX2" fmla="*/ 9795 w 9906"/>
              <a:gd name="connsiteY2" fmla="*/ 5471 h 10000"/>
              <a:gd name="connsiteX3" fmla="*/ 9775 w 9906"/>
              <a:gd name="connsiteY3" fmla="*/ 2818 h 10000"/>
              <a:gd name="connsiteX4" fmla="*/ 8542 w 9906"/>
              <a:gd name="connsiteY4" fmla="*/ 2866 h 10000"/>
              <a:gd name="connsiteX5" fmla="*/ 8542 w 9906"/>
              <a:gd name="connsiteY5" fmla="*/ 1210 h 10000"/>
              <a:gd name="connsiteX6" fmla="*/ 6050 w 9906"/>
              <a:gd name="connsiteY6" fmla="*/ 1210 h 10000"/>
              <a:gd name="connsiteX7" fmla="*/ 4082 w 9906"/>
              <a:gd name="connsiteY7" fmla="*/ 1019 h 10000"/>
              <a:gd name="connsiteX8" fmla="*/ 4010 w 9906"/>
              <a:gd name="connsiteY8" fmla="*/ 594 h 10000"/>
              <a:gd name="connsiteX9" fmla="*/ 3725 w 9906"/>
              <a:gd name="connsiteY9" fmla="*/ 481 h 10000"/>
              <a:gd name="connsiteX10" fmla="*/ 3505 w 9906"/>
              <a:gd name="connsiteY10" fmla="*/ 679 h 10000"/>
              <a:gd name="connsiteX11" fmla="*/ 3425 w 9906"/>
              <a:gd name="connsiteY11" fmla="*/ 637 h 10000"/>
              <a:gd name="connsiteX12" fmla="*/ 3365 w 9906"/>
              <a:gd name="connsiteY12" fmla="*/ 807 h 10000"/>
              <a:gd name="connsiteX13" fmla="*/ 3172 w 9906"/>
              <a:gd name="connsiteY13" fmla="*/ 637 h 10000"/>
              <a:gd name="connsiteX14" fmla="*/ 2992 w 9906"/>
              <a:gd name="connsiteY14" fmla="*/ 679 h 10000"/>
              <a:gd name="connsiteX15" fmla="*/ 2811 w 9906"/>
              <a:gd name="connsiteY15" fmla="*/ 552 h 10000"/>
              <a:gd name="connsiteX16" fmla="*/ 2594 w 9906"/>
              <a:gd name="connsiteY16" fmla="*/ 594 h 10000"/>
              <a:gd name="connsiteX17" fmla="*/ 2311 w 9906"/>
              <a:gd name="connsiteY17" fmla="*/ 488 h 10000"/>
              <a:gd name="connsiteX18" fmla="*/ 2204 w 9906"/>
              <a:gd name="connsiteY18" fmla="*/ 127 h 10000"/>
              <a:gd name="connsiteX19" fmla="*/ 2076 w 9906"/>
              <a:gd name="connsiteY19" fmla="*/ 0 h 10000"/>
              <a:gd name="connsiteX20" fmla="*/ 1915 w 9906"/>
              <a:gd name="connsiteY20" fmla="*/ 127 h 10000"/>
              <a:gd name="connsiteX21" fmla="*/ 1915 w 9906"/>
              <a:gd name="connsiteY21" fmla="*/ 255 h 10000"/>
              <a:gd name="connsiteX22" fmla="*/ 1932 w 9906"/>
              <a:gd name="connsiteY22" fmla="*/ 467 h 10000"/>
              <a:gd name="connsiteX23" fmla="*/ 1860 w 9906"/>
              <a:gd name="connsiteY23" fmla="*/ 594 h 10000"/>
              <a:gd name="connsiteX24" fmla="*/ 1643 w 9906"/>
              <a:gd name="connsiteY24" fmla="*/ 764 h 10000"/>
              <a:gd name="connsiteX25" fmla="*/ 1500 w 9906"/>
              <a:gd name="connsiteY25" fmla="*/ 722 h 10000"/>
              <a:gd name="connsiteX26" fmla="*/ 1336 w 9906"/>
              <a:gd name="connsiteY26" fmla="*/ 807 h 10000"/>
              <a:gd name="connsiteX27" fmla="*/ 1192 w 9906"/>
              <a:gd name="connsiteY27" fmla="*/ 828 h 10000"/>
              <a:gd name="connsiteX28" fmla="*/ 993 w 9906"/>
              <a:gd name="connsiteY28" fmla="*/ 849 h 10000"/>
              <a:gd name="connsiteX29" fmla="*/ 884 w 9906"/>
              <a:gd name="connsiteY29" fmla="*/ 870 h 10000"/>
              <a:gd name="connsiteX30" fmla="*/ 758 w 9906"/>
              <a:gd name="connsiteY30" fmla="*/ 1019 h 10000"/>
              <a:gd name="connsiteX31" fmla="*/ 650 w 9906"/>
              <a:gd name="connsiteY31" fmla="*/ 1210 h 10000"/>
              <a:gd name="connsiteX32" fmla="*/ 524 w 9906"/>
              <a:gd name="connsiteY32" fmla="*/ 1401 h 10000"/>
              <a:gd name="connsiteX33" fmla="*/ 451 w 9906"/>
              <a:gd name="connsiteY33" fmla="*/ 1677 h 10000"/>
              <a:gd name="connsiteX34" fmla="*/ 251 w 9906"/>
              <a:gd name="connsiteY34" fmla="*/ 1826 h 10000"/>
              <a:gd name="connsiteX35" fmla="*/ 289 w 9906"/>
              <a:gd name="connsiteY35" fmla="*/ 2229 h 10000"/>
              <a:gd name="connsiteX36" fmla="*/ 251 w 9906"/>
              <a:gd name="connsiteY36" fmla="*/ 2357 h 10000"/>
              <a:gd name="connsiteX37" fmla="*/ 163 w 9906"/>
              <a:gd name="connsiteY37" fmla="*/ 2505 h 10000"/>
              <a:gd name="connsiteX38" fmla="*/ 251 w 9906"/>
              <a:gd name="connsiteY38" fmla="*/ 2760 h 10000"/>
              <a:gd name="connsiteX39" fmla="*/ 218 w 9906"/>
              <a:gd name="connsiteY39" fmla="*/ 2951 h 10000"/>
              <a:gd name="connsiteX40" fmla="*/ 198 w 9906"/>
              <a:gd name="connsiteY40" fmla="*/ 3227 h 10000"/>
              <a:gd name="connsiteX41" fmla="*/ 180 w 9906"/>
              <a:gd name="connsiteY41" fmla="*/ 3418 h 10000"/>
              <a:gd name="connsiteX42" fmla="*/ 0 w 9906"/>
              <a:gd name="connsiteY42" fmla="*/ 3418 h 10000"/>
              <a:gd name="connsiteX43" fmla="*/ 108 w 9906"/>
              <a:gd name="connsiteY43" fmla="*/ 3609 h 10000"/>
              <a:gd name="connsiteX44" fmla="*/ 163 w 9906"/>
              <a:gd name="connsiteY44" fmla="*/ 3779 h 10000"/>
              <a:gd name="connsiteX45" fmla="*/ 271 w 9906"/>
              <a:gd name="connsiteY45" fmla="*/ 3992 h 10000"/>
              <a:gd name="connsiteX46" fmla="*/ 289 w 9906"/>
              <a:gd name="connsiteY46" fmla="*/ 4140 h 10000"/>
              <a:gd name="connsiteX47" fmla="*/ 486 w 9906"/>
              <a:gd name="connsiteY47" fmla="*/ 4501 h 10000"/>
              <a:gd name="connsiteX48" fmla="*/ 415 w 9906"/>
              <a:gd name="connsiteY48" fmla="*/ 4713 h 10000"/>
              <a:gd name="connsiteX49" fmla="*/ 577 w 9906"/>
              <a:gd name="connsiteY49" fmla="*/ 5074 h 10000"/>
              <a:gd name="connsiteX50" fmla="*/ 577 w 9906"/>
              <a:gd name="connsiteY50" fmla="*/ 5265 h 10000"/>
              <a:gd name="connsiteX51" fmla="*/ 722 w 9906"/>
              <a:gd name="connsiteY51" fmla="*/ 5244 h 10000"/>
              <a:gd name="connsiteX52" fmla="*/ 650 w 9906"/>
              <a:gd name="connsiteY52" fmla="*/ 5945 h 10000"/>
              <a:gd name="connsiteX53" fmla="*/ 776 w 9906"/>
              <a:gd name="connsiteY53" fmla="*/ 6030 h 10000"/>
              <a:gd name="connsiteX54" fmla="*/ 903 w 9906"/>
              <a:gd name="connsiteY54" fmla="*/ 6200 h 10000"/>
              <a:gd name="connsiteX55" fmla="*/ 922 w 9906"/>
              <a:gd name="connsiteY55" fmla="*/ 6412 h 10000"/>
              <a:gd name="connsiteX56" fmla="*/ 1030 w 9906"/>
              <a:gd name="connsiteY56" fmla="*/ 6709 h 10000"/>
              <a:gd name="connsiteX57" fmla="*/ 1065 w 9906"/>
              <a:gd name="connsiteY57" fmla="*/ 6879 h 10000"/>
              <a:gd name="connsiteX58" fmla="*/ 1173 w 9906"/>
              <a:gd name="connsiteY58" fmla="*/ 6837 h 10000"/>
              <a:gd name="connsiteX59" fmla="*/ 1065 w 9906"/>
              <a:gd name="connsiteY59" fmla="*/ 7113 h 10000"/>
              <a:gd name="connsiteX60" fmla="*/ 1118 w 9906"/>
              <a:gd name="connsiteY60" fmla="*/ 7325 h 10000"/>
              <a:gd name="connsiteX61" fmla="*/ 1318 w 9906"/>
              <a:gd name="connsiteY61" fmla="*/ 7622 h 10000"/>
              <a:gd name="connsiteX62" fmla="*/ 1302 w 9906"/>
              <a:gd name="connsiteY62" fmla="*/ 7813 h 10000"/>
              <a:gd name="connsiteX63" fmla="*/ 1446 w 9906"/>
              <a:gd name="connsiteY63" fmla="*/ 8174 h 10000"/>
              <a:gd name="connsiteX64" fmla="*/ 1536 w 9906"/>
              <a:gd name="connsiteY64" fmla="*/ 8429 h 10000"/>
              <a:gd name="connsiteX65" fmla="*/ 1751 w 9906"/>
              <a:gd name="connsiteY65" fmla="*/ 8493 h 10000"/>
              <a:gd name="connsiteX66" fmla="*/ 1806 w 9906"/>
              <a:gd name="connsiteY66" fmla="*/ 8769 h 10000"/>
              <a:gd name="connsiteX67" fmla="*/ 2094 w 9906"/>
              <a:gd name="connsiteY67" fmla="*/ 8960 h 10000"/>
              <a:gd name="connsiteX68" fmla="*/ 2402 w 9906"/>
              <a:gd name="connsiteY68" fmla="*/ 8620 h 10000"/>
              <a:gd name="connsiteX69" fmla="*/ 2510 w 9906"/>
              <a:gd name="connsiteY69" fmla="*/ 8577 h 10000"/>
              <a:gd name="connsiteX70" fmla="*/ 2570 w 9906"/>
              <a:gd name="connsiteY70" fmla="*/ 8280 h 10000"/>
              <a:gd name="connsiteX71" fmla="*/ 2781 w 9906"/>
              <a:gd name="connsiteY71" fmla="*/ 7941 h 10000"/>
              <a:gd name="connsiteX72" fmla="*/ 2774 w 9906"/>
              <a:gd name="connsiteY72" fmla="*/ 7629 h 10000"/>
              <a:gd name="connsiteX73" fmla="*/ 2798 w 9906"/>
              <a:gd name="connsiteY73" fmla="*/ 7403 h 10000"/>
              <a:gd name="connsiteX74" fmla="*/ 2763 w 9906"/>
              <a:gd name="connsiteY74" fmla="*/ 7155 h 10000"/>
              <a:gd name="connsiteX75" fmla="*/ 3575 w 9906"/>
              <a:gd name="connsiteY75" fmla="*/ 7155 h 10000"/>
              <a:gd name="connsiteX76" fmla="*/ 5527 w 9906"/>
              <a:gd name="connsiteY76" fmla="*/ 10000 h 10000"/>
              <a:gd name="connsiteX77" fmla="*/ 5652 w 9906"/>
              <a:gd name="connsiteY77" fmla="*/ 9278 h 10000"/>
              <a:gd name="connsiteX78" fmla="*/ 5527 w 9906"/>
              <a:gd name="connsiteY78" fmla="*/ 9002 h 10000"/>
              <a:gd name="connsiteX79" fmla="*/ 5544 w 9906"/>
              <a:gd name="connsiteY79" fmla="*/ 8471 h 10000"/>
              <a:gd name="connsiteX80" fmla="*/ 5725 w 9906"/>
              <a:gd name="connsiteY80" fmla="*/ 8344 h 10000"/>
              <a:gd name="connsiteX81" fmla="*/ 5707 w 9906"/>
              <a:gd name="connsiteY81" fmla="*/ 8025 h 10000"/>
              <a:gd name="connsiteX82" fmla="*/ 6050 w 9906"/>
              <a:gd name="connsiteY82" fmla="*/ 7643 h 10000"/>
              <a:gd name="connsiteX0" fmla="*/ 6107 w 10000"/>
              <a:gd name="connsiteY0" fmla="*/ 7643 h 10000"/>
              <a:gd name="connsiteX1" fmla="*/ 9865 w 10000"/>
              <a:gd name="connsiteY1" fmla="*/ 7595 h 10000"/>
              <a:gd name="connsiteX2" fmla="*/ 9888 w 10000"/>
              <a:gd name="connsiteY2" fmla="*/ 5471 h 10000"/>
              <a:gd name="connsiteX3" fmla="*/ 9868 w 10000"/>
              <a:gd name="connsiteY3" fmla="*/ 2818 h 10000"/>
              <a:gd name="connsiteX4" fmla="*/ 8623 w 10000"/>
              <a:gd name="connsiteY4" fmla="*/ 2866 h 10000"/>
              <a:gd name="connsiteX5" fmla="*/ 8623 w 10000"/>
              <a:gd name="connsiteY5" fmla="*/ 1210 h 10000"/>
              <a:gd name="connsiteX6" fmla="*/ 6107 w 10000"/>
              <a:gd name="connsiteY6" fmla="*/ 1210 h 10000"/>
              <a:gd name="connsiteX7" fmla="*/ 4121 w 10000"/>
              <a:gd name="connsiteY7" fmla="*/ 1019 h 10000"/>
              <a:gd name="connsiteX8" fmla="*/ 4048 w 10000"/>
              <a:gd name="connsiteY8" fmla="*/ 594 h 10000"/>
              <a:gd name="connsiteX9" fmla="*/ 3760 w 10000"/>
              <a:gd name="connsiteY9" fmla="*/ 481 h 10000"/>
              <a:gd name="connsiteX10" fmla="*/ 3538 w 10000"/>
              <a:gd name="connsiteY10" fmla="*/ 679 h 10000"/>
              <a:gd name="connsiteX11" fmla="*/ 3458 w 10000"/>
              <a:gd name="connsiteY11" fmla="*/ 637 h 10000"/>
              <a:gd name="connsiteX12" fmla="*/ 3397 w 10000"/>
              <a:gd name="connsiteY12" fmla="*/ 807 h 10000"/>
              <a:gd name="connsiteX13" fmla="*/ 3202 w 10000"/>
              <a:gd name="connsiteY13" fmla="*/ 637 h 10000"/>
              <a:gd name="connsiteX14" fmla="*/ 3020 w 10000"/>
              <a:gd name="connsiteY14" fmla="*/ 679 h 10000"/>
              <a:gd name="connsiteX15" fmla="*/ 2838 w 10000"/>
              <a:gd name="connsiteY15" fmla="*/ 552 h 10000"/>
              <a:gd name="connsiteX16" fmla="*/ 2619 w 10000"/>
              <a:gd name="connsiteY16" fmla="*/ 594 h 10000"/>
              <a:gd name="connsiteX17" fmla="*/ 2333 w 10000"/>
              <a:gd name="connsiteY17" fmla="*/ 488 h 10000"/>
              <a:gd name="connsiteX18" fmla="*/ 2225 w 10000"/>
              <a:gd name="connsiteY18" fmla="*/ 127 h 10000"/>
              <a:gd name="connsiteX19" fmla="*/ 2096 w 10000"/>
              <a:gd name="connsiteY19" fmla="*/ 0 h 10000"/>
              <a:gd name="connsiteX20" fmla="*/ 1933 w 10000"/>
              <a:gd name="connsiteY20" fmla="*/ 127 h 10000"/>
              <a:gd name="connsiteX21" fmla="*/ 1933 w 10000"/>
              <a:gd name="connsiteY21" fmla="*/ 255 h 10000"/>
              <a:gd name="connsiteX22" fmla="*/ 1950 w 10000"/>
              <a:gd name="connsiteY22" fmla="*/ 467 h 10000"/>
              <a:gd name="connsiteX23" fmla="*/ 1878 w 10000"/>
              <a:gd name="connsiteY23" fmla="*/ 594 h 10000"/>
              <a:gd name="connsiteX24" fmla="*/ 1659 w 10000"/>
              <a:gd name="connsiteY24" fmla="*/ 764 h 10000"/>
              <a:gd name="connsiteX25" fmla="*/ 1514 w 10000"/>
              <a:gd name="connsiteY25" fmla="*/ 722 h 10000"/>
              <a:gd name="connsiteX26" fmla="*/ 1349 w 10000"/>
              <a:gd name="connsiteY26" fmla="*/ 807 h 10000"/>
              <a:gd name="connsiteX27" fmla="*/ 1203 w 10000"/>
              <a:gd name="connsiteY27" fmla="*/ 828 h 10000"/>
              <a:gd name="connsiteX28" fmla="*/ 1002 w 10000"/>
              <a:gd name="connsiteY28" fmla="*/ 849 h 10000"/>
              <a:gd name="connsiteX29" fmla="*/ 892 w 10000"/>
              <a:gd name="connsiteY29" fmla="*/ 870 h 10000"/>
              <a:gd name="connsiteX30" fmla="*/ 765 w 10000"/>
              <a:gd name="connsiteY30" fmla="*/ 1019 h 10000"/>
              <a:gd name="connsiteX31" fmla="*/ 656 w 10000"/>
              <a:gd name="connsiteY31" fmla="*/ 1210 h 10000"/>
              <a:gd name="connsiteX32" fmla="*/ 529 w 10000"/>
              <a:gd name="connsiteY32" fmla="*/ 1401 h 10000"/>
              <a:gd name="connsiteX33" fmla="*/ 455 w 10000"/>
              <a:gd name="connsiteY33" fmla="*/ 1677 h 10000"/>
              <a:gd name="connsiteX34" fmla="*/ 253 w 10000"/>
              <a:gd name="connsiteY34" fmla="*/ 1826 h 10000"/>
              <a:gd name="connsiteX35" fmla="*/ 292 w 10000"/>
              <a:gd name="connsiteY35" fmla="*/ 2229 h 10000"/>
              <a:gd name="connsiteX36" fmla="*/ 253 w 10000"/>
              <a:gd name="connsiteY36" fmla="*/ 2357 h 10000"/>
              <a:gd name="connsiteX37" fmla="*/ 165 w 10000"/>
              <a:gd name="connsiteY37" fmla="*/ 2505 h 10000"/>
              <a:gd name="connsiteX38" fmla="*/ 253 w 10000"/>
              <a:gd name="connsiteY38" fmla="*/ 2760 h 10000"/>
              <a:gd name="connsiteX39" fmla="*/ 220 w 10000"/>
              <a:gd name="connsiteY39" fmla="*/ 2951 h 10000"/>
              <a:gd name="connsiteX40" fmla="*/ 200 w 10000"/>
              <a:gd name="connsiteY40" fmla="*/ 3227 h 10000"/>
              <a:gd name="connsiteX41" fmla="*/ 182 w 10000"/>
              <a:gd name="connsiteY41" fmla="*/ 3418 h 10000"/>
              <a:gd name="connsiteX42" fmla="*/ 0 w 10000"/>
              <a:gd name="connsiteY42" fmla="*/ 3418 h 10000"/>
              <a:gd name="connsiteX43" fmla="*/ 109 w 10000"/>
              <a:gd name="connsiteY43" fmla="*/ 3609 h 10000"/>
              <a:gd name="connsiteX44" fmla="*/ 165 w 10000"/>
              <a:gd name="connsiteY44" fmla="*/ 3779 h 10000"/>
              <a:gd name="connsiteX45" fmla="*/ 274 w 10000"/>
              <a:gd name="connsiteY45" fmla="*/ 3992 h 10000"/>
              <a:gd name="connsiteX46" fmla="*/ 292 w 10000"/>
              <a:gd name="connsiteY46" fmla="*/ 4140 h 10000"/>
              <a:gd name="connsiteX47" fmla="*/ 491 w 10000"/>
              <a:gd name="connsiteY47" fmla="*/ 4501 h 10000"/>
              <a:gd name="connsiteX48" fmla="*/ 419 w 10000"/>
              <a:gd name="connsiteY48" fmla="*/ 4713 h 10000"/>
              <a:gd name="connsiteX49" fmla="*/ 582 w 10000"/>
              <a:gd name="connsiteY49" fmla="*/ 5074 h 10000"/>
              <a:gd name="connsiteX50" fmla="*/ 582 w 10000"/>
              <a:gd name="connsiteY50" fmla="*/ 5265 h 10000"/>
              <a:gd name="connsiteX51" fmla="*/ 729 w 10000"/>
              <a:gd name="connsiteY51" fmla="*/ 5244 h 10000"/>
              <a:gd name="connsiteX52" fmla="*/ 656 w 10000"/>
              <a:gd name="connsiteY52" fmla="*/ 5945 h 10000"/>
              <a:gd name="connsiteX53" fmla="*/ 783 w 10000"/>
              <a:gd name="connsiteY53" fmla="*/ 6030 h 10000"/>
              <a:gd name="connsiteX54" fmla="*/ 912 w 10000"/>
              <a:gd name="connsiteY54" fmla="*/ 6200 h 10000"/>
              <a:gd name="connsiteX55" fmla="*/ 931 w 10000"/>
              <a:gd name="connsiteY55" fmla="*/ 6412 h 10000"/>
              <a:gd name="connsiteX56" fmla="*/ 1040 w 10000"/>
              <a:gd name="connsiteY56" fmla="*/ 6709 h 10000"/>
              <a:gd name="connsiteX57" fmla="*/ 1075 w 10000"/>
              <a:gd name="connsiteY57" fmla="*/ 6879 h 10000"/>
              <a:gd name="connsiteX58" fmla="*/ 1184 w 10000"/>
              <a:gd name="connsiteY58" fmla="*/ 6837 h 10000"/>
              <a:gd name="connsiteX59" fmla="*/ 1075 w 10000"/>
              <a:gd name="connsiteY59" fmla="*/ 7113 h 10000"/>
              <a:gd name="connsiteX60" fmla="*/ 1129 w 10000"/>
              <a:gd name="connsiteY60" fmla="*/ 7325 h 10000"/>
              <a:gd name="connsiteX61" fmla="*/ 1331 w 10000"/>
              <a:gd name="connsiteY61" fmla="*/ 7622 h 10000"/>
              <a:gd name="connsiteX62" fmla="*/ 1314 w 10000"/>
              <a:gd name="connsiteY62" fmla="*/ 7813 h 10000"/>
              <a:gd name="connsiteX63" fmla="*/ 1460 w 10000"/>
              <a:gd name="connsiteY63" fmla="*/ 8174 h 10000"/>
              <a:gd name="connsiteX64" fmla="*/ 1551 w 10000"/>
              <a:gd name="connsiteY64" fmla="*/ 8429 h 10000"/>
              <a:gd name="connsiteX65" fmla="*/ 1768 w 10000"/>
              <a:gd name="connsiteY65" fmla="*/ 8493 h 10000"/>
              <a:gd name="connsiteX66" fmla="*/ 1823 w 10000"/>
              <a:gd name="connsiteY66" fmla="*/ 8769 h 10000"/>
              <a:gd name="connsiteX67" fmla="*/ 2114 w 10000"/>
              <a:gd name="connsiteY67" fmla="*/ 8960 h 10000"/>
              <a:gd name="connsiteX68" fmla="*/ 2425 w 10000"/>
              <a:gd name="connsiteY68" fmla="*/ 8620 h 10000"/>
              <a:gd name="connsiteX69" fmla="*/ 2534 w 10000"/>
              <a:gd name="connsiteY69" fmla="*/ 8577 h 10000"/>
              <a:gd name="connsiteX70" fmla="*/ 2594 w 10000"/>
              <a:gd name="connsiteY70" fmla="*/ 8280 h 10000"/>
              <a:gd name="connsiteX71" fmla="*/ 2807 w 10000"/>
              <a:gd name="connsiteY71" fmla="*/ 7941 h 10000"/>
              <a:gd name="connsiteX72" fmla="*/ 2800 w 10000"/>
              <a:gd name="connsiteY72" fmla="*/ 7629 h 10000"/>
              <a:gd name="connsiteX73" fmla="*/ 2825 w 10000"/>
              <a:gd name="connsiteY73" fmla="*/ 7403 h 10000"/>
              <a:gd name="connsiteX74" fmla="*/ 2789 w 10000"/>
              <a:gd name="connsiteY74" fmla="*/ 7155 h 10000"/>
              <a:gd name="connsiteX75" fmla="*/ 3609 w 10000"/>
              <a:gd name="connsiteY75" fmla="*/ 7155 h 10000"/>
              <a:gd name="connsiteX76" fmla="*/ 5579 w 10000"/>
              <a:gd name="connsiteY76" fmla="*/ 10000 h 10000"/>
              <a:gd name="connsiteX77" fmla="*/ 5706 w 10000"/>
              <a:gd name="connsiteY77" fmla="*/ 9278 h 10000"/>
              <a:gd name="connsiteX78" fmla="*/ 5579 w 10000"/>
              <a:gd name="connsiteY78" fmla="*/ 9002 h 10000"/>
              <a:gd name="connsiteX79" fmla="*/ 5597 w 10000"/>
              <a:gd name="connsiteY79" fmla="*/ 8471 h 10000"/>
              <a:gd name="connsiteX80" fmla="*/ 5779 w 10000"/>
              <a:gd name="connsiteY80" fmla="*/ 8344 h 10000"/>
              <a:gd name="connsiteX81" fmla="*/ 5761 w 10000"/>
              <a:gd name="connsiteY81" fmla="*/ 8025 h 10000"/>
              <a:gd name="connsiteX82" fmla="*/ 6107 w 10000"/>
              <a:gd name="connsiteY82" fmla="*/ 7643 h 10000"/>
              <a:gd name="connsiteX0" fmla="*/ 6107 w 9888"/>
              <a:gd name="connsiteY0" fmla="*/ 7643 h 10000"/>
              <a:gd name="connsiteX1" fmla="*/ 9865 w 9888"/>
              <a:gd name="connsiteY1" fmla="*/ 7595 h 10000"/>
              <a:gd name="connsiteX2" fmla="*/ 9888 w 9888"/>
              <a:gd name="connsiteY2" fmla="*/ 5471 h 10000"/>
              <a:gd name="connsiteX3" fmla="*/ 9868 w 9888"/>
              <a:gd name="connsiteY3" fmla="*/ 2818 h 10000"/>
              <a:gd name="connsiteX4" fmla="*/ 8623 w 9888"/>
              <a:gd name="connsiteY4" fmla="*/ 2866 h 10000"/>
              <a:gd name="connsiteX5" fmla="*/ 8623 w 9888"/>
              <a:gd name="connsiteY5" fmla="*/ 1210 h 10000"/>
              <a:gd name="connsiteX6" fmla="*/ 6107 w 9888"/>
              <a:gd name="connsiteY6" fmla="*/ 1210 h 10000"/>
              <a:gd name="connsiteX7" fmla="*/ 4121 w 9888"/>
              <a:gd name="connsiteY7" fmla="*/ 1019 h 10000"/>
              <a:gd name="connsiteX8" fmla="*/ 4048 w 9888"/>
              <a:gd name="connsiteY8" fmla="*/ 594 h 10000"/>
              <a:gd name="connsiteX9" fmla="*/ 3760 w 9888"/>
              <a:gd name="connsiteY9" fmla="*/ 481 h 10000"/>
              <a:gd name="connsiteX10" fmla="*/ 3538 w 9888"/>
              <a:gd name="connsiteY10" fmla="*/ 679 h 10000"/>
              <a:gd name="connsiteX11" fmla="*/ 3458 w 9888"/>
              <a:gd name="connsiteY11" fmla="*/ 637 h 10000"/>
              <a:gd name="connsiteX12" fmla="*/ 3397 w 9888"/>
              <a:gd name="connsiteY12" fmla="*/ 807 h 10000"/>
              <a:gd name="connsiteX13" fmla="*/ 3202 w 9888"/>
              <a:gd name="connsiteY13" fmla="*/ 637 h 10000"/>
              <a:gd name="connsiteX14" fmla="*/ 3020 w 9888"/>
              <a:gd name="connsiteY14" fmla="*/ 679 h 10000"/>
              <a:gd name="connsiteX15" fmla="*/ 2838 w 9888"/>
              <a:gd name="connsiteY15" fmla="*/ 552 h 10000"/>
              <a:gd name="connsiteX16" fmla="*/ 2619 w 9888"/>
              <a:gd name="connsiteY16" fmla="*/ 594 h 10000"/>
              <a:gd name="connsiteX17" fmla="*/ 2333 w 9888"/>
              <a:gd name="connsiteY17" fmla="*/ 488 h 10000"/>
              <a:gd name="connsiteX18" fmla="*/ 2225 w 9888"/>
              <a:gd name="connsiteY18" fmla="*/ 127 h 10000"/>
              <a:gd name="connsiteX19" fmla="*/ 2096 w 9888"/>
              <a:gd name="connsiteY19" fmla="*/ 0 h 10000"/>
              <a:gd name="connsiteX20" fmla="*/ 1933 w 9888"/>
              <a:gd name="connsiteY20" fmla="*/ 127 h 10000"/>
              <a:gd name="connsiteX21" fmla="*/ 1933 w 9888"/>
              <a:gd name="connsiteY21" fmla="*/ 255 h 10000"/>
              <a:gd name="connsiteX22" fmla="*/ 1950 w 9888"/>
              <a:gd name="connsiteY22" fmla="*/ 467 h 10000"/>
              <a:gd name="connsiteX23" fmla="*/ 1878 w 9888"/>
              <a:gd name="connsiteY23" fmla="*/ 594 h 10000"/>
              <a:gd name="connsiteX24" fmla="*/ 1659 w 9888"/>
              <a:gd name="connsiteY24" fmla="*/ 764 h 10000"/>
              <a:gd name="connsiteX25" fmla="*/ 1514 w 9888"/>
              <a:gd name="connsiteY25" fmla="*/ 722 h 10000"/>
              <a:gd name="connsiteX26" fmla="*/ 1349 w 9888"/>
              <a:gd name="connsiteY26" fmla="*/ 807 h 10000"/>
              <a:gd name="connsiteX27" fmla="*/ 1203 w 9888"/>
              <a:gd name="connsiteY27" fmla="*/ 828 h 10000"/>
              <a:gd name="connsiteX28" fmla="*/ 1002 w 9888"/>
              <a:gd name="connsiteY28" fmla="*/ 849 h 10000"/>
              <a:gd name="connsiteX29" fmla="*/ 892 w 9888"/>
              <a:gd name="connsiteY29" fmla="*/ 870 h 10000"/>
              <a:gd name="connsiteX30" fmla="*/ 765 w 9888"/>
              <a:gd name="connsiteY30" fmla="*/ 1019 h 10000"/>
              <a:gd name="connsiteX31" fmla="*/ 656 w 9888"/>
              <a:gd name="connsiteY31" fmla="*/ 1210 h 10000"/>
              <a:gd name="connsiteX32" fmla="*/ 529 w 9888"/>
              <a:gd name="connsiteY32" fmla="*/ 1401 h 10000"/>
              <a:gd name="connsiteX33" fmla="*/ 455 w 9888"/>
              <a:gd name="connsiteY33" fmla="*/ 1677 h 10000"/>
              <a:gd name="connsiteX34" fmla="*/ 253 w 9888"/>
              <a:gd name="connsiteY34" fmla="*/ 1826 h 10000"/>
              <a:gd name="connsiteX35" fmla="*/ 292 w 9888"/>
              <a:gd name="connsiteY35" fmla="*/ 2229 h 10000"/>
              <a:gd name="connsiteX36" fmla="*/ 253 w 9888"/>
              <a:gd name="connsiteY36" fmla="*/ 2357 h 10000"/>
              <a:gd name="connsiteX37" fmla="*/ 165 w 9888"/>
              <a:gd name="connsiteY37" fmla="*/ 2505 h 10000"/>
              <a:gd name="connsiteX38" fmla="*/ 253 w 9888"/>
              <a:gd name="connsiteY38" fmla="*/ 2760 h 10000"/>
              <a:gd name="connsiteX39" fmla="*/ 220 w 9888"/>
              <a:gd name="connsiteY39" fmla="*/ 2951 h 10000"/>
              <a:gd name="connsiteX40" fmla="*/ 200 w 9888"/>
              <a:gd name="connsiteY40" fmla="*/ 3227 h 10000"/>
              <a:gd name="connsiteX41" fmla="*/ 182 w 9888"/>
              <a:gd name="connsiteY41" fmla="*/ 3418 h 10000"/>
              <a:gd name="connsiteX42" fmla="*/ 0 w 9888"/>
              <a:gd name="connsiteY42" fmla="*/ 3418 h 10000"/>
              <a:gd name="connsiteX43" fmla="*/ 109 w 9888"/>
              <a:gd name="connsiteY43" fmla="*/ 3609 h 10000"/>
              <a:gd name="connsiteX44" fmla="*/ 165 w 9888"/>
              <a:gd name="connsiteY44" fmla="*/ 3779 h 10000"/>
              <a:gd name="connsiteX45" fmla="*/ 274 w 9888"/>
              <a:gd name="connsiteY45" fmla="*/ 3992 h 10000"/>
              <a:gd name="connsiteX46" fmla="*/ 292 w 9888"/>
              <a:gd name="connsiteY46" fmla="*/ 4140 h 10000"/>
              <a:gd name="connsiteX47" fmla="*/ 491 w 9888"/>
              <a:gd name="connsiteY47" fmla="*/ 4501 h 10000"/>
              <a:gd name="connsiteX48" fmla="*/ 419 w 9888"/>
              <a:gd name="connsiteY48" fmla="*/ 4713 h 10000"/>
              <a:gd name="connsiteX49" fmla="*/ 582 w 9888"/>
              <a:gd name="connsiteY49" fmla="*/ 5074 h 10000"/>
              <a:gd name="connsiteX50" fmla="*/ 582 w 9888"/>
              <a:gd name="connsiteY50" fmla="*/ 5265 h 10000"/>
              <a:gd name="connsiteX51" fmla="*/ 729 w 9888"/>
              <a:gd name="connsiteY51" fmla="*/ 5244 h 10000"/>
              <a:gd name="connsiteX52" fmla="*/ 656 w 9888"/>
              <a:gd name="connsiteY52" fmla="*/ 5945 h 10000"/>
              <a:gd name="connsiteX53" fmla="*/ 783 w 9888"/>
              <a:gd name="connsiteY53" fmla="*/ 6030 h 10000"/>
              <a:gd name="connsiteX54" fmla="*/ 912 w 9888"/>
              <a:gd name="connsiteY54" fmla="*/ 6200 h 10000"/>
              <a:gd name="connsiteX55" fmla="*/ 931 w 9888"/>
              <a:gd name="connsiteY55" fmla="*/ 6412 h 10000"/>
              <a:gd name="connsiteX56" fmla="*/ 1040 w 9888"/>
              <a:gd name="connsiteY56" fmla="*/ 6709 h 10000"/>
              <a:gd name="connsiteX57" fmla="*/ 1075 w 9888"/>
              <a:gd name="connsiteY57" fmla="*/ 6879 h 10000"/>
              <a:gd name="connsiteX58" fmla="*/ 1184 w 9888"/>
              <a:gd name="connsiteY58" fmla="*/ 6837 h 10000"/>
              <a:gd name="connsiteX59" fmla="*/ 1075 w 9888"/>
              <a:gd name="connsiteY59" fmla="*/ 7113 h 10000"/>
              <a:gd name="connsiteX60" fmla="*/ 1129 w 9888"/>
              <a:gd name="connsiteY60" fmla="*/ 7325 h 10000"/>
              <a:gd name="connsiteX61" fmla="*/ 1331 w 9888"/>
              <a:gd name="connsiteY61" fmla="*/ 7622 h 10000"/>
              <a:gd name="connsiteX62" fmla="*/ 1314 w 9888"/>
              <a:gd name="connsiteY62" fmla="*/ 7813 h 10000"/>
              <a:gd name="connsiteX63" fmla="*/ 1460 w 9888"/>
              <a:gd name="connsiteY63" fmla="*/ 8174 h 10000"/>
              <a:gd name="connsiteX64" fmla="*/ 1551 w 9888"/>
              <a:gd name="connsiteY64" fmla="*/ 8429 h 10000"/>
              <a:gd name="connsiteX65" fmla="*/ 1768 w 9888"/>
              <a:gd name="connsiteY65" fmla="*/ 8493 h 10000"/>
              <a:gd name="connsiteX66" fmla="*/ 1823 w 9888"/>
              <a:gd name="connsiteY66" fmla="*/ 8769 h 10000"/>
              <a:gd name="connsiteX67" fmla="*/ 2114 w 9888"/>
              <a:gd name="connsiteY67" fmla="*/ 8960 h 10000"/>
              <a:gd name="connsiteX68" fmla="*/ 2425 w 9888"/>
              <a:gd name="connsiteY68" fmla="*/ 8620 h 10000"/>
              <a:gd name="connsiteX69" fmla="*/ 2534 w 9888"/>
              <a:gd name="connsiteY69" fmla="*/ 8577 h 10000"/>
              <a:gd name="connsiteX70" fmla="*/ 2594 w 9888"/>
              <a:gd name="connsiteY70" fmla="*/ 8280 h 10000"/>
              <a:gd name="connsiteX71" fmla="*/ 2807 w 9888"/>
              <a:gd name="connsiteY71" fmla="*/ 7941 h 10000"/>
              <a:gd name="connsiteX72" fmla="*/ 2800 w 9888"/>
              <a:gd name="connsiteY72" fmla="*/ 7629 h 10000"/>
              <a:gd name="connsiteX73" fmla="*/ 2825 w 9888"/>
              <a:gd name="connsiteY73" fmla="*/ 7403 h 10000"/>
              <a:gd name="connsiteX74" fmla="*/ 2789 w 9888"/>
              <a:gd name="connsiteY74" fmla="*/ 7155 h 10000"/>
              <a:gd name="connsiteX75" fmla="*/ 3609 w 9888"/>
              <a:gd name="connsiteY75" fmla="*/ 7155 h 10000"/>
              <a:gd name="connsiteX76" fmla="*/ 5579 w 9888"/>
              <a:gd name="connsiteY76" fmla="*/ 10000 h 10000"/>
              <a:gd name="connsiteX77" fmla="*/ 5706 w 9888"/>
              <a:gd name="connsiteY77" fmla="*/ 9278 h 10000"/>
              <a:gd name="connsiteX78" fmla="*/ 5579 w 9888"/>
              <a:gd name="connsiteY78" fmla="*/ 9002 h 10000"/>
              <a:gd name="connsiteX79" fmla="*/ 5597 w 9888"/>
              <a:gd name="connsiteY79" fmla="*/ 8471 h 10000"/>
              <a:gd name="connsiteX80" fmla="*/ 5779 w 9888"/>
              <a:gd name="connsiteY80" fmla="*/ 8344 h 10000"/>
              <a:gd name="connsiteX81" fmla="*/ 5761 w 9888"/>
              <a:gd name="connsiteY81" fmla="*/ 8025 h 10000"/>
              <a:gd name="connsiteX82" fmla="*/ 6107 w 9888"/>
              <a:gd name="connsiteY82" fmla="*/ 7643 h 10000"/>
              <a:gd name="connsiteX0" fmla="*/ 6176 w 10000"/>
              <a:gd name="connsiteY0" fmla="*/ 7643 h 10000"/>
              <a:gd name="connsiteX1" fmla="*/ 9977 w 10000"/>
              <a:gd name="connsiteY1" fmla="*/ 7595 h 10000"/>
              <a:gd name="connsiteX2" fmla="*/ 10000 w 10000"/>
              <a:gd name="connsiteY2" fmla="*/ 5471 h 10000"/>
              <a:gd name="connsiteX3" fmla="*/ 9980 w 10000"/>
              <a:gd name="connsiteY3" fmla="*/ 2818 h 10000"/>
              <a:gd name="connsiteX4" fmla="*/ 8721 w 10000"/>
              <a:gd name="connsiteY4" fmla="*/ 2866 h 10000"/>
              <a:gd name="connsiteX5" fmla="*/ 8721 w 10000"/>
              <a:gd name="connsiteY5" fmla="*/ 1210 h 10000"/>
              <a:gd name="connsiteX6" fmla="*/ 6176 w 10000"/>
              <a:gd name="connsiteY6" fmla="*/ 1210 h 10000"/>
              <a:gd name="connsiteX7" fmla="*/ 4168 w 10000"/>
              <a:gd name="connsiteY7" fmla="*/ 1019 h 10000"/>
              <a:gd name="connsiteX8" fmla="*/ 4094 w 10000"/>
              <a:gd name="connsiteY8" fmla="*/ 594 h 10000"/>
              <a:gd name="connsiteX9" fmla="*/ 3803 w 10000"/>
              <a:gd name="connsiteY9" fmla="*/ 481 h 10000"/>
              <a:gd name="connsiteX10" fmla="*/ 3578 w 10000"/>
              <a:gd name="connsiteY10" fmla="*/ 679 h 10000"/>
              <a:gd name="connsiteX11" fmla="*/ 3497 w 10000"/>
              <a:gd name="connsiteY11" fmla="*/ 637 h 10000"/>
              <a:gd name="connsiteX12" fmla="*/ 3435 w 10000"/>
              <a:gd name="connsiteY12" fmla="*/ 807 h 10000"/>
              <a:gd name="connsiteX13" fmla="*/ 3238 w 10000"/>
              <a:gd name="connsiteY13" fmla="*/ 637 h 10000"/>
              <a:gd name="connsiteX14" fmla="*/ 3054 w 10000"/>
              <a:gd name="connsiteY14" fmla="*/ 679 h 10000"/>
              <a:gd name="connsiteX15" fmla="*/ 2870 w 10000"/>
              <a:gd name="connsiteY15" fmla="*/ 552 h 10000"/>
              <a:gd name="connsiteX16" fmla="*/ 2649 w 10000"/>
              <a:gd name="connsiteY16" fmla="*/ 594 h 10000"/>
              <a:gd name="connsiteX17" fmla="*/ 2359 w 10000"/>
              <a:gd name="connsiteY17" fmla="*/ 488 h 10000"/>
              <a:gd name="connsiteX18" fmla="*/ 2250 w 10000"/>
              <a:gd name="connsiteY18" fmla="*/ 127 h 10000"/>
              <a:gd name="connsiteX19" fmla="*/ 2120 w 10000"/>
              <a:gd name="connsiteY19" fmla="*/ 0 h 10000"/>
              <a:gd name="connsiteX20" fmla="*/ 1955 w 10000"/>
              <a:gd name="connsiteY20" fmla="*/ 127 h 10000"/>
              <a:gd name="connsiteX21" fmla="*/ 1955 w 10000"/>
              <a:gd name="connsiteY21" fmla="*/ 255 h 10000"/>
              <a:gd name="connsiteX22" fmla="*/ 1972 w 10000"/>
              <a:gd name="connsiteY22" fmla="*/ 467 h 10000"/>
              <a:gd name="connsiteX23" fmla="*/ 1899 w 10000"/>
              <a:gd name="connsiteY23" fmla="*/ 594 h 10000"/>
              <a:gd name="connsiteX24" fmla="*/ 1678 w 10000"/>
              <a:gd name="connsiteY24" fmla="*/ 764 h 10000"/>
              <a:gd name="connsiteX25" fmla="*/ 1531 w 10000"/>
              <a:gd name="connsiteY25" fmla="*/ 722 h 10000"/>
              <a:gd name="connsiteX26" fmla="*/ 1364 w 10000"/>
              <a:gd name="connsiteY26" fmla="*/ 807 h 10000"/>
              <a:gd name="connsiteX27" fmla="*/ 1217 w 10000"/>
              <a:gd name="connsiteY27" fmla="*/ 828 h 10000"/>
              <a:gd name="connsiteX28" fmla="*/ 1013 w 10000"/>
              <a:gd name="connsiteY28" fmla="*/ 849 h 10000"/>
              <a:gd name="connsiteX29" fmla="*/ 902 w 10000"/>
              <a:gd name="connsiteY29" fmla="*/ 870 h 10000"/>
              <a:gd name="connsiteX30" fmla="*/ 774 w 10000"/>
              <a:gd name="connsiteY30" fmla="*/ 1019 h 10000"/>
              <a:gd name="connsiteX31" fmla="*/ 663 w 10000"/>
              <a:gd name="connsiteY31" fmla="*/ 1210 h 10000"/>
              <a:gd name="connsiteX32" fmla="*/ 535 w 10000"/>
              <a:gd name="connsiteY32" fmla="*/ 1401 h 10000"/>
              <a:gd name="connsiteX33" fmla="*/ 460 w 10000"/>
              <a:gd name="connsiteY33" fmla="*/ 1677 h 10000"/>
              <a:gd name="connsiteX34" fmla="*/ 256 w 10000"/>
              <a:gd name="connsiteY34" fmla="*/ 1826 h 10000"/>
              <a:gd name="connsiteX35" fmla="*/ 295 w 10000"/>
              <a:gd name="connsiteY35" fmla="*/ 2229 h 10000"/>
              <a:gd name="connsiteX36" fmla="*/ 256 w 10000"/>
              <a:gd name="connsiteY36" fmla="*/ 2357 h 10000"/>
              <a:gd name="connsiteX37" fmla="*/ 167 w 10000"/>
              <a:gd name="connsiteY37" fmla="*/ 2505 h 10000"/>
              <a:gd name="connsiteX38" fmla="*/ 256 w 10000"/>
              <a:gd name="connsiteY38" fmla="*/ 2760 h 10000"/>
              <a:gd name="connsiteX39" fmla="*/ 222 w 10000"/>
              <a:gd name="connsiteY39" fmla="*/ 2951 h 10000"/>
              <a:gd name="connsiteX40" fmla="*/ 202 w 10000"/>
              <a:gd name="connsiteY40" fmla="*/ 3227 h 10000"/>
              <a:gd name="connsiteX41" fmla="*/ 184 w 10000"/>
              <a:gd name="connsiteY41" fmla="*/ 3418 h 10000"/>
              <a:gd name="connsiteX42" fmla="*/ 0 w 10000"/>
              <a:gd name="connsiteY42" fmla="*/ 3418 h 10000"/>
              <a:gd name="connsiteX43" fmla="*/ 110 w 10000"/>
              <a:gd name="connsiteY43" fmla="*/ 3609 h 10000"/>
              <a:gd name="connsiteX44" fmla="*/ 167 w 10000"/>
              <a:gd name="connsiteY44" fmla="*/ 3779 h 10000"/>
              <a:gd name="connsiteX45" fmla="*/ 277 w 10000"/>
              <a:gd name="connsiteY45" fmla="*/ 3992 h 10000"/>
              <a:gd name="connsiteX46" fmla="*/ 295 w 10000"/>
              <a:gd name="connsiteY46" fmla="*/ 4140 h 10000"/>
              <a:gd name="connsiteX47" fmla="*/ 497 w 10000"/>
              <a:gd name="connsiteY47" fmla="*/ 4501 h 10000"/>
              <a:gd name="connsiteX48" fmla="*/ 424 w 10000"/>
              <a:gd name="connsiteY48" fmla="*/ 4713 h 10000"/>
              <a:gd name="connsiteX49" fmla="*/ 589 w 10000"/>
              <a:gd name="connsiteY49" fmla="*/ 5074 h 10000"/>
              <a:gd name="connsiteX50" fmla="*/ 589 w 10000"/>
              <a:gd name="connsiteY50" fmla="*/ 5265 h 10000"/>
              <a:gd name="connsiteX51" fmla="*/ 737 w 10000"/>
              <a:gd name="connsiteY51" fmla="*/ 5244 h 10000"/>
              <a:gd name="connsiteX52" fmla="*/ 663 w 10000"/>
              <a:gd name="connsiteY52" fmla="*/ 5945 h 10000"/>
              <a:gd name="connsiteX53" fmla="*/ 792 w 10000"/>
              <a:gd name="connsiteY53" fmla="*/ 6030 h 10000"/>
              <a:gd name="connsiteX54" fmla="*/ 922 w 10000"/>
              <a:gd name="connsiteY54" fmla="*/ 6200 h 10000"/>
              <a:gd name="connsiteX55" fmla="*/ 942 w 10000"/>
              <a:gd name="connsiteY55" fmla="*/ 6412 h 10000"/>
              <a:gd name="connsiteX56" fmla="*/ 1052 w 10000"/>
              <a:gd name="connsiteY56" fmla="*/ 6709 h 10000"/>
              <a:gd name="connsiteX57" fmla="*/ 1087 w 10000"/>
              <a:gd name="connsiteY57" fmla="*/ 6879 h 10000"/>
              <a:gd name="connsiteX58" fmla="*/ 1197 w 10000"/>
              <a:gd name="connsiteY58" fmla="*/ 6837 h 10000"/>
              <a:gd name="connsiteX59" fmla="*/ 1087 w 10000"/>
              <a:gd name="connsiteY59" fmla="*/ 7113 h 10000"/>
              <a:gd name="connsiteX60" fmla="*/ 1142 w 10000"/>
              <a:gd name="connsiteY60" fmla="*/ 7325 h 10000"/>
              <a:gd name="connsiteX61" fmla="*/ 1346 w 10000"/>
              <a:gd name="connsiteY61" fmla="*/ 7622 h 10000"/>
              <a:gd name="connsiteX62" fmla="*/ 1329 w 10000"/>
              <a:gd name="connsiteY62" fmla="*/ 7813 h 10000"/>
              <a:gd name="connsiteX63" fmla="*/ 1477 w 10000"/>
              <a:gd name="connsiteY63" fmla="*/ 8174 h 10000"/>
              <a:gd name="connsiteX64" fmla="*/ 1569 w 10000"/>
              <a:gd name="connsiteY64" fmla="*/ 8429 h 10000"/>
              <a:gd name="connsiteX65" fmla="*/ 1788 w 10000"/>
              <a:gd name="connsiteY65" fmla="*/ 8493 h 10000"/>
              <a:gd name="connsiteX66" fmla="*/ 1844 w 10000"/>
              <a:gd name="connsiteY66" fmla="*/ 8769 h 10000"/>
              <a:gd name="connsiteX67" fmla="*/ 2138 w 10000"/>
              <a:gd name="connsiteY67" fmla="*/ 8960 h 10000"/>
              <a:gd name="connsiteX68" fmla="*/ 2452 w 10000"/>
              <a:gd name="connsiteY68" fmla="*/ 8620 h 10000"/>
              <a:gd name="connsiteX69" fmla="*/ 2563 w 10000"/>
              <a:gd name="connsiteY69" fmla="*/ 8577 h 10000"/>
              <a:gd name="connsiteX70" fmla="*/ 2623 w 10000"/>
              <a:gd name="connsiteY70" fmla="*/ 8280 h 10000"/>
              <a:gd name="connsiteX71" fmla="*/ 2839 w 10000"/>
              <a:gd name="connsiteY71" fmla="*/ 7941 h 10000"/>
              <a:gd name="connsiteX72" fmla="*/ 2832 w 10000"/>
              <a:gd name="connsiteY72" fmla="*/ 7629 h 10000"/>
              <a:gd name="connsiteX73" fmla="*/ 2857 w 10000"/>
              <a:gd name="connsiteY73" fmla="*/ 7403 h 10000"/>
              <a:gd name="connsiteX74" fmla="*/ 2821 w 10000"/>
              <a:gd name="connsiteY74" fmla="*/ 7155 h 10000"/>
              <a:gd name="connsiteX75" fmla="*/ 3623 w 10000"/>
              <a:gd name="connsiteY75" fmla="*/ 7125 h 10000"/>
              <a:gd name="connsiteX76" fmla="*/ 5642 w 10000"/>
              <a:gd name="connsiteY76" fmla="*/ 10000 h 10000"/>
              <a:gd name="connsiteX77" fmla="*/ 5771 w 10000"/>
              <a:gd name="connsiteY77" fmla="*/ 9278 h 10000"/>
              <a:gd name="connsiteX78" fmla="*/ 5642 w 10000"/>
              <a:gd name="connsiteY78" fmla="*/ 9002 h 10000"/>
              <a:gd name="connsiteX79" fmla="*/ 5660 w 10000"/>
              <a:gd name="connsiteY79" fmla="*/ 8471 h 10000"/>
              <a:gd name="connsiteX80" fmla="*/ 5844 w 10000"/>
              <a:gd name="connsiteY80" fmla="*/ 8344 h 10000"/>
              <a:gd name="connsiteX81" fmla="*/ 5826 w 10000"/>
              <a:gd name="connsiteY81" fmla="*/ 8025 h 10000"/>
              <a:gd name="connsiteX82" fmla="*/ 6176 w 10000"/>
              <a:gd name="connsiteY82" fmla="*/ 7643 h 10000"/>
              <a:gd name="connsiteX0" fmla="*/ 6176 w 10000"/>
              <a:gd name="connsiteY0" fmla="*/ 7643 h 10000"/>
              <a:gd name="connsiteX1" fmla="*/ 9977 w 10000"/>
              <a:gd name="connsiteY1" fmla="*/ 7595 h 10000"/>
              <a:gd name="connsiteX2" fmla="*/ 10000 w 10000"/>
              <a:gd name="connsiteY2" fmla="*/ 5471 h 10000"/>
              <a:gd name="connsiteX3" fmla="*/ 9980 w 10000"/>
              <a:gd name="connsiteY3" fmla="*/ 2818 h 10000"/>
              <a:gd name="connsiteX4" fmla="*/ 8721 w 10000"/>
              <a:gd name="connsiteY4" fmla="*/ 2866 h 10000"/>
              <a:gd name="connsiteX5" fmla="*/ 8721 w 10000"/>
              <a:gd name="connsiteY5" fmla="*/ 1210 h 10000"/>
              <a:gd name="connsiteX6" fmla="*/ 6176 w 10000"/>
              <a:gd name="connsiteY6" fmla="*/ 1210 h 10000"/>
              <a:gd name="connsiteX7" fmla="*/ 4168 w 10000"/>
              <a:gd name="connsiteY7" fmla="*/ 1019 h 10000"/>
              <a:gd name="connsiteX8" fmla="*/ 4094 w 10000"/>
              <a:gd name="connsiteY8" fmla="*/ 594 h 10000"/>
              <a:gd name="connsiteX9" fmla="*/ 3803 w 10000"/>
              <a:gd name="connsiteY9" fmla="*/ 481 h 10000"/>
              <a:gd name="connsiteX10" fmla="*/ 3578 w 10000"/>
              <a:gd name="connsiteY10" fmla="*/ 679 h 10000"/>
              <a:gd name="connsiteX11" fmla="*/ 3497 w 10000"/>
              <a:gd name="connsiteY11" fmla="*/ 637 h 10000"/>
              <a:gd name="connsiteX12" fmla="*/ 3435 w 10000"/>
              <a:gd name="connsiteY12" fmla="*/ 807 h 10000"/>
              <a:gd name="connsiteX13" fmla="*/ 3238 w 10000"/>
              <a:gd name="connsiteY13" fmla="*/ 637 h 10000"/>
              <a:gd name="connsiteX14" fmla="*/ 3054 w 10000"/>
              <a:gd name="connsiteY14" fmla="*/ 679 h 10000"/>
              <a:gd name="connsiteX15" fmla="*/ 2870 w 10000"/>
              <a:gd name="connsiteY15" fmla="*/ 552 h 10000"/>
              <a:gd name="connsiteX16" fmla="*/ 2649 w 10000"/>
              <a:gd name="connsiteY16" fmla="*/ 594 h 10000"/>
              <a:gd name="connsiteX17" fmla="*/ 2359 w 10000"/>
              <a:gd name="connsiteY17" fmla="*/ 488 h 10000"/>
              <a:gd name="connsiteX18" fmla="*/ 2250 w 10000"/>
              <a:gd name="connsiteY18" fmla="*/ 127 h 10000"/>
              <a:gd name="connsiteX19" fmla="*/ 2120 w 10000"/>
              <a:gd name="connsiteY19" fmla="*/ 0 h 10000"/>
              <a:gd name="connsiteX20" fmla="*/ 1955 w 10000"/>
              <a:gd name="connsiteY20" fmla="*/ 127 h 10000"/>
              <a:gd name="connsiteX21" fmla="*/ 1955 w 10000"/>
              <a:gd name="connsiteY21" fmla="*/ 255 h 10000"/>
              <a:gd name="connsiteX22" fmla="*/ 1972 w 10000"/>
              <a:gd name="connsiteY22" fmla="*/ 467 h 10000"/>
              <a:gd name="connsiteX23" fmla="*/ 1899 w 10000"/>
              <a:gd name="connsiteY23" fmla="*/ 594 h 10000"/>
              <a:gd name="connsiteX24" fmla="*/ 1678 w 10000"/>
              <a:gd name="connsiteY24" fmla="*/ 764 h 10000"/>
              <a:gd name="connsiteX25" fmla="*/ 1531 w 10000"/>
              <a:gd name="connsiteY25" fmla="*/ 722 h 10000"/>
              <a:gd name="connsiteX26" fmla="*/ 1364 w 10000"/>
              <a:gd name="connsiteY26" fmla="*/ 807 h 10000"/>
              <a:gd name="connsiteX27" fmla="*/ 1217 w 10000"/>
              <a:gd name="connsiteY27" fmla="*/ 828 h 10000"/>
              <a:gd name="connsiteX28" fmla="*/ 1013 w 10000"/>
              <a:gd name="connsiteY28" fmla="*/ 849 h 10000"/>
              <a:gd name="connsiteX29" fmla="*/ 902 w 10000"/>
              <a:gd name="connsiteY29" fmla="*/ 870 h 10000"/>
              <a:gd name="connsiteX30" fmla="*/ 774 w 10000"/>
              <a:gd name="connsiteY30" fmla="*/ 1019 h 10000"/>
              <a:gd name="connsiteX31" fmla="*/ 663 w 10000"/>
              <a:gd name="connsiteY31" fmla="*/ 1210 h 10000"/>
              <a:gd name="connsiteX32" fmla="*/ 535 w 10000"/>
              <a:gd name="connsiteY32" fmla="*/ 1401 h 10000"/>
              <a:gd name="connsiteX33" fmla="*/ 460 w 10000"/>
              <a:gd name="connsiteY33" fmla="*/ 1677 h 10000"/>
              <a:gd name="connsiteX34" fmla="*/ 256 w 10000"/>
              <a:gd name="connsiteY34" fmla="*/ 1826 h 10000"/>
              <a:gd name="connsiteX35" fmla="*/ 295 w 10000"/>
              <a:gd name="connsiteY35" fmla="*/ 2229 h 10000"/>
              <a:gd name="connsiteX36" fmla="*/ 256 w 10000"/>
              <a:gd name="connsiteY36" fmla="*/ 2357 h 10000"/>
              <a:gd name="connsiteX37" fmla="*/ 167 w 10000"/>
              <a:gd name="connsiteY37" fmla="*/ 2505 h 10000"/>
              <a:gd name="connsiteX38" fmla="*/ 256 w 10000"/>
              <a:gd name="connsiteY38" fmla="*/ 2760 h 10000"/>
              <a:gd name="connsiteX39" fmla="*/ 222 w 10000"/>
              <a:gd name="connsiteY39" fmla="*/ 2951 h 10000"/>
              <a:gd name="connsiteX40" fmla="*/ 202 w 10000"/>
              <a:gd name="connsiteY40" fmla="*/ 3227 h 10000"/>
              <a:gd name="connsiteX41" fmla="*/ 184 w 10000"/>
              <a:gd name="connsiteY41" fmla="*/ 3418 h 10000"/>
              <a:gd name="connsiteX42" fmla="*/ 0 w 10000"/>
              <a:gd name="connsiteY42" fmla="*/ 3418 h 10000"/>
              <a:gd name="connsiteX43" fmla="*/ 110 w 10000"/>
              <a:gd name="connsiteY43" fmla="*/ 3609 h 10000"/>
              <a:gd name="connsiteX44" fmla="*/ 167 w 10000"/>
              <a:gd name="connsiteY44" fmla="*/ 3779 h 10000"/>
              <a:gd name="connsiteX45" fmla="*/ 277 w 10000"/>
              <a:gd name="connsiteY45" fmla="*/ 3992 h 10000"/>
              <a:gd name="connsiteX46" fmla="*/ 295 w 10000"/>
              <a:gd name="connsiteY46" fmla="*/ 4140 h 10000"/>
              <a:gd name="connsiteX47" fmla="*/ 497 w 10000"/>
              <a:gd name="connsiteY47" fmla="*/ 4501 h 10000"/>
              <a:gd name="connsiteX48" fmla="*/ 424 w 10000"/>
              <a:gd name="connsiteY48" fmla="*/ 4713 h 10000"/>
              <a:gd name="connsiteX49" fmla="*/ 589 w 10000"/>
              <a:gd name="connsiteY49" fmla="*/ 5074 h 10000"/>
              <a:gd name="connsiteX50" fmla="*/ 589 w 10000"/>
              <a:gd name="connsiteY50" fmla="*/ 5265 h 10000"/>
              <a:gd name="connsiteX51" fmla="*/ 737 w 10000"/>
              <a:gd name="connsiteY51" fmla="*/ 5244 h 10000"/>
              <a:gd name="connsiteX52" fmla="*/ 663 w 10000"/>
              <a:gd name="connsiteY52" fmla="*/ 5945 h 10000"/>
              <a:gd name="connsiteX53" fmla="*/ 792 w 10000"/>
              <a:gd name="connsiteY53" fmla="*/ 6030 h 10000"/>
              <a:gd name="connsiteX54" fmla="*/ 922 w 10000"/>
              <a:gd name="connsiteY54" fmla="*/ 6200 h 10000"/>
              <a:gd name="connsiteX55" fmla="*/ 942 w 10000"/>
              <a:gd name="connsiteY55" fmla="*/ 6412 h 10000"/>
              <a:gd name="connsiteX56" fmla="*/ 1052 w 10000"/>
              <a:gd name="connsiteY56" fmla="*/ 6709 h 10000"/>
              <a:gd name="connsiteX57" fmla="*/ 1087 w 10000"/>
              <a:gd name="connsiteY57" fmla="*/ 6879 h 10000"/>
              <a:gd name="connsiteX58" fmla="*/ 1197 w 10000"/>
              <a:gd name="connsiteY58" fmla="*/ 6837 h 10000"/>
              <a:gd name="connsiteX59" fmla="*/ 1087 w 10000"/>
              <a:gd name="connsiteY59" fmla="*/ 7113 h 10000"/>
              <a:gd name="connsiteX60" fmla="*/ 1142 w 10000"/>
              <a:gd name="connsiteY60" fmla="*/ 7325 h 10000"/>
              <a:gd name="connsiteX61" fmla="*/ 1346 w 10000"/>
              <a:gd name="connsiteY61" fmla="*/ 7622 h 10000"/>
              <a:gd name="connsiteX62" fmla="*/ 1329 w 10000"/>
              <a:gd name="connsiteY62" fmla="*/ 7813 h 10000"/>
              <a:gd name="connsiteX63" fmla="*/ 1477 w 10000"/>
              <a:gd name="connsiteY63" fmla="*/ 8174 h 10000"/>
              <a:gd name="connsiteX64" fmla="*/ 1569 w 10000"/>
              <a:gd name="connsiteY64" fmla="*/ 8429 h 10000"/>
              <a:gd name="connsiteX65" fmla="*/ 1788 w 10000"/>
              <a:gd name="connsiteY65" fmla="*/ 8493 h 10000"/>
              <a:gd name="connsiteX66" fmla="*/ 1844 w 10000"/>
              <a:gd name="connsiteY66" fmla="*/ 8769 h 10000"/>
              <a:gd name="connsiteX67" fmla="*/ 2138 w 10000"/>
              <a:gd name="connsiteY67" fmla="*/ 8960 h 10000"/>
              <a:gd name="connsiteX68" fmla="*/ 2452 w 10000"/>
              <a:gd name="connsiteY68" fmla="*/ 8620 h 10000"/>
              <a:gd name="connsiteX69" fmla="*/ 2563 w 10000"/>
              <a:gd name="connsiteY69" fmla="*/ 8577 h 10000"/>
              <a:gd name="connsiteX70" fmla="*/ 2623 w 10000"/>
              <a:gd name="connsiteY70" fmla="*/ 8280 h 10000"/>
              <a:gd name="connsiteX71" fmla="*/ 2839 w 10000"/>
              <a:gd name="connsiteY71" fmla="*/ 7941 h 10000"/>
              <a:gd name="connsiteX72" fmla="*/ 2832 w 10000"/>
              <a:gd name="connsiteY72" fmla="*/ 7629 h 10000"/>
              <a:gd name="connsiteX73" fmla="*/ 2857 w 10000"/>
              <a:gd name="connsiteY73" fmla="*/ 7403 h 10000"/>
              <a:gd name="connsiteX74" fmla="*/ 2821 w 10000"/>
              <a:gd name="connsiteY74" fmla="*/ 7155 h 10000"/>
              <a:gd name="connsiteX75" fmla="*/ 3623 w 10000"/>
              <a:gd name="connsiteY75" fmla="*/ 7125 h 10000"/>
              <a:gd name="connsiteX76" fmla="*/ 5642 w 10000"/>
              <a:gd name="connsiteY76" fmla="*/ 10000 h 10000"/>
              <a:gd name="connsiteX77" fmla="*/ 5771 w 10000"/>
              <a:gd name="connsiteY77" fmla="*/ 9278 h 10000"/>
              <a:gd name="connsiteX78" fmla="*/ 5642 w 10000"/>
              <a:gd name="connsiteY78" fmla="*/ 9002 h 10000"/>
              <a:gd name="connsiteX79" fmla="*/ 5660 w 10000"/>
              <a:gd name="connsiteY79" fmla="*/ 8471 h 10000"/>
              <a:gd name="connsiteX80" fmla="*/ 5844 w 10000"/>
              <a:gd name="connsiteY80" fmla="*/ 8344 h 10000"/>
              <a:gd name="connsiteX81" fmla="*/ 5826 w 10000"/>
              <a:gd name="connsiteY81" fmla="*/ 8025 h 10000"/>
              <a:gd name="connsiteX82" fmla="*/ 6176 w 10000"/>
              <a:gd name="connsiteY82" fmla="*/ 7643 h 10000"/>
              <a:gd name="connsiteX0" fmla="*/ 6176 w 10000"/>
              <a:gd name="connsiteY0" fmla="*/ 7643 h 10000"/>
              <a:gd name="connsiteX1" fmla="*/ 9977 w 10000"/>
              <a:gd name="connsiteY1" fmla="*/ 7595 h 10000"/>
              <a:gd name="connsiteX2" fmla="*/ 10000 w 10000"/>
              <a:gd name="connsiteY2" fmla="*/ 5471 h 10000"/>
              <a:gd name="connsiteX3" fmla="*/ 9980 w 10000"/>
              <a:gd name="connsiteY3" fmla="*/ 2818 h 10000"/>
              <a:gd name="connsiteX4" fmla="*/ 8721 w 10000"/>
              <a:gd name="connsiteY4" fmla="*/ 2866 h 10000"/>
              <a:gd name="connsiteX5" fmla="*/ 8721 w 10000"/>
              <a:gd name="connsiteY5" fmla="*/ 1210 h 10000"/>
              <a:gd name="connsiteX6" fmla="*/ 6176 w 10000"/>
              <a:gd name="connsiteY6" fmla="*/ 1210 h 10000"/>
              <a:gd name="connsiteX7" fmla="*/ 4168 w 10000"/>
              <a:gd name="connsiteY7" fmla="*/ 1019 h 10000"/>
              <a:gd name="connsiteX8" fmla="*/ 4094 w 10000"/>
              <a:gd name="connsiteY8" fmla="*/ 594 h 10000"/>
              <a:gd name="connsiteX9" fmla="*/ 3803 w 10000"/>
              <a:gd name="connsiteY9" fmla="*/ 481 h 10000"/>
              <a:gd name="connsiteX10" fmla="*/ 3578 w 10000"/>
              <a:gd name="connsiteY10" fmla="*/ 679 h 10000"/>
              <a:gd name="connsiteX11" fmla="*/ 3497 w 10000"/>
              <a:gd name="connsiteY11" fmla="*/ 637 h 10000"/>
              <a:gd name="connsiteX12" fmla="*/ 3435 w 10000"/>
              <a:gd name="connsiteY12" fmla="*/ 807 h 10000"/>
              <a:gd name="connsiteX13" fmla="*/ 3238 w 10000"/>
              <a:gd name="connsiteY13" fmla="*/ 637 h 10000"/>
              <a:gd name="connsiteX14" fmla="*/ 3054 w 10000"/>
              <a:gd name="connsiteY14" fmla="*/ 679 h 10000"/>
              <a:gd name="connsiteX15" fmla="*/ 2870 w 10000"/>
              <a:gd name="connsiteY15" fmla="*/ 552 h 10000"/>
              <a:gd name="connsiteX16" fmla="*/ 2649 w 10000"/>
              <a:gd name="connsiteY16" fmla="*/ 594 h 10000"/>
              <a:gd name="connsiteX17" fmla="*/ 2359 w 10000"/>
              <a:gd name="connsiteY17" fmla="*/ 488 h 10000"/>
              <a:gd name="connsiteX18" fmla="*/ 2250 w 10000"/>
              <a:gd name="connsiteY18" fmla="*/ 127 h 10000"/>
              <a:gd name="connsiteX19" fmla="*/ 2120 w 10000"/>
              <a:gd name="connsiteY19" fmla="*/ 0 h 10000"/>
              <a:gd name="connsiteX20" fmla="*/ 1955 w 10000"/>
              <a:gd name="connsiteY20" fmla="*/ 127 h 10000"/>
              <a:gd name="connsiteX21" fmla="*/ 1955 w 10000"/>
              <a:gd name="connsiteY21" fmla="*/ 255 h 10000"/>
              <a:gd name="connsiteX22" fmla="*/ 1972 w 10000"/>
              <a:gd name="connsiteY22" fmla="*/ 467 h 10000"/>
              <a:gd name="connsiteX23" fmla="*/ 1899 w 10000"/>
              <a:gd name="connsiteY23" fmla="*/ 594 h 10000"/>
              <a:gd name="connsiteX24" fmla="*/ 1678 w 10000"/>
              <a:gd name="connsiteY24" fmla="*/ 764 h 10000"/>
              <a:gd name="connsiteX25" fmla="*/ 1531 w 10000"/>
              <a:gd name="connsiteY25" fmla="*/ 722 h 10000"/>
              <a:gd name="connsiteX26" fmla="*/ 1364 w 10000"/>
              <a:gd name="connsiteY26" fmla="*/ 807 h 10000"/>
              <a:gd name="connsiteX27" fmla="*/ 1217 w 10000"/>
              <a:gd name="connsiteY27" fmla="*/ 828 h 10000"/>
              <a:gd name="connsiteX28" fmla="*/ 1013 w 10000"/>
              <a:gd name="connsiteY28" fmla="*/ 849 h 10000"/>
              <a:gd name="connsiteX29" fmla="*/ 902 w 10000"/>
              <a:gd name="connsiteY29" fmla="*/ 870 h 10000"/>
              <a:gd name="connsiteX30" fmla="*/ 774 w 10000"/>
              <a:gd name="connsiteY30" fmla="*/ 1019 h 10000"/>
              <a:gd name="connsiteX31" fmla="*/ 663 w 10000"/>
              <a:gd name="connsiteY31" fmla="*/ 1210 h 10000"/>
              <a:gd name="connsiteX32" fmla="*/ 535 w 10000"/>
              <a:gd name="connsiteY32" fmla="*/ 1401 h 10000"/>
              <a:gd name="connsiteX33" fmla="*/ 460 w 10000"/>
              <a:gd name="connsiteY33" fmla="*/ 1677 h 10000"/>
              <a:gd name="connsiteX34" fmla="*/ 256 w 10000"/>
              <a:gd name="connsiteY34" fmla="*/ 1826 h 10000"/>
              <a:gd name="connsiteX35" fmla="*/ 295 w 10000"/>
              <a:gd name="connsiteY35" fmla="*/ 2229 h 10000"/>
              <a:gd name="connsiteX36" fmla="*/ 256 w 10000"/>
              <a:gd name="connsiteY36" fmla="*/ 2357 h 10000"/>
              <a:gd name="connsiteX37" fmla="*/ 167 w 10000"/>
              <a:gd name="connsiteY37" fmla="*/ 2505 h 10000"/>
              <a:gd name="connsiteX38" fmla="*/ 256 w 10000"/>
              <a:gd name="connsiteY38" fmla="*/ 2760 h 10000"/>
              <a:gd name="connsiteX39" fmla="*/ 222 w 10000"/>
              <a:gd name="connsiteY39" fmla="*/ 2951 h 10000"/>
              <a:gd name="connsiteX40" fmla="*/ 202 w 10000"/>
              <a:gd name="connsiteY40" fmla="*/ 3227 h 10000"/>
              <a:gd name="connsiteX41" fmla="*/ 184 w 10000"/>
              <a:gd name="connsiteY41" fmla="*/ 3418 h 10000"/>
              <a:gd name="connsiteX42" fmla="*/ 0 w 10000"/>
              <a:gd name="connsiteY42" fmla="*/ 3418 h 10000"/>
              <a:gd name="connsiteX43" fmla="*/ 110 w 10000"/>
              <a:gd name="connsiteY43" fmla="*/ 3609 h 10000"/>
              <a:gd name="connsiteX44" fmla="*/ 167 w 10000"/>
              <a:gd name="connsiteY44" fmla="*/ 3779 h 10000"/>
              <a:gd name="connsiteX45" fmla="*/ 277 w 10000"/>
              <a:gd name="connsiteY45" fmla="*/ 3992 h 10000"/>
              <a:gd name="connsiteX46" fmla="*/ 295 w 10000"/>
              <a:gd name="connsiteY46" fmla="*/ 4140 h 10000"/>
              <a:gd name="connsiteX47" fmla="*/ 497 w 10000"/>
              <a:gd name="connsiteY47" fmla="*/ 4501 h 10000"/>
              <a:gd name="connsiteX48" fmla="*/ 424 w 10000"/>
              <a:gd name="connsiteY48" fmla="*/ 4713 h 10000"/>
              <a:gd name="connsiteX49" fmla="*/ 589 w 10000"/>
              <a:gd name="connsiteY49" fmla="*/ 5074 h 10000"/>
              <a:gd name="connsiteX50" fmla="*/ 589 w 10000"/>
              <a:gd name="connsiteY50" fmla="*/ 5265 h 10000"/>
              <a:gd name="connsiteX51" fmla="*/ 737 w 10000"/>
              <a:gd name="connsiteY51" fmla="*/ 5244 h 10000"/>
              <a:gd name="connsiteX52" fmla="*/ 663 w 10000"/>
              <a:gd name="connsiteY52" fmla="*/ 5945 h 10000"/>
              <a:gd name="connsiteX53" fmla="*/ 792 w 10000"/>
              <a:gd name="connsiteY53" fmla="*/ 6030 h 10000"/>
              <a:gd name="connsiteX54" fmla="*/ 922 w 10000"/>
              <a:gd name="connsiteY54" fmla="*/ 6200 h 10000"/>
              <a:gd name="connsiteX55" fmla="*/ 942 w 10000"/>
              <a:gd name="connsiteY55" fmla="*/ 6412 h 10000"/>
              <a:gd name="connsiteX56" fmla="*/ 1052 w 10000"/>
              <a:gd name="connsiteY56" fmla="*/ 6709 h 10000"/>
              <a:gd name="connsiteX57" fmla="*/ 1087 w 10000"/>
              <a:gd name="connsiteY57" fmla="*/ 6879 h 10000"/>
              <a:gd name="connsiteX58" fmla="*/ 1197 w 10000"/>
              <a:gd name="connsiteY58" fmla="*/ 6837 h 10000"/>
              <a:gd name="connsiteX59" fmla="*/ 1087 w 10000"/>
              <a:gd name="connsiteY59" fmla="*/ 7113 h 10000"/>
              <a:gd name="connsiteX60" fmla="*/ 1142 w 10000"/>
              <a:gd name="connsiteY60" fmla="*/ 7325 h 10000"/>
              <a:gd name="connsiteX61" fmla="*/ 1346 w 10000"/>
              <a:gd name="connsiteY61" fmla="*/ 7622 h 10000"/>
              <a:gd name="connsiteX62" fmla="*/ 1329 w 10000"/>
              <a:gd name="connsiteY62" fmla="*/ 7813 h 10000"/>
              <a:gd name="connsiteX63" fmla="*/ 1477 w 10000"/>
              <a:gd name="connsiteY63" fmla="*/ 8174 h 10000"/>
              <a:gd name="connsiteX64" fmla="*/ 1569 w 10000"/>
              <a:gd name="connsiteY64" fmla="*/ 8429 h 10000"/>
              <a:gd name="connsiteX65" fmla="*/ 1788 w 10000"/>
              <a:gd name="connsiteY65" fmla="*/ 8493 h 10000"/>
              <a:gd name="connsiteX66" fmla="*/ 1844 w 10000"/>
              <a:gd name="connsiteY66" fmla="*/ 8769 h 10000"/>
              <a:gd name="connsiteX67" fmla="*/ 2138 w 10000"/>
              <a:gd name="connsiteY67" fmla="*/ 8960 h 10000"/>
              <a:gd name="connsiteX68" fmla="*/ 2452 w 10000"/>
              <a:gd name="connsiteY68" fmla="*/ 8620 h 10000"/>
              <a:gd name="connsiteX69" fmla="*/ 2563 w 10000"/>
              <a:gd name="connsiteY69" fmla="*/ 8577 h 10000"/>
              <a:gd name="connsiteX70" fmla="*/ 2623 w 10000"/>
              <a:gd name="connsiteY70" fmla="*/ 8280 h 10000"/>
              <a:gd name="connsiteX71" fmla="*/ 2839 w 10000"/>
              <a:gd name="connsiteY71" fmla="*/ 7941 h 10000"/>
              <a:gd name="connsiteX72" fmla="*/ 2832 w 10000"/>
              <a:gd name="connsiteY72" fmla="*/ 7629 h 10000"/>
              <a:gd name="connsiteX73" fmla="*/ 2857 w 10000"/>
              <a:gd name="connsiteY73" fmla="*/ 7403 h 10000"/>
              <a:gd name="connsiteX74" fmla="*/ 2821 w 10000"/>
              <a:gd name="connsiteY74" fmla="*/ 7155 h 10000"/>
              <a:gd name="connsiteX75" fmla="*/ 3623 w 10000"/>
              <a:gd name="connsiteY75" fmla="*/ 7125 h 10000"/>
              <a:gd name="connsiteX76" fmla="*/ 5642 w 10000"/>
              <a:gd name="connsiteY76" fmla="*/ 10000 h 10000"/>
              <a:gd name="connsiteX77" fmla="*/ 5771 w 10000"/>
              <a:gd name="connsiteY77" fmla="*/ 9278 h 10000"/>
              <a:gd name="connsiteX78" fmla="*/ 5642 w 10000"/>
              <a:gd name="connsiteY78" fmla="*/ 9002 h 10000"/>
              <a:gd name="connsiteX79" fmla="*/ 5660 w 10000"/>
              <a:gd name="connsiteY79" fmla="*/ 8471 h 10000"/>
              <a:gd name="connsiteX80" fmla="*/ 5844 w 10000"/>
              <a:gd name="connsiteY80" fmla="*/ 8344 h 10000"/>
              <a:gd name="connsiteX81" fmla="*/ 5826 w 10000"/>
              <a:gd name="connsiteY81" fmla="*/ 8025 h 10000"/>
              <a:gd name="connsiteX82" fmla="*/ 6176 w 10000"/>
              <a:gd name="connsiteY82" fmla="*/ 7643 h 10000"/>
              <a:gd name="connsiteX0" fmla="*/ 6176 w 10000"/>
              <a:gd name="connsiteY0" fmla="*/ 7643 h 10000"/>
              <a:gd name="connsiteX1" fmla="*/ 9977 w 10000"/>
              <a:gd name="connsiteY1" fmla="*/ 7595 h 10000"/>
              <a:gd name="connsiteX2" fmla="*/ 10000 w 10000"/>
              <a:gd name="connsiteY2" fmla="*/ 5471 h 10000"/>
              <a:gd name="connsiteX3" fmla="*/ 9980 w 10000"/>
              <a:gd name="connsiteY3" fmla="*/ 2818 h 10000"/>
              <a:gd name="connsiteX4" fmla="*/ 8721 w 10000"/>
              <a:gd name="connsiteY4" fmla="*/ 2866 h 10000"/>
              <a:gd name="connsiteX5" fmla="*/ 8721 w 10000"/>
              <a:gd name="connsiteY5" fmla="*/ 1210 h 10000"/>
              <a:gd name="connsiteX6" fmla="*/ 6176 w 10000"/>
              <a:gd name="connsiteY6" fmla="*/ 1210 h 10000"/>
              <a:gd name="connsiteX7" fmla="*/ 4168 w 10000"/>
              <a:gd name="connsiteY7" fmla="*/ 1019 h 10000"/>
              <a:gd name="connsiteX8" fmla="*/ 4094 w 10000"/>
              <a:gd name="connsiteY8" fmla="*/ 594 h 10000"/>
              <a:gd name="connsiteX9" fmla="*/ 3803 w 10000"/>
              <a:gd name="connsiteY9" fmla="*/ 481 h 10000"/>
              <a:gd name="connsiteX10" fmla="*/ 3578 w 10000"/>
              <a:gd name="connsiteY10" fmla="*/ 679 h 10000"/>
              <a:gd name="connsiteX11" fmla="*/ 3497 w 10000"/>
              <a:gd name="connsiteY11" fmla="*/ 637 h 10000"/>
              <a:gd name="connsiteX12" fmla="*/ 3435 w 10000"/>
              <a:gd name="connsiteY12" fmla="*/ 807 h 10000"/>
              <a:gd name="connsiteX13" fmla="*/ 3238 w 10000"/>
              <a:gd name="connsiteY13" fmla="*/ 637 h 10000"/>
              <a:gd name="connsiteX14" fmla="*/ 3054 w 10000"/>
              <a:gd name="connsiteY14" fmla="*/ 679 h 10000"/>
              <a:gd name="connsiteX15" fmla="*/ 2870 w 10000"/>
              <a:gd name="connsiteY15" fmla="*/ 552 h 10000"/>
              <a:gd name="connsiteX16" fmla="*/ 2649 w 10000"/>
              <a:gd name="connsiteY16" fmla="*/ 594 h 10000"/>
              <a:gd name="connsiteX17" fmla="*/ 2359 w 10000"/>
              <a:gd name="connsiteY17" fmla="*/ 488 h 10000"/>
              <a:gd name="connsiteX18" fmla="*/ 2120 w 10000"/>
              <a:gd name="connsiteY18" fmla="*/ 0 h 10000"/>
              <a:gd name="connsiteX19" fmla="*/ 1955 w 10000"/>
              <a:gd name="connsiteY19" fmla="*/ 127 h 10000"/>
              <a:gd name="connsiteX20" fmla="*/ 1955 w 10000"/>
              <a:gd name="connsiteY20" fmla="*/ 255 h 10000"/>
              <a:gd name="connsiteX21" fmla="*/ 1972 w 10000"/>
              <a:gd name="connsiteY21" fmla="*/ 467 h 10000"/>
              <a:gd name="connsiteX22" fmla="*/ 1899 w 10000"/>
              <a:gd name="connsiteY22" fmla="*/ 594 h 10000"/>
              <a:gd name="connsiteX23" fmla="*/ 1678 w 10000"/>
              <a:gd name="connsiteY23" fmla="*/ 764 h 10000"/>
              <a:gd name="connsiteX24" fmla="*/ 1531 w 10000"/>
              <a:gd name="connsiteY24" fmla="*/ 722 h 10000"/>
              <a:gd name="connsiteX25" fmla="*/ 1364 w 10000"/>
              <a:gd name="connsiteY25" fmla="*/ 807 h 10000"/>
              <a:gd name="connsiteX26" fmla="*/ 1217 w 10000"/>
              <a:gd name="connsiteY26" fmla="*/ 828 h 10000"/>
              <a:gd name="connsiteX27" fmla="*/ 1013 w 10000"/>
              <a:gd name="connsiteY27" fmla="*/ 849 h 10000"/>
              <a:gd name="connsiteX28" fmla="*/ 902 w 10000"/>
              <a:gd name="connsiteY28" fmla="*/ 870 h 10000"/>
              <a:gd name="connsiteX29" fmla="*/ 774 w 10000"/>
              <a:gd name="connsiteY29" fmla="*/ 1019 h 10000"/>
              <a:gd name="connsiteX30" fmla="*/ 663 w 10000"/>
              <a:gd name="connsiteY30" fmla="*/ 1210 h 10000"/>
              <a:gd name="connsiteX31" fmla="*/ 535 w 10000"/>
              <a:gd name="connsiteY31" fmla="*/ 1401 h 10000"/>
              <a:gd name="connsiteX32" fmla="*/ 460 w 10000"/>
              <a:gd name="connsiteY32" fmla="*/ 1677 h 10000"/>
              <a:gd name="connsiteX33" fmla="*/ 256 w 10000"/>
              <a:gd name="connsiteY33" fmla="*/ 1826 h 10000"/>
              <a:gd name="connsiteX34" fmla="*/ 295 w 10000"/>
              <a:gd name="connsiteY34" fmla="*/ 2229 h 10000"/>
              <a:gd name="connsiteX35" fmla="*/ 256 w 10000"/>
              <a:gd name="connsiteY35" fmla="*/ 2357 h 10000"/>
              <a:gd name="connsiteX36" fmla="*/ 167 w 10000"/>
              <a:gd name="connsiteY36" fmla="*/ 2505 h 10000"/>
              <a:gd name="connsiteX37" fmla="*/ 256 w 10000"/>
              <a:gd name="connsiteY37" fmla="*/ 2760 h 10000"/>
              <a:gd name="connsiteX38" fmla="*/ 222 w 10000"/>
              <a:gd name="connsiteY38" fmla="*/ 2951 h 10000"/>
              <a:gd name="connsiteX39" fmla="*/ 202 w 10000"/>
              <a:gd name="connsiteY39" fmla="*/ 3227 h 10000"/>
              <a:gd name="connsiteX40" fmla="*/ 184 w 10000"/>
              <a:gd name="connsiteY40" fmla="*/ 3418 h 10000"/>
              <a:gd name="connsiteX41" fmla="*/ 0 w 10000"/>
              <a:gd name="connsiteY41" fmla="*/ 3418 h 10000"/>
              <a:gd name="connsiteX42" fmla="*/ 110 w 10000"/>
              <a:gd name="connsiteY42" fmla="*/ 3609 h 10000"/>
              <a:gd name="connsiteX43" fmla="*/ 167 w 10000"/>
              <a:gd name="connsiteY43" fmla="*/ 3779 h 10000"/>
              <a:gd name="connsiteX44" fmla="*/ 277 w 10000"/>
              <a:gd name="connsiteY44" fmla="*/ 3992 h 10000"/>
              <a:gd name="connsiteX45" fmla="*/ 295 w 10000"/>
              <a:gd name="connsiteY45" fmla="*/ 4140 h 10000"/>
              <a:gd name="connsiteX46" fmla="*/ 497 w 10000"/>
              <a:gd name="connsiteY46" fmla="*/ 4501 h 10000"/>
              <a:gd name="connsiteX47" fmla="*/ 424 w 10000"/>
              <a:gd name="connsiteY47" fmla="*/ 4713 h 10000"/>
              <a:gd name="connsiteX48" fmla="*/ 589 w 10000"/>
              <a:gd name="connsiteY48" fmla="*/ 5074 h 10000"/>
              <a:gd name="connsiteX49" fmla="*/ 589 w 10000"/>
              <a:gd name="connsiteY49" fmla="*/ 5265 h 10000"/>
              <a:gd name="connsiteX50" fmla="*/ 737 w 10000"/>
              <a:gd name="connsiteY50" fmla="*/ 5244 h 10000"/>
              <a:gd name="connsiteX51" fmla="*/ 663 w 10000"/>
              <a:gd name="connsiteY51" fmla="*/ 5945 h 10000"/>
              <a:gd name="connsiteX52" fmla="*/ 792 w 10000"/>
              <a:gd name="connsiteY52" fmla="*/ 6030 h 10000"/>
              <a:gd name="connsiteX53" fmla="*/ 922 w 10000"/>
              <a:gd name="connsiteY53" fmla="*/ 6200 h 10000"/>
              <a:gd name="connsiteX54" fmla="*/ 942 w 10000"/>
              <a:gd name="connsiteY54" fmla="*/ 6412 h 10000"/>
              <a:gd name="connsiteX55" fmla="*/ 1052 w 10000"/>
              <a:gd name="connsiteY55" fmla="*/ 6709 h 10000"/>
              <a:gd name="connsiteX56" fmla="*/ 1087 w 10000"/>
              <a:gd name="connsiteY56" fmla="*/ 6879 h 10000"/>
              <a:gd name="connsiteX57" fmla="*/ 1197 w 10000"/>
              <a:gd name="connsiteY57" fmla="*/ 6837 h 10000"/>
              <a:gd name="connsiteX58" fmla="*/ 1087 w 10000"/>
              <a:gd name="connsiteY58" fmla="*/ 7113 h 10000"/>
              <a:gd name="connsiteX59" fmla="*/ 1142 w 10000"/>
              <a:gd name="connsiteY59" fmla="*/ 7325 h 10000"/>
              <a:gd name="connsiteX60" fmla="*/ 1346 w 10000"/>
              <a:gd name="connsiteY60" fmla="*/ 7622 h 10000"/>
              <a:gd name="connsiteX61" fmla="*/ 1329 w 10000"/>
              <a:gd name="connsiteY61" fmla="*/ 7813 h 10000"/>
              <a:gd name="connsiteX62" fmla="*/ 1477 w 10000"/>
              <a:gd name="connsiteY62" fmla="*/ 8174 h 10000"/>
              <a:gd name="connsiteX63" fmla="*/ 1569 w 10000"/>
              <a:gd name="connsiteY63" fmla="*/ 8429 h 10000"/>
              <a:gd name="connsiteX64" fmla="*/ 1788 w 10000"/>
              <a:gd name="connsiteY64" fmla="*/ 8493 h 10000"/>
              <a:gd name="connsiteX65" fmla="*/ 1844 w 10000"/>
              <a:gd name="connsiteY65" fmla="*/ 8769 h 10000"/>
              <a:gd name="connsiteX66" fmla="*/ 2138 w 10000"/>
              <a:gd name="connsiteY66" fmla="*/ 8960 h 10000"/>
              <a:gd name="connsiteX67" fmla="*/ 2452 w 10000"/>
              <a:gd name="connsiteY67" fmla="*/ 8620 h 10000"/>
              <a:gd name="connsiteX68" fmla="*/ 2563 w 10000"/>
              <a:gd name="connsiteY68" fmla="*/ 8577 h 10000"/>
              <a:gd name="connsiteX69" fmla="*/ 2623 w 10000"/>
              <a:gd name="connsiteY69" fmla="*/ 8280 h 10000"/>
              <a:gd name="connsiteX70" fmla="*/ 2839 w 10000"/>
              <a:gd name="connsiteY70" fmla="*/ 7941 h 10000"/>
              <a:gd name="connsiteX71" fmla="*/ 2832 w 10000"/>
              <a:gd name="connsiteY71" fmla="*/ 7629 h 10000"/>
              <a:gd name="connsiteX72" fmla="*/ 2857 w 10000"/>
              <a:gd name="connsiteY72" fmla="*/ 7403 h 10000"/>
              <a:gd name="connsiteX73" fmla="*/ 2821 w 10000"/>
              <a:gd name="connsiteY73" fmla="*/ 7155 h 10000"/>
              <a:gd name="connsiteX74" fmla="*/ 3623 w 10000"/>
              <a:gd name="connsiteY74" fmla="*/ 7125 h 10000"/>
              <a:gd name="connsiteX75" fmla="*/ 5642 w 10000"/>
              <a:gd name="connsiteY75" fmla="*/ 10000 h 10000"/>
              <a:gd name="connsiteX76" fmla="*/ 5771 w 10000"/>
              <a:gd name="connsiteY76" fmla="*/ 9278 h 10000"/>
              <a:gd name="connsiteX77" fmla="*/ 5642 w 10000"/>
              <a:gd name="connsiteY77" fmla="*/ 9002 h 10000"/>
              <a:gd name="connsiteX78" fmla="*/ 5660 w 10000"/>
              <a:gd name="connsiteY78" fmla="*/ 8471 h 10000"/>
              <a:gd name="connsiteX79" fmla="*/ 5844 w 10000"/>
              <a:gd name="connsiteY79" fmla="*/ 8344 h 10000"/>
              <a:gd name="connsiteX80" fmla="*/ 5826 w 10000"/>
              <a:gd name="connsiteY80" fmla="*/ 8025 h 10000"/>
              <a:gd name="connsiteX81" fmla="*/ 6176 w 10000"/>
              <a:gd name="connsiteY81" fmla="*/ 7643 h 10000"/>
              <a:gd name="connsiteX0" fmla="*/ 6176 w 10000"/>
              <a:gd name="connsiteY0" fmla="*/ 7647 h 10004"/>
              <a:gd name="connsiteX1" fmla="*/ 9977 w 10000"/>
              <a:gd name="connsiteY1" fmla="*/ 7599 h 10004"/>
              <a:gd name="connsiteX2" fmla="*/ 10000 w 10000"/>
              <a:gd name="connsiteY2" fmla="*/ 5475 h 10004"/>
              <a:gd name="connsiteX3" fmla="*/ 9980 w 10000"/>
              <a:gd name="connsiteY3" fmla="*/ 2822 h 10004"/>
              <a:gd name="connsiteX4" fmla="*/ 8721 w 10000"/>
              <a:gd name="connsiteY4" fmla="*/ 2870 h 10004"/>
              <a:gd name="connsiteX5" fmla="*/ 8721 w 10000"/>
              <a:gd name="connsiteY5" fmla="*/ 1214 h 10004"/>
              <a:gd name="connsiteX6" fmla="*/ 6176 w 10000"/>
              <a:gd name="connsiteY6" fmla="*/ 1214 h 10004"/>
              <a:gd name="connsiteX7" fmla="*/ 4168 w 10000"/>
              <a:gd name="connsiteY7" fmla="*/ 1023 h 10004"/>
              <a:gd name="connsiteX8" fmla="*/ 4094 w 10000"/>
              <a:gd name="connsiteY8" fmla="*/ 598 h 10004"/>
              <a:gd name="connsiteX9" fmla="*/ 3803 w 10000"/>
              <a:gd name="connsiteY9" fmla="*/ 485 h 10004"/>
              <a:gd name="connsiteX10" fmla="*/ 3578 w 10000"/>
              <a:gd name="connsiteY10" fmla="*/ 683 h 10004"/>
              <a:gd name="connsiteX11" fmla="*/ 3497 w 10000"/>
              <a:gd name="connsiteY11" fmla="*/ 641 h 10004"/>
              <a:gd name="connsiteX12" fmla="*/ 3435 w 10000"/>
              <a:gd name="connsiteY12" fmla="*/ 811 h 10004"/>
              <a:gd name="connsiteX13" fmla="*/ 3238 w 10000"/>
              <a:gd name="connsiteY13" fmla="*/ 641 h 10004"/>
              <a:gd name="connsiteX14" fmla="*/ 3054 w 10000"/>
              <a:gd name="connsiteY14" fmla="*/ 683 h 10004"/>
              <a:gd name="connsiteX15" fmla="*/ 2870 w 10000"/>
              <a:gd name="connsiteY15" fmla="*/ 556 h 10004"/>
              <a:gd name="connsiteX16" fmla="*/ 2649 w 10000"/>
              <a:gd name="connsiteY16" fmla="*/ 598 h 10004"/>
              <a:gd name="connsiteX17" fmla="*/ 2359 w 10000"/>
              <a:gd name="connsiteY17" fmla="*/ 492 h 10004"/>
              <a:gd name="connsiteX18" fmla="*/ 2120 w 10000"/>
              <a:gd name="connsiteY18" fmla="*/ 4 h 10004"/>
              <a:gd name="connsiteX19" fmla="*/ 1955 w 10000"/>
              <a:gd name="connsiteY19" fmla="*/ 259 h 10004"/>
              <a:gd name="connsiteX20" fmla="*/ 1972 w 10000"/>
              <a:gd name="connsiteY20" fmla="*/ 471 h 10004"/>
              <a:gd name="connsiteX21" fmla="*/ 1899 w 10000"/>
              <a:gd name="connsiteY21" fmla="*/ 598 h 10004"/>
              <a:gd name="connsiteX22" fmla="*/ 1678 w 10000"/>
              <a:gd name="connsiteY22" fmla="*/ 768 h 10004"/>
              <a:gd name="connsiteX23" fmla="*/ 1531 w 10000"/>
              <a:gd name="connsiteY23" fmla="*/ 726 h 10004"/>
              <a:gd name="connsiteX24" fmla="*/ 1364 w 10000"/>
              <a:gd name="connsiteY24" fmla="*/ 811 h 10004"/>
              <a:gd name="connsiteX25" fmla="*/ 1217 w 10000"/>
              <a:gd name="connsiteY25" fmla="*/ 832 h 10004"/>
              <a:gd name="connsiteX26" fmla="*/ 1013 w 10000"/>
              <a:gd name="connsiteY26" fmla="*/ 853 h 10004"/>
              <a:gd name="connsiteX27" fmla="*/ 902 w 10000"/>
              <a:gd name="connsiteY27" fmla="*/ 874 h 10004"/>
              <a:gd name="connsiteX28" fmla="*/ 774 w 10000"/>
              <a:gd name="connsiteY28" fmla="*/ 1023 h 10004"/>
              <a:gd name="connsiteX29" fmla="*/ 663 w 10000"/>
              <a:gd name="connsiteY29" fmla="*/ 1214 h 10004"/>
              <a:gd name="connsiteX30" fmla="*/ 535 w 10000"/>
              <a:gd name="connsiteY30" fmla="*/ 1405 h 10004"/>
              <a:gd name="connsiteX31" fmla="*/ 460 w 10000"/>
              <a:gd name="connsiteY31" fmla="*/ 1681 h 10004"/>
              <a:gd name="connsiteX32" fmla="*/ 256 w 10000"/>
              <a:gd name="connsiteY32" fmla="*/ 1830 h 10004"/>
              <a:gd name="connsiteX33" fmla="*/ 295 w 10000"/>
              <a:gd name="connsiteY33" fmla="*/ 2233 h 10004"/>
              <a:gd name="connsiteX34" fmla="*/ 256 w 10000"/>
              <a:gd name="connsiteY34" fmla="*/ 2361 h 10004"/>
              <a:gd name="connsiteX35" fmla="*/ 167 w 10000"/>
              <a:gd name="connsiteY35" fmla="*/ 2509 h 10004"/>
              <a:gd name="connsiteX36" fmla="*/ 256 w 10000"/>
              <a:gd name="connsiteY36" fmla="*/ 2764 h 10004"/>
              <a:gd name="connsiteX37" fmla="*/ 222 w 10000"/>
              <a:gd name="connsiteY37" fmla="*/ 2955 h 10004"/>
              <a:gd name="connsiteX38" fmla="*/ 202 w 10000"/>
              <a:gd name="connsiteY38" fmla="*/ 3231 h 10004"/>
              <a:gd name="connsiteX39" fmla="*/ 184 w 10000"/>
              <a:gd name="connsiteY39" fmla="*/ 3422 h 10004"/>
              <a:gd name="connsiteX40" fmla="*/ 0 w 10000"/>
              <a:gd name="connsiteY40" fmla="*/ 3422 h 10004"/>
              <a:gd name="connsiteX41" fmla="*/ 110 w 10000"/>
              <a:gd name="connsiteY41" fmla="*/ 3613 h 10004"/>
              <a:gd name="connsiteX42" fmla="*/ 167 w 10000"/>
              <a:gd name="connsiteY42" fmla="*/ 3783 h 10004"/>
              <a:gd name="connsiteX43" fmla="*/ 277 w 10000"/>
              <a:gd name="connsiteY43" fmla="*/ 3996 h 10004"/>
              <a:gd name="connsiteX44" fmla="*/ 295 w 10000"/>
              <a:gd name="connsiteY44" fmla="*/ 4144 h 10004"/>
              <a:gd name="connsiteX45" fmla="*/ 497 w 10000"/>
              <a:gd name="connsiteY45" fmla="*/ 4505 h 10004"/>
              <a:gd name="connsiteX46" fmla="*/ 424 w 10000"/>
              <a:gd name="connsiteY46" fmla="*/ 4717 h 10004"/>
              <a:gd name="connsiteX47" fmla="*/ 589 w 10000"/>
              <a:gd name="connsiteY47" fmla="*/ 5078 h 10004"/>
              <a:gd name="connsiteX48" fmla="*/ 589 w 10000"/>
              <a:gd name="connsiteY48" fmla="*/ 5269 h 10004"/>
              <a:gd name="connsiteX49" fmla="*/ 737 w 10000"/>
              <a:gd name="connsiteY49" fmla="*/ 5248 h 10004"/>
              <a:gd name="connsiteX50" fmla="*/ 663 w 10000"/>
              <a:gd name="connsiteY50" fmla="*/ 5949 h 10004"/>
              <a:gd name="connsiteX51" fmla="*/ 792 w 10000"/>
              <a:gd name="connsiteY51" fmla="*/ 6034 h 10004"/>
              <a:gd name="connsiteX52" fmla="*/ 922 w 10000"/>
              <a:gd name="connsiteY52" fmla="*/ 6204 h 10004"/>
              <a:gd name="connsiteX53" fmla="*/ 942 w 10000"/>
              <a:gd name="connsiteY53" fmla="*/ 6416 h 10004"/>
              <a:gd name="connsiteX54" fmla="*/ 1052 w 10000"/>
              <a:gd name="connsiteY54" fmla="*/ 6713 h 10004"/>
              <a:gd name="connsiteX55" fmla="*/ 1087 w 10000"/>
              <a:gd name="connsiteY55" fmla="*/ 6883 h 10004"/>
              <a:gd name="connsiteX56" fmla="*/ 1197 w 10000"/>
              <a:gd name="connsiteY56" fmla="*/ 6841 h 10004"/>
              <a:gd name="connsiteX57" fmla="*/ 1087 w 10000"/>
              <a:gd name="connsiteY57" fmla="*/ 7117 h 10004"/>
              <a:gd name="connsiteX58" fmla="*/ 1142 w 10000"/>
              <a:gd name="connsiteY58" fmla="*/ 7329 h 10004"/>
              <a:gd name="connsiteX59" fmla="*/ 1346 w 10000"/>
              <a:gd name="connsiteY59" fmla="*/ 7626 h 10004"/>
              <a:gd name="connsiteX60" fmla="*/ 1329 w 10000"/>
              <a:gd name="connsiteY60" fmla="*/ 7817 h 10004"/>
              <a:gd name="connsiteX61" fmla="*/ 1477 w 10000"/>
              <a:gd name="connsiteY61" fmla="*/ 8178 h 10004"/>
              <a:gd name="connsiteX62" fmla="*/ 1569 w 10000"/>
              <a:gd name="connsiteY62" fmla="*/ 8433 h 10004"/>
              <a:gd name="connsiteX63" fmla="*/ 1788 w 10000"/>
              <a:gd name="connsiteY63" fmla="*/ 8497 h 10004"/>
              <a:gd name="connsiteX64" fmla="*/ 1844 w 10000"/>
              <a:gd name="connsiteY64" fmla="*/ 8773 h 10004"/>
              <a:gd name="connsiteX65" fmla="*/ 2138 w 10000"/>
              <a:gd name="connsiteY65" fmla="*/ 8964 h 10004"/>
              <a:gd name="connsiteX66" fmla="*/ 2452 w 10000"/>
              <a:gd name="connsiteY66" fmla="*/ 8624 h 10004"/>
              <a:gd name="connsiteX67" fmla="*/ 2563 w 10000"/>
              <a:gd name="connsiteY67" fmla="*/ 8581 h 10004"/>
              <a:gd name="connsiteX68" fmla="*/ 2623 w 10000"/>
              <a:gd name="connsiteY68" fmla="*/ 8284 h 10004"/>
              <a:gd name="connsiteX69" fmla="*/ 2839 w 10000"/>
              <a:gd name="connsiteY69" fmla="*/ 7945 h 10004"/>
              <a:gd name="connsiteX70" fmla="*/ 2832 w 10000"/>
              <a:gd name="connsiteY70" fmla="*/ 7633 h 10004"/>
              <a:gd name="connsiteX71" fmla="*/ 2857 w 10000"/>
              <a:gd name="connsiteY71" fmla="*/ 7407 h 10004"/>
              <a:gd name="connsiteX72" fmla="*/ 2821 w 10000"/>
              <a:gd name="connsiteY72" fmla="*/ 7159 h 10004"/>
              <a:gd name="connsiteX73" fmla="*/ 3623 w 10000"/>
              <a:gd name="connsiteY73" fmla="*/ 7129 h 10004"/>
              <a:gd name="connsiteX74" fmla="*/ 5642 w 10000"/>
              <a:gd name="connsiteY74" fmla="*/ 10004 h 10004"/>
              <a:gd name="connsiteX75" fmla="*/ 5771 w 10000"/>
              <a:gd name="connsiteY75" fmla="*/ 9282 h 10004"/>
              <a:gd name="connsiteX76" fmla="*/ 5642 w 10000"/>
              <a:gd name="connsiteY76" fmla="*/ 9006 h 10004"/>
              <a:gd name="connsiteX77" fmla="*/ 5660 w 10000"/>
              <a:gd name="connsiteY77" fmla="*/ 8475 h 10004"/>
              <a:gd name="connsiteX78" fmla="*/ 5844 w 10000"/>
              <a:gd name="connsiteY78" fmla="*/ 8348 h 10004"/>
              <a:gd name="connsiteX79" fmla="*/ 5826 w 10000"/>
              <a:gd name="connsiteY79" fmla="*/ 8029 h 10004"/>
              <a:gd name="connsiteX80" fmla="*/ 6176 w 10000"/>
              <a:gd name="connsiteY80" fmla="*/ 7647 h 10004"/>
              <a:gd name="connsiteX0" fmla="*/ 6176 w 10000"/>
              <a:gd name="connsiteY0" fmla="*/ 7398 h 9755"/>
              <a:gd name="connsiteX1" fmla="*/ 9977 w 10000"/>
              <a:gd name="connsiteY1" fmla="*/ 7350 h 9755"/>
              <a:gd name="connsiteX2" fmla="*/ 10000 w 10000"/>
              <a:gd name="connsiteY2" fmla="*/ 5226 h 9755"/>
              <a:gd name="connsiteX3" fmla="*/ 9980 w 10000"/>
              <a:gd name="connsiteY3" fmla="*/ 2573 h 9755"/>
              <a:gd name="connsiteX4" fmla="*/ 8721 w 10000"/>
              <a:gd name="connsiteY4" fmla="*/ 2621 h 9755"/>
              <a:gd name="connsiteX5" fmla="*/ 8721 w 10000"/>
              <a:gd name="connsiteY5" fmla="*/ 965 h 9755"/>
              <a:gd name="connsiteX6" fmla="*/ 6176 w 10000"/>
              <a:gd name="connsiteY6" fmla="*/ 965 h 9755"/>
              <a:gd name="connsiteX7" fmla="*/ 4168 w 10000"/>
              <a:gd name="connsiteY7" fmla="*/ 774 h 9755"/>
              <a:gd name="connsiteX8" fmla="*/ 4094 w 10000"/>
              <a:gd name="connsiteY8" fmla="*/ 349 h 9755"/>
              <a:gd name="connsiteX9" fmla="*/ 3803 w 10000"/>
              <a:gd name="connsiteY9" fmla="*/ 236 h 9755"/>
              <a:gd name="connsiteX10" fmla="*/ 3578 w 10000"/>
              <a:gd name="connsiteY10" fmla="*/ 434 h 9755"/>
              <a:gd name="connsiteX11" fmla="*/ 3497 w 10000"/>
              <a:gd name="connsiteY11" fmla="*/ 392 h 9755"/>
              <a:gd name="connsiteX12" fmla="*/ 3435 w 10000"/>
              <a:gd name="connsiteY12" fmla="*/ 562 h 9755"/>
              <a:gd name="connsiteX13" fmla="*/ 3238 w 10000"/>
              <a:gd name="connsiteY13" fmla="*/ 392 h 9755"/>
              <a:gd name="connsiteX14" fmla="*/ 3054 w 10000"/>
              <a:gd name="connsiteY14" fmla="*/ 434 h 9755"/>
              <a:gd name="connsiteX15" fmla="*/ 2870 w 10000"/>
              <a:gd name="connsiteY15" fmla="*/ 307 h 9755"/>
              <a:gd name="connsiteX16" fmla="*/ 2649 w 10000"/>
              <a:gd name="connsiteY16" fmla="*/ 349 h 9755"/>
              <a:gd name="connsiteX17" fmla="*/ 2359 w 10000"/>
              <a:gd name="connsiteY17" fmla="*/ 243 h 9755"/>
              <a:gd name="connsiteX18" fmla="*/ 2246 w 10000"/>
              <a:gd name="connsiteY18" fmla="*/ 416 h 9755"/>
              <a:gd name="connsiteX19" fmla="*/ 1955 w 10000"/>
              <a:gd name="connsiteY19" fmla="*/ 10 h 9755"/>
              <a:gd name="connsiteX20" fmla="*/ 1972 w 10000"/>
              <a:gd name="connsiteY20" fmla="*/ 222 h 9755"/>
              <a:gd name="connsiteX21" fmla="*/ 1899 w 10000"/>
              <a:gd name="connsiteY21" fmla="*/ 349 h 9755"/>
              <a:gd name="connsiteX22" fmla="*/ 1678 w 10000"/>
              <a:gd name="connsiteY22" fmla="*/ 519 h 9755"/>
              <a:gd name="connsiteX23" fmla="*/ 1531 w 10000"/>
              <a:gd name="connsiteY23" fmla="*/ 477 h 9755"/>
              <a:gd name="connsiteX24" fmla="*/ 1364 w 10000"/>
              <a:gd name="connsiteY24" fmla="*/ 562 h 9755"/>
              <a:gd name="connsiteX25" fmla="*/ 1217 w 10000"/>
              <a:gd name="connsiteY25" fmla="*/ 583 h 9755"/>
              <a:gd name="connsiteX26" fmla="*/ 1013 w 10000"/>
              <a:gd name="connsiteY26" fmla="*/ 604 h 9755"/>
              <a:gd name="connsiteX27" fmla="*/ 902 w 10000"/>
              <a:gd name="connsiteY27" fmla="*/ 625 h 9755"/>
              <a:gd name="connsiteX28" fmla="*/ 774 w 10000"/>
              <a:gd name="connsiteY28" fmla="*/ 774 h 9755"/>
              <a:gd name="connsiteX29" fmla="*/ 663 w 10000"/>
              <a:gd name="connsiteY29" fmla="*/ 965 h 9755"/>
              <a:gd name="connsiteX30" fmla="*/ 535 w 10000"/>
              <a:gd name="connsiteY30" fmla="*/ 1156 h 9755"/>
              <a:gd name="connsiteX31" fmla="*/ 460 w 10000"/>
              <a:gd name="connsiteY31" fmla="*/ 1432 h 9755"/>
              <a:gd name="connsiteX32" fmla="*/ 256 w 10000"/>
              <a:gd name="connsiteY32" fmla="*/ 1581 h 9755"/>
              <a:gd name="connsiteX33" fmla="*/ 295 w 10000"/>
              <a:gd name="connsiteY33" fmla="*/ 1984 h 9755"/>
              <a:gd name="connsiteX34" fmla="*/ 256 w 10000"/>
              <a:gd name="connsiteY34" fmla="*/ 2112 h 9755"/>
              <a:gd name="connsiteX35" fmla="*/ 167 w 10000"/>
              <a:gd name="connsiteY35" fmla="*/ 2260 h 9755"/>
              <a:gd name="connsiteX36" fmla="*/ 256 w 10000"/>
              <a:gd name="connsiteY36" fmla="*/ 2515 h 9755"/>
              <a:gd name="connsiteX37" fmla="*/ 222 w 10000"/>
              <a:gd name="connsiteY37" fmla="*/ 2706 h 9755"/>
              <a:gd name="connsiteX38" fmla="*/ 202 w 10000"/>
              <a:gd name="connsiteY38" fmla="*/ 2982 h 9755"/>
              <a:gd name="connsiteX39" fmla="*/ 184 w 10000"/>
              <a:gd name="connsiteY39" fmla="*/ 3173 h 9755"/>
              <a:gd name="connsiteX40" fmla="*/ 0 w 10000"/>
              <a:gd name="connsiteY40" fmla="*/ 3173 h 9755"/>
              <a:gd name="connsiteX41" fmla="*/ 110 w 10000"/>
              <a:gd name="connsiteY41" fmla="*/ 3364 h 9755"/>
              <a:gd name="connsiteX42" fmla="*/ 167 w 10000"/>
              <a:gd name="connsiteY42" fmla="*/ 3534 h 9755"/>
              <a:gd name="connsiteX43" fmla="*/ 277 w 10000"/>
              <a:gd name="connsiteY43" fmla="*/ 3747 h 9755"/>
              <a:gd name="connsiteX44" fmla="*/ 295 w 10000"/>
              <a:gd name="connsiteY44" fmla="*/ 3895 h 9755"/>
              <a:gd name="connsiteX45" fmla="*/ 497 w 10000"/>
              <a:gd name="connsiteY45" fmla="*/ 4256 h 9755"/>
              <a:gd name="connsiteX46" fmla="*/ 424 w 10000"/>
              <a:gd name="connsiteY46" fmla="*/ 4468 h 9755"/>
              <a:gd name="connsiteX47" fmla="*/ 589 w 10000"/>
              <a:gd name="connsiteY47" fmla="*/ 4829 h 9755"/>
              <a:gd name="connsiteX48" fmla="*/ 589 w 10000"/>
              <a:gd name="connsiteY48" fmla="*/ 5020 h 9755"/>
              <a:gd name="connsiteX49" fmla="*/ 737 w 10000"/>
              <a:gd name="connsiteY49" fmla="*/ 4999 h 9755"/>
              <a:gd name="connsiteX50" fmla="*/ 663 w 10000"/>
              <a:gd name="connsiteY50" fmla="*/ 5700 h 9755"/>
              <a:gd name="connsiteX51" fmla="*/ 792 w 10000"/>
              <a:gd name="connsiteY51" fmla="*/ 5785 h 9755"/>
              <a:gd name="connsiteX52" fmla="*/ 922 w 10000"/>
              <a:gd name="connsiteY52" fmla="*/ 5955 h 9755"/>
              <a:gd name="connsiteX53" fmla="*/ 942 w 10000"/>
              <a:gd name="connsiteY53" fmla="*/ 6167 h 9755"/>
              <a:gd name="connsiteX54" fmla="*/ 1052 w 10000"/>
              <a:gd name="connsiteY54" fmla="*/ 6464 h 9755"/>
              <a:gd name="connsiteX55" fmla="*/ 1087 w 10000"/>
              <a:gd name="connsiteY55" fmla="*/ 6634 h 9755"/>
              <a:gd name="connsiteX56" fmla="*/ 1197 w 10000"/>
              <a:gd name="connsiteY56" fmla="*/ 6592 h 9755"/>
              <a:gd name="connsiteX57" fmla="*/ 1087 w 10000"/>
              <a:gd name="connsiteY57" fmla="*/ 6868 h 9755"/>
              <a:gd name="connsiteX58" fmla="*/ 1142 w 10000"/>
              <a:gd name="connsiteY58" fmla="*/ 7080 h 9755"/>
              <a:gd name="connsiteX59" fmla="*/ 1346 w 10000"/>
              <a:gd name="connsiteY59" fmla="*/ 7377 h 9755"/>
              <a:gd name="connsiteX60" fmla="*/ 1329 w 10000"/>
              <a:gd name="connsiteY60" fmla="*/ 7568 h 9755"/>
              <a:gd name="connsiteX61" fmla="*/ 1477 w 10000"/>
              <a:gd name="connsiteY61" fmla="*/ 7929 h 9755"/>
              <a:gd name="connsiteX62" fmla="*/ 1569 w 10000"/>
              <a:gd name="connsiteY62" fmla="*/ 8184 h 9755"/>
              <a:gd name="connsiteX63" fmla="*/ 1788 w 10000"/>
              <a:gd name="connsiteY63" fmla="*/ 8248 h 9755"/>
              <a:gd name="connsiteX64" fmla="*/ 1844 w 10000"/>
              <a:gd name="connsiteY64" fmla="*/ 8524 h 9755"/>
              <a:gd name="connsiteX65" fmla="*/ 2138 w 10000"/>
              <a:gd name="connsiteY65" fmla="*/ 8715 h 9755"/>
              <a:gd name="connsiteX66" fmla="*/ 2452 w 10000"/>
              <a:gd name="connsiteY66" fmla="*/ 8375 h 9755"/>
              <a:gd name="connsiteX67" fmla="*/ 2563 w 10000"/>
              <a:gd name="connsiteY67" fmla="*/ 8332 h 9755"/>
              <a:gd name="connsiteX68" fmla="*/ 2623 w 10000"/>
              <a:gd name="connsiteY68" fmla="*/ 8035 h 9755"/>
              <a:gd name="connsiteX69" fmla="*/ 2839 w 10000"/>
              <a:gd name="connsiteY69" fmla="*/ 7696 h 9755"/>
              <a:gd name="connsiteX70" fmla="*/ 2832 w 10000"/>
              <a:gd name="connsiteY70" fmla="*/ 7384 h 9755"/>
              <a:gd name="connsiteX71" fmla="*/ 2857 w 10000"/>
              <a:gd name="connsiteY71" fmla="*/ 7158 h 9755"/>
              <a:gd name="connsiteX72" fmla="*/ 2821 w 10000"/>
              <a:gd name="connsiteY72" fmla="*/ 6910 h 9755"/>
              <a:gd name="connsiteX73" fmla="*/ 3623 w 10000"/>
              <a:gd name="connsiteY73" fmla="*/ 6880 h 9755"/>
              <a:gd name="connsiteX74" fmla="*/ 5642 w 10000"/>
              <a:gd name="connsiteY74" fmla="*/ 9755 h 9755"/>
              <a:gd name="connsiteX75" fmla="*/ 5771 w 10000"/>
              <a:gd name="connsiteY75" fmla="*/ 9033 h 9755"/>
              <a:gd name="connsiteX76" fmla="*/ 5642 w 10000"/>
              <a:gd name="connsiteY76" fmla="*/ 8757 h 9755"/>
              <a:gd name="connsiteX77" fmla="*/ 5660 w 10000"/>
              <a:gd name="connsiteY77" fmla="*/ 8226 h 9755"/>
              <a:gd name="connsiteX78" fmla="*/ 5844 w 10000"/>
              <a:gd name="connsiteY78" fmla="*/ 8099 h 9755"/>
              <a:gd name="connsiteX79" fmla="*/ 5826 w 10000"/>
              <a:gd name="connsiteY79" fmla="*/ 7780 h 9755"/>
              <a:gd name="connsiteX80" fmla="*/ 6176 w 10000"/>
              <a:gd name="connsiteY80" fmla="*/ 7398 h 9755"/>
              <a:gd name="connsiteX0" fmla="*/ 6176 w 10000"/>
              <a:gd name="connsiteY0" fmla="*/ 7364 h 9780"/>
              <a:gd name="connsiteX1" fmla="*/ 9977 w 10000"/>
              <a:gd name="connsiteY1" fmla="*/ 7315 h 9780"/>
              <a:gd name="connsiteX2" fmla="*/ 10000 w 10000"/>
              <a:gd name="connsiteY2" fmla="*/ 5137 h 9780"/>
              <a:gd name="connsiteX3" fmla="*/ 9980 w 10000"/>
              <a:gd name="connsiteY3" fmla="*/ 2418 h 9780"/>
              <a:gd name="connsiteX4" fmla="*/ 8721 w 10000"/>
              <a:gd name="connsiteY4" fmla="*/ 2467 h 9780"/>
              <a:gd name="connsiteX5" fmla="*/ 8721 w 10000"/>
              <a:gd name="connsiteY5" fmla="*/ 769 h 9780"/>
              <a:gd name="connsiteX6" fmla="*/ 6176 w 10000"/>
              <a:gd name="connsiteY6" fmla="*/ 769 h 9780"/>
              <a:gd name="connsiteX7" fmla="*/ 4168 w 10000"/>
              <a:gd name="connsiteY7" fmla="*/ 573 h 9780"/>
              <a:gd name="connsiteX8" fmla="*/ 4094 w 10000"/>
              <a:gd name="connsiteY8" fmla="*/ 138 h 9780"/>
              <a:gd name="connsiteX9" fmla="*/ 3803 w 10000"/>
              <a:gd name="connsiteY9" fmla="*/ 22 h 9780"/>
              <a:gd name="connsiteX10" fmla="*/ 3578 w 10000"/>
              <a:gd name="connsiteY10" fmla="*/ 225 h 9780"/>
              <a:gd name="connsiteX11" fmla="*/ 3497 w 10000"/>
              <a:gd name="connsiteY11" fmla="*/ 182 h 9780"/>
              <a:gd name="connsiteX12" fmla="*/ 3435 w 10000"/>
              <a:gd name="connsiteY12" fmla="*/ 356 h 9780"/>
              <a:gd name="connsiteX13" fmla="*/ 3238 w 10000"/>
              <a:gd name="connsiteY13" fmla="*/ 182 h 9780"/>
              <a:gd name="connsiteX14" fmla="*/ 3054 w 10000"/>
              <a:gd name="connsiteY14" fmla="*/ 225 h 9780"/>
              <a:gd name="connsiteX15" fmla="*/ 2870 w 10000"/>
              <a:gd name="connsiteY15" fmla="*/ 95 h 9780"/>
              <a:gd name="connsiteX16" fmla="*/ 2649 w 10000"/>
              <a:gd name="connsiteY16" fmla="*/ 138 h 9780"/>
              <a:gd name="connsiteX17" fmla="*/ 2359 w 10000"/>
              <a:gd name="connsiteY17" fmla="*/ 29 h 9780"/>
              <a:gd name="connsiteX18" fmla="*/ 2246 w 10000"/>
              <a:gd name="connsiteY18" fmla="*/ 206 h 9780"/>
              <a:gd name="connsiteX19" fmla="*/ 1817 w 10000"/>
              <a:gd name="connsiteY19" fmla="*/ 379 h 9780"/>
              <a:gd name="connsiteX20" fmla="*/ 1972 w 10000"/>
              <a:gd name="connsiteY20" fmla="*/ 8 h 9780"/>
              <a:gd name="connsiteX21" fmla="*/ 1899 w 10000"/>
              <a:gd name="connsiteY21" fmla="*/ 138 h 9780"/>
              <a:gd name="connsiteX22" fmla="*/ 1678 w 10000"/>
              <a:gd name="connsiteY22" fmla="*/ 312 h 9780"/>
              <a:gd name="connsiteX23" fmla="*/ 1531 w 10000"/>
              <a:gd name="connsiteY23" fmla="*/ 269 h 9780"/>
              <a:gd name="connsiteX24" fmla="*/ 1364 w 10000"/>
              <a:gd name="connsiteY24" fmla="*/ 356 h 9780"/>
              <a:gd name="connsiteX25" fmla="*/ 1217 w 10000"/>
              <a:gd name="connsiteY25" fmla="*/ 378 h 9780"/>
              <a:gd name="connsiteX26" fmla="*/ 1013 w 10000"/>
              <a:gd name="connsiteY26" fmla="*/ 399 h 9780"/>
              <a:gd name="connsiteX27" fmla="*/ 902 w 10000"/>
              <a:gd name="connsiteY27" fmla="*/ 421 h 9780"/>
              <a:gd name="connsiteX28" fmla="*/ 774 w 10000"/>
              <a:gd name="connsiteY28" fmla="*/ 573 h 9780"/>
              <a:gd name="connsiteX29" fmla="*/ 663 w 10000"/>
              <a:gd name="connsiteY29" fmla="*/ 769 h 9780"/>
              <a:gd name="connsiteX30" fmla="*/ 535 w 10000"/>
              <a:gd name="connsiteY30" fmla="*/ 965 h 9780"/>
              <a:gd name="connsiteX31" fmla="*/ 460 w 10000"/>
              <a:gd name="connsiteY31" fmla="*/ 1248 h 9780"/>
              <a:gd name="connsiteX32" fmla="*/ 256 w 10000"/>
              <a:gd name="connsiteY32" fmla="*/ 1401 h 9780"/>
              <a:gd name="connsiteX33" fmla="*/ 295 w 10000"/>
              <a:gd name="connsiteY33" fmla="*/ 1814 h 9780"/>
              <a:gd name="connsiteX34" fmla="*/ 256 w 10000"/>
              <a:gd name="connsiteY34" fmla="*/ 1945 h 9780"/>
              <a:gd name="connsiteX35" fmla="*/ 167 w 10000"/>
              <a:gd name="connsiteY35" fmla="*/ 2097 h 9780"/>
              <a:gd name="connsiteX36" fmla="*/ 256 w 10000"/>
              <a:gd name="connsiteY36" fmla="*/ 2358 h 9780"/>
              <a:gd name="connsiteX37" fmla="*/ 222 w 10000"/>
              <a:gd name="connsiteY37" fmla="*/ 2554 h 9780"/>
              <a:gd name="connsiteX38" fmla="*/ 202 w 10000"/>
              <a:gd name="connsiteY38" fmla="*/ 2837 h 9780"/>
              <a:gd name="connsiteX39" fmla="*/ 184 w 10000"/>
              <a:gd name="connsiteY39" fmla="*/ 3033 h 9780"/>
              <a:gd name="connsiteX40" fmla="*/ 0 w 10000"/>
              <a:gd name="connsiteY40" fmla="*/ 3033 h 9780"/>
              <a:gd name="connsiteX41" fmla="*/ 110 w 10000"/>
              <a:gd name="connsiteY41" fmla="*/ 3228 h 9780"/>
              <a:gd name="connsiteX42" fmla="*/ 167 w 10000"/>
              <a:gd name="connsiteY42" fmla="*/ 3403 h 9780"/>
              <a:gd name="connsiteX43" fmla="*/ 277 w 10000"/>
              <a:gd name="connsiteY43" fmla="*/ 3621 h 9780"/>
              <a:gd name="connsiteX44" fmla="*/ 295 w 10000"/>
              <a:gd name="connsiteY44" fmla="*/ 3773 h 9780"/>
              <a:gd name="connsiteX45" fmla="*/ 497 w 10000"/>
              <a:gd name="connsiteY45" fmla="*/ 4143 h 9780"/>
              <a:gd name="connsiteX46" fmla="*/ 424 w 10000"/>
              <a:gd name="connsiteY46" fmla="*/ 4360 h 9780"/>
              <a:gd name="connsiteX47" fmla="*/ 589 w 10000"/>
              <a:gd name="connsiteY47" fmla="*/ 4730 h 9780"/>
              <a:gd name="connsiteX48" fmla="*/ 589 w 10000"/>
              <a:gd name="connsiteY48" fmla="*/ 4926 h 9780"/>
              <a:gd name="connsiteX49" fmla="*/ 737 w 10000"/>
              <a:gd name="connsiteY49" fmla="*/ 4905 h 9780"/>
              <a:gd name="connsiteX50" fmla="*/ 663 w 10000"/>
              <a:gd name="connsiteY50" fmla="*/ 5623 h 9780"/>
              <a:gd name="connsiteX51" fmla="*/ 792 w 10000"/>
              <a:gd name="connsiteY51" fmla="*/ 5710 h 9780"/>
              <a:gd name="connsiteX52" fmla="*/ 922 w 10000"/>
              <a:gd name="connsiteY52" fmla="*/ 5885 h 9780"/>
              <a:gd name="connsiteX53" fmla="*/ 942 w 10000"/>
              <a:gd name="connsiteY53" fmla="*/ 6102 h 9780"/>
              <a:gd name="connsiteX54" fmla="*/ 1052 w 10000"/>
              <a:gd name="connsiteY54" fmla="*/ 6406 h 9780"/>
              <a:gd name="connsiteX55" fmla="*/ 1087 w 10000"/>
              <a:gd name="connsiteY55" fmla="*/ 6581 h 9780"/>
              <a:gd name="connsiteX56" fmla="*/ 1197 w 10000"/>
              <a:gd name="connsiteY56" fmla="*/ 6538 h 9780"/>
              <a:gd name="connsiteX57" fmla="*/ 1087 w 10000"/>
              <a:gd name="connsiteY57" fmla="*/ 6820 h 9780"/>
              <a:gd name="connsiteX58" fmla="*/ 1142 w 10000"/>
              <a:gd name="connsiteY58" fmla="*/ 7038 h 9780"/>
              <a:gd name="connsiteX59" fmla="*/ 1346 w 10000"/>
              <a:gd name="connsiteY59" fmla="*/ 7342 h 9780"/>
              <a:gd name="connsiteX60" fmla="*/ 1329 w 10000"/>
              <a:gd name="connsiteY60" fmla="*/ 7538 h 9780"/>
              <a:gd name="connsiteX61" fmla="*/ 1477 w 10000"/>
              <a:gd name="connsiteY61" fmla="*/ 7908 h 9780"/>
              <a:gd name="connsiteX62" fmla="*/ 1569 w 10000"/>
              <a:gd name="connsiteY62" fmla="*/ 8170 h 9780"/>
              <a:gd name="connsiteX63" fmla="*/ 1788 w 10000"/>
              <a:gd name="connsiteY63" fmla="*/ 8235 h 9780"/>
              <a:gd name="connsiteX64" fmla="*/ 1844 w 10000"/>
              <a:gd name="connsiteY64" fmla="*/ 8518 h 9780"/>
              <a:gd name="connsiteX65" fmla="*/ 2138 w 10000"/>
              <a:gd name="connsiteY65" fmla="*/ 8714 h 9780"/>
              <a:gd name="connsiteX66" fmla="*/ 2452 w 10000"/>
              <a:gd name="connsiteY66" fmla="*/ 8365 h 9780"/>
              <a:gd name="connsiteX67" fmla="*/ 2563 w 10000"/>
              <a:gd name="connsiteY67" fmla="*/ 8321 h 9780"/>
              <a:gd name="connsiteX68" fmla="*/ 2623 w 10000"/>
              <a:gd name="connsiteY68" fmla="*/ 8017 h 9780"/>
              <a:gd name="connsiteX69" fmla="*/ 2839 w 10000"/>
              <a:gd name="connsiteY69" fmla="*/ 7669 h 9780"/>
              <a:gd name="connsiteX70" fmla="*/ 2832 w 10000"/>
              <a:gd name="connsiteY70" fmla="*/ 7349 h 9780"/>
              <a:gd name="connsiteX71" fmla="*/ 2857 w 10000"/>
              <a:gd name="connsiteY71" fmla="*/ 7118 h 9780"/>
              <a:gd name="connsiteX72" fmla="*/ 2821 w 10000"/>
              <a:gd name="connsiteY72" fmla="*/ 6864 h 9780"/>
              <a:gd name="connsiteX73" fmla="*/ 3623 w 10000"/>
              <a:gd name="connsiteY73" fmla="*/ 6833 h 9780"/>
              <a:gd name="connsiteX74" fmla="*/ 5642 w 10000"/>
              <a:gd name="connsiteY74" fmla="*/ 9780 h 9780"/>
              <a:gd name="connsiteX75" fmla="*/ 5771 w 10000"/>
              <a:gd name="connsiteY75" fmla="*/ 9040 h 9780"/>
              <a:gd name="connsiteX76" fmla="*/ 5642 w 10000"/>
              <a:gd name="connsiteY76" fmla="*/ 8757 h 9780"/>
              <a:gd name="connsiteX77" fmla="*/ 5660 w 10000"/>
              <a:gd name="connsiteY77" fmla="*/ 8213 h 9780"/>
              <a:gd name="connsiteX78" fmla="*/ 5844 w 10000"/>
              <a:gd name="connsiteY78" fmla="*/ 8082 h 9780"/>
              <a:gd name="connsiteX79" fmla="*/ 5826 w 10000"/>
              <a:gd name="connsiteY79" fmla="*/ 7755 h 9780"/>
              <a:gd name="connsiteX80" fmla="*/ 6176 w 10000"/>
              <a:gd name="connsiteY80" fmla="*/ 7364 h 9780"/>
              <a:gd name="connsiteX0" fmla="*/ 6176 w 10000"/>
              <a:gd name="connsiteY0" fmla="*/ 7530 h 10000"/>
              <a:gd name="connsiteX1" fmla="*/ 9977 w 10000"/>
              <a:gd name="connsiteY1" fmla="*/ 7480 h 10000"/>
              <a:gd name="connsiteX2" fmla="*/ 10000 w 10000"/>
              <a:gd name="connsiteY2" fmla="*/ 5253 h 10000"/>
              <a:gd name="connsiteX3" fmla="*/ 9980 w 10000"/>
              <a:gd name="connsiteY3" fmla="*/ 2472 h 10000"/>
              <a:gd name="connsiteX4" fmla="*/ 8721 w 10000"/>
              <a:gd name="connsiteY4" fmla="*/ 2522 h 10000"/>
              <a:gd name="connsiteX5" fmla="*/ 8721 w 10000"/>
              <a:gd name="connsiteY5" fmla="*/ 786 h 10000"/>
              <a:gd name="connsiteX6" fmla="*/ 6176 w 10000"/>
              <a:gd name="connsiteY6" fmla="*/ 786 h 10000"/>
              <a:gd name="connsiteX7" fmla="*/ 4168 w 10000"/>
              <a:gd name="connsiteY7" fmla="*/ 586 h 10000"/>
              <a:gd name="connsiteX8" fmla="*/ 4094 w 10000"/>
              <a:gd name="connsiteY8" fmla="*/ 141 h 10000"/>
              <a:gd name="connsiteX9" fmla="*/ 3803 w 10000"/>
              <a:gd name="connsiteY9" fmla="*/ 22 h 10000"/>
              <a:gd name="connsiteX10" fmla="*/ 3578 w 10000"/>
              <a:gd name="connsiteY10" fmla="*/ 230 h 10000"/>
              <a:gd name="connsiteX11" fmla="*/ 3497 w 10000"/>
              <a:gd name="connsiteY11" fmla="*/ 186 h 10000"/>
              <a:gd name="connsiteX12" fmla="*/ 3435 w 10000"/>
              <a:gd name="connsiteY12" fmla="*/ 364 h 10000"/>
              <a:gd name="connsiteX13" fmla="*/ 3238 w 10000"/>
              <a:gd name="connsiteY13" fmla="*/ 186 h 10000"/>
              <a:gd name="connsiteX14" fmla="*/ 3054 w 10000"/>
              <a:gd name="connsiteY14" fmla="*/ 230 h 10000"/>
              <a:gd name="connsiteX15" fmla="*/ 2870 w 10000"/>
              <a:gd name="connsiteY15" fmla="*/ 97 h 10000"/>
              <a:gd name="connsiteX16" fmla="*/ 2649 w 10000"/>
              <a:gd name="connsiteY16" fmla="*/ 141 h 10000"/>
              <a:gd name="connsiteX17" fmla="*/ 2359 w 10000"/>
              <a:gd name="connsiteY17" fmla="*/ 30 h 10000"/>
              <a:gd name="connsiteX18" fmla="*/ 2246 w 10000"/>
              <a:gd name="connsiteY18" fmla="*/ 211 h 10000"/>
              <a:gd name="connsiteX19" fmla="*/ 1817 w 10000"/>
              <a:gd name="connsiteY19" fmla="*/ 388 h 10000"/>
              <a:gd name="connsiteX20" fmla="*/ 1972 w 10000"/>
              <a:gd name="connsiteY20" fmla="*/ 8 h 10000"/>
              <a:gd name="connsiteX21" fmla="*/ 2012 w 10000"/>
              <a:gd name="connsiteY21" fmla="*/ 532 h 10000"/>
              <a:gd name="connsiteX22" fmla="*/ 1678 w 10000"/>
              <a:gd name="connsiteY22" fmla="*/ 319 h 10000"/>
              <a:gd name="connsiteX23" fmla="*/ 1531 w 10000"/>
              <a:gd name="connsiteY23" fmla="*/ 275 h 10000"/>
              <a:gd name="connsiteX24" fmla="*/ 1364 w 10000"/>
              <a:gd name="connsiteY24" fmla="*/ 364 h 10000"/>
              <a:gd name="connsiteX25" fmla="*/ 1217 w 10000"/>
              <a:gd name="connsiteY25" fmla="*/ 387 h 10000"/>
              <a:gd name="connsiteX26" fmla="*/ 1013 w 10000"/>
              <a:gd name="connsiteY26" fmla="*/ 408 h 10000"/>
              <a:gd name="connsiteX27" fmla="*/ 902 w 10000"/>
              <a:gd name="connsiteY27" fmla="*/ 430 h 10000"/>
              <a:gd name="connsiteX28" fmla="*/ 774 w 10000"/>
              <a:gd name="connsiteY28" fmla="*/ 586 h 10000"/>
              <a:gd name="connsiteX29" fmla="*/ 663 w 10000"/>
              <a:gd name="connsiteY29" fmla="*/ 786 h 10000"/>
              <a:gd name="connsiteX30" fmla="*/ 535 w 10000"/>
              <a:gd name="connsiteY30" fmla="*/ 987 h 10000"/>
              <a:gd name="connsiteX31" fmla="*/ 460 w 10000"/>
              <a:gd name="connsiteY31" fmla="*/ 1276 h 10000"/>
              <a:gd name="connsiteX32" fmla="*/ 256 w 10000"/>
              <a:gd name="connsiteY32" fmla="*/ 1433 h 10000"/>
              <a:gd name="connsiteX33" fmla="*/ 295 w 10000"/>
              <a:gd name="connsiteY33" fmla="*/ 1855 h 10000"/>
              <a:gd name="connsiteX34" fmla="*/ 256 w 10000"/>
              <a:gd name="connsiteY34" fmla="*/ 1989 h 10000"/>
              <a:gd name="connsiteX35" fmla="*/ 167 w 10000"/>
              <a:gd name="connsiteY35" fmla="*/ 2144 h 10000"/>
              <a:gd name="connsiteX36" fmla="*/ 256 w 10000"/>
              <a:gd name="connsiteY36" fmla="*/ 2411 h 10000"/>
              <a:gd name="connsiteX37" fmla="*/ 222 w 10000"/>
              <a:gd name="connsiteY37" fmla="*/ 2611 h 10000"/>
              <a:gd name="connsiteX38" fmla="*/ 202 w 10000"/>
              <a:gd name="connsiteY38" fmla="*/ 2901 h 10000"/>
              <a:gd name="connsiteX39" fmla="*/ 184 w 10000"/>
              <a:gd name="connsiteY39" fmla="*/ 3101 h 10000"/>
              <a:gd name="connsiteX40" fmla="*/ 0 w 10000"/>
              <a:gd name="connsiteY40" fmla="*/ 3101 h 10000"/>
              <a:gd name="connsiteX41" fmla="*/ 110 w 10000"/>
              <a:gd name="connsiteY41" fmla="*/ 3301 h 10000"/>
              <a:gd name="connsiteX42" fmla="*/ 167 w 10000"/>
              <a:gd name="connsiteY42" fmla="*/ 3480 h 10000"/>
              <a:gd name="connsiteX43" fmla="*/ 277 w 10000"/>
              <a:gd name="connsiteY43" fmla="*/ 3702 h 10000"/>
              <a:gd name="connsiteX44" fmla="*/ 295 w 10000"/>
              <a:gd name="connsiteY44" fmla="*/ 3858 h 10000"/>
              <a:gd name="connsiteX45" fmla="*/ 497 w 10000"/>
              <a:gd name="connsiteY45" fmla="*/ 4236 h 10000"/>
              <a:gd name="connsiteX46" fmla="*/ 424 w 10000"/>
              <a:gd name="connsiteY46" fmla="*/ 4458 h 10000"/>
              <a:gd name="connsiteX47" fmla="*/ 589 w 10000"/>
              <a:gd name="connsiteY47" fmla="*/ 4836 h 10000"/>
              <a:gd name="connsiteX48" fmla="*/ 589 w 10000"/>
              <a:gd name="connsiteY48" fmla="*/ 5037 h 10000"/>
              <a:gd name="connsiteX49" fmla="*/ 737 w 10000"/>
              <a:gd name="connsiteY49" fmla="*/ 5015 h 10000"/>
              <a:gd name="connsiteX50" fmla="*/ 663 w 10000"/>
              <a:gd name="connsiteY50" fmla="*/ 5749 h 10000"/>
              <a:gd name="connsiteX51" fmla="*/ 792 w 10000"/>
              <a:gd name="connsiteY51" fmla="*/ 5838 h 10000"/>
              <a:gd name="connsiteX52" fmla="*/ 922 w 10000"/>
              <a:gd name="connsiteY52" fmla="*/ 6017 h 10000"/>
              <a:gd name="connsiteX53" fmla="*/ 942 w 10000"/>
              <a:gd name="connsiteY53" fmla="*/ 6239 h 10000"/>
              <a:gd name="connsiteX54" fmla="*/ 1052 w 10000"/>
              <a:gd name="connsiteY54" fmla="*/ 6550 h 10000"/>
              <a:gd name="connsiteX55" fmla="*/ 1087 w 10000"/>
              <a:gd name="connsiteY55" fmla="*/ 6729 h 10000"/>
              <a:gd name="connsiteX56" fmla="*/ 1197 w 10000"/>
              <a:gd name="connsiteY56" fmla="*/ 6685 h 10000"/>
              <a:gd name="connsiteX57" fmla="*/ 1087 w 10000"/>
              <a:gd name="connsiteY57" fmla="*/ 6973 h 10000"/>
              <a:gd name="connsiteX58" fmla="*/ 1142 w 10000"/>
              <a:gd name="connsiteY58" fmla="*/ 7196 h 10000"/>
              <a:gd name="connsiteX59" fmla="*/ 1346 w 10000"/>
              <a:gd name="connsiteY59" fmla="*/ 7507 h 10000"/>
              <a:gd name="connsiteX60" fmla="*/ 1329 w 10000"/>
              <a:gd name="connsiteY60" fmla="*/ 7708 h 10000"/>
              <a:gd name="connsiteX61" fmla="*/ 1477 w 10000"/>
              <a:gd name="connsiteY61" fmla="*/ 8086 h 10000"/>
              <a:gd name="connsiteX62" fmla="*/ 1569 w 10000"/>
              <a:gd name="connsiteY62" fmla="*/ 8354 h 10000"/>
              <a:gd name="connsiteX63" fmla="*/ 1788 w 10000"/>
              <a:gd name="connsiteY63" fmla="*/ 8420 h 10000"/>
              <a:gd name="connsiteX64" fmla="*/ 1844 w 10000"/>
              <a:gd name="connsiteY64" fmla="*/ 8710 h 10000"/>
              <a:gd name="connsiteX65" fmla="*/ 2138 w 10000"/>
              <a:gd name="connsiteY65" fmla="*/ 8910 h 10000"/>
              <a:gd name="connsiteX66" fmla="*/ 2452 w 10000"/>
              <a:gd name="connsiteY66" fmla="*/ 8553 h 10000"/>
              <a:gd name="connsiteX67" fmla="*/ 2563 w 10000"/>
              <a:gd name="connsiteY67" fmla="*/ 8508 h 10000"/>
              <a:gd name="connsiteX68" fmla="*/ 2623 w 10000"/>
              <a:gd name="connsiteY68" fmla="*/ 8197 h 10000"/>
              <a:gd name="connsiteX69" fmla="*/ 2839 w 10000"/>
              <a:gd name="connsiteY69" fmla="*/ 7842 h 10000"/>
              <a:gd name="connsiteX70" fmla="*/ 2832 w 10000"/>
              <a:gd name="connsiteY70" fmla="*/ 7514 h 10000"/>
              <a:gd name="connsiteX71" fmla="*/ 2857 w 10000"/>
              <a:gd name="connsiteY71" fmla="*/ 7278 h 10000"/>
              <a:gd name="connsiteX72" fmla="*/ 2821 w 10000"/>
              <a:gd name="connsiteY72" fmla="*/ 7018 h 10000"/>
              <a:gd name="connsiteX73" fmla="*/ 3623 w 10000"/>
              <a:gd name="connsiteY73" fmla="*/ 6987 h 10000"/>
              <a:gd name="connsiteX74" fmla="*/ 5642 w 10000"/>
              <a:gd name="connsiteY74" fmla="*/ 10000 h 10000"/>
              <a:gd name="connsiteX75" fmla="*/ 5771 w 10000"/>
              <a:gd name="connsiteY75" fmla="*/ 9243 h 10000"/>
              <a:gd name="connsiteX76" fmla="*/ 5642 w 10000"/>
              <a:gd name="connsiteY76" fmla="*/ 8954 h 10000"/>
              <a:gd name="connsiteX77" fmla="*/ 5660 w 10000"/>
              <a:gd name="connsiteY77" fmla="*/ 8398 h 10000"/>
              <a:gd name="connsiteX78" fmla="*/ 5844 w 10000"/>
              <a:gd name="connsiteY78" fmla="*/ 8264 h 10000"/>
              <a:gd name="connsiteX79" fmla="*/ 5826 w 10000"/>
              <a:gd name="connsiteY79" fmla="*/ 7929 h 10000"/>
              <a:gd name="connsiteX80" fmla="*/ 6176 w 10000"/>
              <a:gd name="connsiteY80" fmla="*/ 7530 h 10000"/>
              <a:gd name="connsiteX0" fmla="*/ 6176 w 10000"/>
              <a:gd name="connsiteY0" fmla="*/ 7520 h 9990"/>
              <a:gd name="connsiteX1" fmla="*/ 9977 w 10000"/>
              <a:gd name="connsiteY1" fmla="*/ 7470 h 9990"/>
              <a:gd name="connsiteX2" fmla="*/ 10000 w 10000"/>
              <a:gd name="connsiteY2" fmla="*/ 5243 h 9990"/>
              <a:gd name="connsiteX3" fmla="*/ 9980 w 10000"/>
              <a:gd name="connsiteY3" fmla="*/ 2462 h 9990"/>
              <a:gd name="connsiteX4" fmla="*/ 8721 w 10000"/>
              <a:gd name="connsiteY4" fmla="*/ 2512 h 9990"/>
              <a:gd name="connsiteX5" fmla="*/ 8721 w 10000"/>
              <a:gd name="connsiteY5" fmla="*/ 776 h 9990"/>
              <a:gd name="connsiteX6" fmla="*/ 6176 w 10000"/>
              <a:gd name="connsiteY6" fmla="*/ 776 h 9990"/>
              <a:gd name="connsiteX7" fmla="*/ 4168 w 10000"/>
              <a:gd name="connsiteY7" fmla="*/ 576 h 9990"/>
              <a:gd name="connsiteX8" fmla="*/ 4094 w 10000"/>
              <a:gd name="connsiteY8" fmla="*/ 131 h 9990"/>
              <a:gd name="connsiteX9" fmla="*/ 3803 w 10000"/>
              <a:gd name="connsiteY9" fmla="*/ 12 h 9990"/>
              <a:gd name="connsiteX10" fmla="*/ 3578 w 10000"/>
              <a:gd name="connsiteY10" fmla="*/ 220 h 9990"/>
              <a:gd name="connsiteX11" fmla="*/ 3497 w 10000"/>
              <a:gd name="connsiteY11" fmla="*/ 176 h 9990"/>
              <a:gd name="connsiteX12" fmla="*/ 3435 w 10000"/>
              <a:gd name="connsiteY12" fmla="*/ 354 h 9990"/>
              <a:gd name="connsiteX13" fmla="*/ 3238 w 10000"/>
              <a:gd name="connsiteY13" fmla="*/ 176 h 9990"/>
              <a:gd name="connsiteX14" fmla="*/ 3054 w 10000"/>
              <a:gd name="connsiteY14" fmla="*/ 220 h 9990"/>
              <a:gd name="connsiteX15" fmla="*/ 2870 w 10000"/>
              <a:gd name="connsiteY15" fmla="*/ 87 h 9990"/>
              <a:gd name="connsiteX16" fmla="*/ 2649 w 10000"/>
              <a:gd name="connsiteY16" fmla="*/ 131 h 9990"/>
              <a:gd name="connsiteX17" fmla="*/ 2359 w 10000"/>
              <a:gd name="connsiteY17" fmla="*/ 20 h 9990"/>
              <a:gd name="connsiteX18" fmla="*/ 2246 w 10000"/>
              <a:gd name="connsiteY18" fmla="*/ 201 h 9990"/>
              <a:gd name="connsiteX19" fmla="*/ 1817 w 10000"/>
              <a:gd name="connsiteY19" fmla="*/ 378 h 9990"/>
              <a:gd name="connsiteX20" fmla="*/ 2299 w 10000"/>
              <a:gd name="connsiteY20" fmla="*/ 510 h 9990"/>
              <a:gd name="connsiteX21" fmla="*/ 2012 w 10000"/>
              <a:gd name="connsiteY21" fmla="*/ 522 h 9990"/>
              <a:gd name="connsiteX22" fmla="*/ 1678 w 10000"/>
              <a:gd name="connsiteY22" fmla="*/ 309 h 9990"/>
              <a:gd name="connsiteX23" fmla="*/ 1531 w 10000"/>
              <a:gd name="connsiteY23" fmla="*/ 265 h 9990"/>
              <a:gd name="connsiteX24" fmla="*/ 1364 w 10000"/>
              <a:gd name="connsiteY24" fmla="*/ 354 h 9990"/>
              <a:gd name="connsiteX25" fmla="*/ 1217 w 10000"/>
              <a:gd name="connsiteY25" fmla="*/ 377 h 9990"/>
              <a:gd name="connsiteX26" fmla="*/ 1013 w 10000"/>
              <a:gd name="connsiteY26" fmla="*/ 398 h 9990"/>
              <a:gd name="connsiteX27" fmla="*/ 902 w 10000"/>
              <a:gd name="connsiteY27" fmla="*/ 420 h 9990"/>
              <a:gd name="connsiteX28" fmla="*/ 774 w 10000"/>
              <a:gd name="connsiteY28" fmla="*/ 576 h 9990"/>
              <a:gd name="connsiteX29" fmla="*/ 663 w 10000"/>
              <a:gd name="connsiteY29" fmla="*/ 776 h 9990"/>
              <a:gd name="connsiteX30" fmla="*/ 535 w 10000"/>
              <a:gd name="connsiteY30" fmla="*/ 977 h 9990"/>
              <a:gd name="connsiteX31" fmla="*/ 460 w 10000"/>
              <a:gd name="connsiteY31" fmla="*/ 1266 h 9990"/>
              <a:gd name="connsiteX32" fmla="*/ 256 w 10000"/>
              <a:gd name="connsiteY32" fmla="*/ 1423 h 9990"/>
              <a:gd name="connsiteX33" fmla="*/ 295 w 10000"/>
              <a:gd name="connsiteY33" fmla="*/ 1845 h 9990"/>
              <a:gd name="connsiteX34" fmla="*/ 256 w 10000"/>
              <a:gd name="connsiteY34" fmla="*/ 1979 h 9990"/>
              <a:gd name="connsiteX35" fmla="*/ 167 w 10000"/>
              <a:gd name="connsiteY35" fmla="*/ 2134 h 9990"/>
              <a:gd name="connsiteX36" fmla="*/ 256 w 10000"/>
              <a:gd name="connsiteY36" fmla="*/ 2401 h 9990"/>
              <a:gd name="connsiteX37" fmla="*/ 222 w 10000"/>
              <a:gd name="connsiteY37" fmla="*/ 2601 h 9990"/>
              <a:gd name="connsiteX38" fmla="*/ 202 w 10000"/>
              <a:gd name="connsiteY38" fmla="*/ 2891 h 9990"/>
              <a:gd name="connsiteX39" fmla="*/ 184 w 10000"/>
              <a:gd name="connsiteY39" fmla="*/ 3091 h 9990"/>
              <a:gd name="connsiteX40" fmla="*/ 0 w 10000"/>
              <a:gd name="connsiteY40" fmla="*/ 3091 h 9990"/>
              <a:gd name="connsiteX41" fmla="*/ 110 w 10000"/>
              <a:gd name="connsiteY41" fmla="*/ 3291 h 9990"/>
              <a:gd name="connsiteX42" fmla="*/ 167 w 10000"/>
              <a:gd name="connsiteY42" fmla="*/ 3470 h 9990"/>
              <a:gd name="connsiteX43" fmla="*/ 277 w 10000"/>
              <a:gd name="connsiteY43" fmla="*/ 3692 h 9990"/>
              <a:gd name="connsiteX44" fmla="*/ 295 w 10000"/>
              <a:gd name="connsiteY44" fmla="*/ 3848 h 9990"/>
              <a:gd name="connsiteX45" fmla="*/ 497 w 10000"/>
              <a:gd name="connsiteY45" fmla="*/ 4226 h 9990"/>
              <a:gd name="connsiteX46" fmla="*/ 424 w 10000"/>
              <a:gd name="connsiteY46" fmla="*/ 4448 h 9990"/>
              <a:gd name="connsiteX47" fmla="*/ 589 w 10000"/>
              <a:gd name="connsiteY47" fmla="*/ 4826 h 9990"/>
              <a:gd name="connsiteX48" fmla="*/ 589 w 10000"/>
              <a:gd name="connsiteY48" fmla="*/ 5027 h 9990"/>
              <a:gd name="connsiteX49" fmla="*/ 737 w 10000"/>
              <a:gd name="connsiteY49" fmla="*/ 5005 h 9990"/>
              <a:gd name="connsiteX50" fmla="*/ 663 w 10000"/>
              <a:gd name="connsiteY50" fmla="*/ 5739 h 9990"/>
              <a:gd name="connsiteX51" fmla="*/ 792 w 10000"/>
              <a:gd name="connsiteY51" fmla="*/ 5828 h 9990"/>
              <a:gd name="connsiteX52" fmla="*/ 922 w 10000"/>
              <a:gd name="connsiteY52" fmla="*/ 6007 h 9990"/>
              <a:gd name="connsiteX53" fmla="*/ 942 w 10000"/>
              <a:gd name="connsiteY53" fmla="*/ 6229 h 9990"/>
              <a:gd name="connsiteX54" fmla="*/ 1052 w 10000"/>
              <a:gd name="connsiteY54" fmla="*/ 6540 h 9990"/>
              <a:gd name="connsiteX55" fmla="*/ 1087 w 10000"/>
              <a:gd name="connsiteY55" fmla="*/ 6719 h 9990"/>
              <a:gd name="connsiteX56" fmla="*/ 1197 w 10000"/>
              <a:gd name="connsiteY56" fmla="*/ 6675 h 9990"/>
              <a:gd name="connsiteX57" fmla="*/ 1087 w 10000"/>
              <a:gd name="connsiteY57" fmla="*/ 6963 h 9990"/>
              <a:gd name="connsiteX58" fmla="*/ 1142 w 10000"/>
              <a:gd name="connsiteY58" fmla="*/ 7186 h 9990"/>
              <a:gd name="connsiteX59" fmla="*/ 1346 w 10000"/>
              <a:gd name="connsiteY59" fmla="*/ 7497 h 9990"/>
              <a:gd name="connsiteX60" fmla="*/ 1329 w 10000"/>
              <a:gd name="connsiteY60" fmla="*/ 7698 h 9990"/>
              <a:gd name="connsiteX61" fmla="*/ 1477 w 10000"/>
              <a:gd name="connsiteY61" fmla="*/ 8076 h 9990"/>
              <a:gd name="connsiteX62" fmla="*/ 1569 w 10000"/>
              <a:gd name="connsiteY62" fmla="*/ 8344 h 9990"/>
              <a:gd name="connsiteX63" fmla="*/ 1788 w 10000"/>
              <a:gd name="connsiteY63" fmla="*/ 8410 h 9990"/>
              <a:gd name="connsiteX64" fmla="*/ 1844 w 10000"/>
              <a:gd name="connsiteY64" fmla="*/ 8700 h 9990"/>
              <a:gd name="connsiteX65" fmla="*/ 2138 w 10000"/>
              <a:gd name="connsiteY65" fmla="*/ 8900 h 9990"/>
              <a:gd name="connsiteX66" fmla="*/ 2452 w 10000"/>
              <a:gd name="connsiteY66" fmla="*/ 8543 h 9990"/>
              <a:gd name="connsiteX67" fmla="*/ 2563 w 10000"/>
              <a:gd name="connsiteY67" fmla="*/ 8498 h 9990"/>
              <a:gd name="connsiteX68" fmla="*/ 2623 w 10000"/>
              <a:gd name="connsiteY68" fmla="*/ 8187 h 9990"/>
              <a:gd name="connsiteX69" fmla="*/ 2839 w 10000"/>
              <a:gd name="connsiteY69" fmla="*/ 7832 h 9990"/>
              <a:gd name="connsiteX70" fmla="*/ 2832 w 10000"/>
              <a:gd name="connsiteY70" fmla="*/ 7504 h 9990"/>
              <a:gd name="connsiteX71" fmla="*/ 2857 w 10000"/>
              <a:gd name="connsiteY71" fmla="*/ 7268 h 9990"/>
              <a:gd name="connsiteX72" fmla="*/ 2821 w 10000"/>
              <a:gd name="connsiteY72" fmla="*/ 7008 h 9990"/>
              <a:gd name="connsiteX73" fmla="*/ 3623 w 10000"/>
              <a:gd name="connsiteY73" fmla="*/ 6977 h 9990"/>
              <a:gd name="connsiteX74" fmla="*/ 5642 w 10000"/>
              <a:gd name="connsiteY74" fmla="*/ 9990 h 9990"/>
              <a:gd name="connsiteX75" fmla="*/ 5771 w 10000"/>
              <a:gd name="connsiteY75" fmla="*/ 9233 h 9990"/>
              <a:gd name="connsiteX76" fmla="*/ 5642 w 10000"/>
              <a:gd name="connsiteY76" fmla="*/ 8944 h 9990"/>
              <a:gd name="connsiteX77" fmla="*/ 5660 w 10000"/>
              <a:gd name="connsiteY77" fmla="*/ 8388 h 9990"/>
              <a:gd name="connsiteX78" fmla="*/ 5844 w 10000"/>
              <a:gd name="connsiteY78" fmla="*/ 8254 h 9990"/>
              <a:gd name="connsiteX79" fmla="*/ 5826 w 10000"/>
              <a:gd name="connsiteY79" fmla="*/ 7919 h 9990"/>
              <a:gd name="connsiteX80" fmla="*/ 6176 w 10000"/>
              <a:gd name="connsiteY80" fmla="*/ 7520 h 9990"/>
              <a:gd name="connsiteX0" fmla="*/ 6176 w 10000"/>
              <a:gd name="connsiteY0" fmla="*/ 7516 h 9988"/>
              <a:gd name="connsiteX1" fmla="*/ 9977 w 10000"/>
              <a:gd name="connsiteY1" fmla="*/ 7465 h 9988"/>
              <a:gd name="connsiteX2" fmla="*/ 10000 w 10000"/>
              <a:gd name="connsiteY2" fmla="*/ 5236 h 9988"/>
              <a:gd name="connsiteX3" fmla="*/ 9980 w 10000"/>
              <a:gd name="connsiteY3" fmla="*/ 2452 h 9988"/>
              <a:gd name="connsiteX4" fmla="*/ 8721 w 10000"/>
              <a:gd name="connsiteY4" fmla="*/ 2503 h 9988"/>
              <a:gd name="connsiteX5" fmla="*/ 8721 w 10000"/>
              <a:gd name="connsiteY5" fmla="*/ 765 h 9988"/>
              <a:gd name="connsiteX6" fmla="*/ 6176 w 10000"/>
              <a:gd name="connsiteY6" fmla="*/ 765 h 9988"/>
              <a:gd name="connsiteX7" fmla="*/ 4168 w 10000"/>
              <a:gd name="connsiteY7" fmla="*/ 565 h 9988"/>
              <a:gd name="connsiteX8" fmla="*/ 4094 w 10000"/>
              <a:gd name="connsiteY8" fmla="*/ 119 h 9988"/>
              <a:gd name="connsiteX9" fmla="*/ 3803 w 10000"/>
              <a:gd name="connsiteY9" fmla="*/ 0 h 9988"/>
              <a:gd name="connsiteX10" fmla="*/ 3578 w 10000"/>
              <a:gd name="connsiteY10" fmla="*/ 208 h 9988"/>
              <a:gd name="connsiteX11" fmla="*/ 3497 w 10000"/>
              <a:gd name="connsiteY11" fmla="*/ 164 h 9988"/>
              <a:gd name="connsiteX12" fmla="*/ 3435 w 10000"/>
              <a:gd name="connsiteY12" fmla="*/ 342 h 9988"/>
              <a:gd name="connsiteX13" fmla="*/ 3238 w 10000"/>
              <a:gd name="connsiteY13" fmla="*/ 164 h 9988"/>
              <a:gd name="connsiteX14" fmla="*/ 3054 w 10000"/>
              <a:gd name="connsiteY14" fmla="*/ 208 h 9988"/>
              <a:gd name="connsiteX15" fmla="*/ 2870 w 10000"/>
              <a:gd name="connsiteY15" fmla="*/ 75 h 9988"/>
              <a:gd name="connsiteX16" fmla="*/ 2649 w 10000"/>
              <a:gd name="connsiteY16" fmla="*/ 119 h 9988"/>
              <a:gd name="connsiteX17" fmla="*/ 2359 w 10000"/>
              <a:gd name="connsiteY17" fmla="*/ 8 h 9988"/>
              <a:gd name="connsiteX18" fmla="*/ 1817 w 10000"/>
              <a:gd name="connsiteY18" fmla="*/ 366 h 9988"/>
              <a:gd name="connsiteX19" fmla="*/ 2299 w 10000"/>
              <a:gd name="connsiteY19" fmla="*/ 499 h 9988"/>
              <a:gd name="connsiteX20" fmla="*/ 2012 w 10000"/>
              <a:gd name="connsiteY20" fmla="*/ 511 h 9988"/>
              <a:gd name="connsiteX21" fmla="*/ 1678 w 10000"/>
              <a:gd name="connsiteY21" fmla="*/ 297 h 9988"/>
              <a:gd name="connsiteX22" fmla="*/ 1531 w 10000"/>
              <a:gd name="connsiteY22" fmla="*/ 253 h 9988"/>
              <a:gd name="connsiteX23" fmla="*/ 1364 w 10000"/>
              <a:gd name="connsiteY23" fmla="*/ 342 h 9988"/>
              <a:gd name="connsiteX24" fmla="*/ 1217 w 10000"/>
              <a:gd name="connsiteY24" fmla="*/ 365 h 9988"/>
              <a:gd name="connsiteX25" fmla="*/ 1013 w 10000"/>
              <a:gd name="connsiteY25" fmla="*/ 386 h 9988"/>
              <a:gd name="connsiteX26" fmla="*/ 902 w 10000"/>
              <a:gd name="connsiteY26" fmla="*/ 408 h 9988"/>
              <a:gd name="connsiteX27" fmla="*/ 774 w 10000"/>
              <a:gd name="connsiteY27" fmla="*/ 565 h 9988"/>
              <a:gd name="connsiteX28" fmla="*/ 663 w 10000"/>
              <a:gd name="connsiteY28" fmla="*/ 765 h 9988"/>
              <a:gd name="connsiteX29" fmla="*/ 535 w 10000"/>
              <a:gd name="connsiteY29" fmla="*/ 966 h 9988"/>
              <a:gd name="connsiteX30" fmla="*/ 460 w 10000"/>
              <a:gd name="connsiteY30" fmla="*/ 1255 h 9988"/>
              <a:gd name="connsiteX31" fmla="*/ 256 w 10000"/>
              <a:gd name="connsiteY31" fmla="*/ 1412 h 9988"/>
              <a:gd name="connsiteX32" fmla="*/ 295 w 10000"/>
              <a:gd name="connsiteY32" fmla="*/ 1835 h 9988"/>
              <a:gd name="connsiteX33" fmla="*/ 256 w 10000"/>
              <a:gd name="connsiteY33" fmla="*/ 1969 h 9988"/>
              <a:gd name="connsiteX34" fmla="*/ 167 w 10000"/>
              <a:gd name="connsiteY34" fmla="*/ 2124 h 9988"/>
              <a:gd name="connsiteX35" fmla="*/ 256 w 10000"/>
              <a:gd name="connsiteY35" fmla="*/ 2391 h 9988"/>
              <a:gd name="connsiteX36" fmla="*/ 222 w 10000"/>
              <a:gd name="connsiteY36" fmla="*/ 2592 h 9988"/>
              <a:gd name="connsiteX37" fmla="*/ 202 w 10000"/>
              <a:gd name="connsiteY37" fmla="*/ 2882 h 9988"/>
              <a:gd name="connsiteX38" fmla="*/ 184 w 10000"/>
              <a:gd name="connsiteY38" fmla="*/ 3082 h 9988"/>
              <a:gd name="connsiteX39" fmla="*/ 0 w 10000"/>
              <a:gd name="connsiteY39" fmla="*/ 3082 h 9988"/>
              <a:gd name="connsiteX40" fmla="*/ 110 w 10000"/>
              <a:gd name="connsiteY40" fmla="*/ 3282 h 9988"/>
              <a:gd name="connsiteX41" fmla="*/ 167 w 10000"/>
              <a:gd name="connsiteY41" fmla="*/ 3461 h 9988"/>
              <a:gd name="connsiteX42" fmla="*/ 277 w 10000"/>
              <a:gd name="connsiteY42" fmla="*/ 3684 h 9988"/>
              <a:gd name="connsiteX43" fmla="*/ 295 w 10000"/>
              <a:gd name="connsiteY43" fmla="*/ 3840 h 9988"/>
              <a:gd name="connsiteX44" fmla="*/ 497 w 10000"/>
              <a:gd name="connsiteY44" fmla="*/ 4218 h 9988"/>
              <a:gd name="connsiteX45" fmla="*/ 424 w 10000"/>
              <a:gd name="connsiteY45" fmla="*/ 4440 h 9988"/>
              <a:gd name="connsiteX46" fmla="*/ 589 w 10000"/>
              <a:gd name="connsiteY46" fmla="*/ 4819 h 9988"/>
              <a:gd name="connsiteX47" fmla="*/ 589 w 10000"/>
              <a:gd name="connsiteY47" fmla="*/ 5020 h 9988"/>
              <a:gd name="connsiteX48" fmla="*/ 737 w 10000"/>
              <a:gd name="connsiteY48" fmla="*/ 4998 h 9988"/>
              <a:gd name="connsiteX49" fmla="*/ 663 w 10000"/>
              <a:gd name="connsiteY49" fmla="*/ 5733 h 9988"/>
              <a:gd name="connsiteX50" fmla="*/ 792 w 10000"/>
              <a:gd name="connsiteY50" fmla="*/ 5822 h 9988"/>
              <a:gd name="connsiteX51" fmla="*/ 922 w 10000"/>
              <a:gd name="connsiteY51" fmla="*/ 6001 h 9988"/>
              <a:gd name="connsiteX52" fmla="*/ 942 w 10000"/>
              <a:gd name="connsiteY52" fmla="*/ 6223 h 9988"/>
              <a:gd name="connsiteX53" fmla="*/ 1052 w 10000"/>
              <a:gd name="connsiteY53" fmla="*/ 6535 h 9988"/>
              <a:gd name="connsiteX54" fmla="*/ 1087 w 10000"/>
              <a:gd name="connsiteY54" fmla="*/ 6714 h 9988"/>
              <a:gd name="connsiteX55" fmla="*/ 1197 w 10000"/>
              <a:gd name="connsiteY55" fmla="*/ 6670 h 9988"/>
              <a:gd name="connsiteX56" fmla="*/ 1087 w 10000"/>
              <a:gd name="connsiteY56" fmla="*/ 6958 h 9988"/>
              <a:gd name="connsiteX57" fmla="*/ 1142 w 10000"/>
              <a:gd name="connsiteY57" fmla="*/ 7181 h 9988"/>
              <a:gd name="connsiteX58" fmla="*/ 1346 w 10000"/>
              <a:gd name="connsiteY58" fmla="*/ 7493 h 9988"/>
              <a:gd name="connsiteX59" fmla="*/ 1329 w 10000"/>
              <a:gd name="connsiteY59" fmla="*/ 7694 h 9988"/>
              <a:gd name="connsiteX60" fmla="*/ 1477 w 10000"/>
              <a:gd name="connsiteY60" fmla="*/ 8072 h 9988"/>
              <a:gd name="connsiteX61" fmla="*/ 1569 w 10000"/>
              <a:gd name="connsiteY61" fmla="*/ 8340 h 9988"/>
              <a:gd name="connsiteX62" fmla="*/ 1788 w 10000"/>
              <a:gd name="connsiteY62" fmla="*/ 8406 h 9988"/>
              <a:gd name="connsiteX63" fmla="*/ 1844 w 10000"/>
              <a:gd name="connsiteY63" fmla="*/ 8697 h 9988"/>
              <a:gd name="connsiteX64" fmla="*/ 2138 w 10000"/>
              <a:gd name="connsiteY64" fmla="*/ 8897 h 9988"/>
              <a:gd name="connsiteX65" fmla="*/ 2452 w 10000"/>
              <a:gd name="connsiteY65" fmla="*/ 8540 h 9988"/>
              <a:gd name="connsiteX66" fmla="*/ 2563 w 10000"/>
              <a:gd name="connsiteY66" fmla="*/ 8495 h 9988"/>
              <a:gd name="connsiteX67" fmla="*/ 2623 w 10000"/>
              <a:gd name="connsiteY67" fmla="*/ 8183 h 9988"/>
              <a:gd name="connsiteX68" fmla="*/ 2839 w 10000"/>
              <a:gd name="connsiteY68" fmla="*/ 7828 h 9988"/>
              <a:gd name="connsiteX69" fmla="*/ 2832 w 10000"/>
              <a:gd name="connsiteY69" fmla="*/ 7500 h 9988"/>
              <a:gd name="connsiteX70" fmla="*/ 2857 w 10000"/>
              <a:gd name="connsiteY70" fmla="*/ 7263 h 9988"/>
              <a:gd name="connsiteX71" fmla="*/ 2821 w 10000"/>
              <a:gd name="connsiteY71" fmla="*/ 7003 h 9988"/>
              <a:gd name="connsiteX72" fmla="*/ 3623 w 10000"/>
              <a:gd name="connsiteY72" fmla="*/ 6972 h 9988"/>
              <a:gd name="connsiteX73" fmla="*/ 5642 w 10000"/>
              <a:gd name="connsiteY73" fmla="*/ 9988 h 9988"/>
              <a:gd name="connsiteX74" fmla="*/ 5771 w 10000"/>
              <a:gd name="connsiteY74" fmla="*/ 9230 h 9988"/>
              <a:gd name="connsiteX75" fmla="*/ 5642 w 10000"/>
              <a:gd name="connsiteY75" fmla="*/ 8941 h 9988"/>
              <a:gd name="connsiteX76" fmla="*/ 5660 w 10000"/>
              <a:gd name="connsiteY76" fmla="*/ 8384 h 9988"/>
              <a:gd name="connsiteX77" fmla="*/ 5844 w 10000"/>
              <a:gd name="connsiteY77" fmla="*/ 8250 h 9988"/>
              <a:gd name="connsiteX78" fmla="*/ 5826 w 10000"/>
              <a:gd name="connsiteY78" fmla="*/ 7915 h 9988"/>
              <a:gd name="connsiteX79" fmla="*/ 6176 w 10000"/>
              <a:gd name="connsiteY79" fmla="*/ 7516 h 9988"/>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497 w 10000"/>
              <a:gd name="connsiteY11" fmla="*/ 164 h 10000"/>
              <a:gd name="connsiteX12" fmla="*/ 3435 w 10000"/>
              <a:gd name="connsiteY12" fmla="*/ 342 h 10000"/>
              <a:gd name="connsiteX13" fmla="*/ 3238 w 10000"/>
              <a:gd name="connsiteY13" fmla="*/ 164 h 10000"/>
              <a:gd name="connsiteX14" fmla="*/ 3054 w 10000"/>
              <a:gd name="connsiteY14" fmla="*/ 208 h 10000"/>
              <a:gd name="connsiteX15" fmla="*/ 2870 w 10000"/>
              <a:gd name="connsiteY15" fmla="*/ 75 h 10000"/>
              <a:gd name="connsiteX16" fmla="*/ 2649 w 10000"/>
              <a:gd name="connsiteY16" fmla="*/ 119 h 10000"/>
              <a:gd name="connsiteX17" fmla="*/ 2686 w 10000"/>
              <a:gd name="connsiteY17" fmla="*/ 491 h 10000"/>
              <a:gd name="connsiteX18" fmla="*/ 1817 w 10000"/>
              <a:gd name="connsiteY18" fmla="*/ 366 h 10000"/>
              <a:gd name="connsiteX19" fmla="*/ 2299 w 10000"/>
              <a:gd name="connsiteY19" fmla="*/ 500 h 10000"/>
              <a:gd name="connsiteX20" fmla="*/ 2012 w 10000"/>
              <a:gd name="connsiteY20" fmla="*/ 512 h 10000"/>
              <a:gd name="connsiteX21" fmla="*/ 1678 w 10000"/>
              <a:gd name="connsiteY21" fmla="*/ 297 h 10000"/>
              <a:gd name="connsiteX22" fmla="*/ 1531 w 10000"/>
              <a:gd name="connsiteY22" fmla="*/ 253 h 10000"/>
              <a:gd name="connsiteX23" fmla="*/ 1364 w 10000"/>
              <a:gd name="connsiteY23" fmla="*/ 342 h 10000"/>
              <a:gd name="connsiteX24" fmla="*/ 1217 w 10000"/>
              <a:gd name="connsiteY24" fmla="*/ 365 h 10000"/>
              <a:gd name="connsiteX25" fmla="*/ 1013 w 10000"/>
              <a:gd name="connsiteY25" fmla="*/ 386 h 10000"/>
              <a:gd name="connsiteX26" fmla="*/ 902 w 10000"/>
              <a:gd name="connsiteY26" fmla="*/ 408 h 10000"/>
              <a:gd name="connsiteX27" fmla="*/ 774 w 10000"/>
              <a:gd name="connsiteY27" fmla="*/ 566 h 10000"/>
              <a:gd name="connsiteX28" fmla="*/ 663 w 10000"/>
              <a:gd name="connsiteY28" fmla="*/ 766 h 10000"/>
              <a:gd name="connsiteX29" fmla="*/ 535 w 10000"/>
              <a:gd name="connsiteY29" fmla="*/ 967 h 10000"/>
              <a:gd name="connsiteX30" fmla="*/ 460 w 10000"/>
              <a:gd name="connsiteY30" fmla="*/ 1257 h 10000"/>
              <a:gd name="connsiteX31" fmla="*/ 256 w 10000"/>
              <a:gd name="connsiteY31" fmla="*/ 1414 h 10000"/>
              <a:gd name="connsiteX32" fmla="*/ 295 w 10000"/>
              <a:gd name="connsiteY32" fmla="*/ 1837 h 10000"/>
              <a:gd name="connsiteX33" fmla="*/ 256 w 10000"/>
              <a:gd name="connsiteY33" fmla="*/ 1971 h 10000"/>
              <a:gd name="connsiteX34" fmla="*/ 167 w 10000"/>
              <a:gd name="connsiteY34" fmla="*/ 2127 h 10000"/>
              <a:gd name="connsiteX35" fmla="*/ 256 w 10000"/>
              <a:gd name="connsiteY35" fmla="*/ 2394 h 10000"/>
              <a:gd name="connsiteX36" fmla="*/ 222 w 10000"/>
              <a:gd name="connsiteY36" fmla="*/ 2595 h 10000"/>
              <a:gd name="connsiteX37" fmla="*/ 202 w 10000"/>
              <a:gd name="connsiteY37" fmla="*/ 2885 h 10000"/>
              <a:gd name="connsiteX38" fmla="*/ 184 w 10000"/>
              <a:gd name="connsiteY38" fmla="*/ 3086 h 10000"/>
              <a:gd name="connsiteX39" fmla="*/ 0 w 10000"/>
              <a:gd name="connsiteY39" fmla="*/ 3086 h 10000"/>
              <a:gd name="connsiteX40" fmla="*/ 110 w 10000"/>
              <a:gd name="connsiteY40" fmla="*/ 3286 h 10000"/>
              <a:gd name="connsiteX41" fmla="*/ 167 w 10000"/>
              <a:gd name="connsiteY41" fmla="*/ 3465 h 10000"/>
              <a:gd name="connsiteX42" fmla="*/ 277 w 10000"/>
              <a:gd name="connsiteY42" fmla="*/ 3688 h 10000"/>
              <a:gd name="connsiteX43" fmla="*/ 295 w 10000"/>
              <a:gd name="connsiteY43" fmla="*/ 3845 h 10000"/>
              <a:gd name="connsiteX44" fmla="*/ 497 w 10000"/>
              <a:gd name="connsiteY44" fmla="*/ 4223 h 10000"/>
              <a:gd name="connsiteX45" fmla="*/ 424 w 10000"/>
              <a:gd name="connsiteY45" fmla="*/ 4445 h 10000"/>
              <a:gd name="connsiteX46" fmla="*/ 589 w 10000"/>
              <a:gd name="connsiteY46" fmla="*/ 4825 h 10000"/>
              <a:gd name="connsiteX47" fmla="*/ 589 w 10000"/>
              <a:gd name="connsiteY47" fmla="*/ 5026 h 10000"/>
              <a:gd name="connsiteX48" fmla="*/ 737 w 10000"/>
              <a:gd name="connsiteY48" fmla="*/ 5004 h 10000"/>
              <a:gd name="connsiteX49" fmla="*/ 663 w 10000"/>
              <a:gd name="connsiteY49" fmla="*/ 5740 h 10000"/>
              <a:gd name="connsiteX50" fmla="*/ 792 w 10000"/>
              <a:gd name="connsiteY50" fmla="*/ 5829 h 10000"/>
              <a:gd name="connsiteX51" fmla="*/ 922 w 10000"/>
              <a:gd name="connsiteY51" fmla="*/ 6008 h 10000"/>
              <a:gd name="connsiteX52" fmla="*/ 942 w 10000"/>
              <a:gd name="connsiteY52" fmla="*/ 6230 h 10000"/>
              <a:gd name="connsiteX53" fmla="*/ 1052 w 10000"/>
              <a:gd name="connsiteY53" fmla="*/ 6543 h 10000"/>
              <a:gd name="connsiteX54" fmla="*/ 1087 w 10000"/>
              <a:gd name="connsiteY54" fmla="*/ 6722 h 10000"/>
              <a:gd name="connsiteX55" fmla="*/ 1197 w 10000"/>
              <a:gd name="connsiteY55" fmla="*/ 6678 h 10000"/>
              <a:gd name="connsiteX56" fmla="*/ 1087 w 10000"/>
              <a:gd name="connsiteY56" fmla="*/ 6966 h 10000"/>
              <a:gd name="connsiteX57" fmla="*/ 1142 w 10000"/>
              <a:gd name="connsiteY57" fmla="*/ 7190 h 10000"/>
              <a:gd name="connsiteX58" fmla="*/ 1346 w 10000"/>
              <a:gd name="connsiteY58" fmla="*/ 7502 h 10000"/>
              <a:gd name="connsiteX59" fmla="*/ 1329 w 10000"/>
              <a:gd name="connsiteY59" fmla="*/ 7703 h 10000"/>
              <a:gd name="connsiteX60" fmla="*/ 1477 w 10000"/>
              <a:gd name="connsiteY60" fmla="*/ 8082 h 10000"/>
              <a:gd name="connsiteX61" fmla="*/ 1569 w 10000"/>
              <a:gd name="connsiteY61" fmla="*/ 8350 h 10000"/>
              <a:gd name="connsiteX62" fmla="*/ 1788 w 10000"/>
              <a:gd name="connsiteY62" fmla="*/ 8416 h 10000"/>
              <a:gd name="connsiteX63" fmla="*/ 1844 w 10000"/>
              <a:gd name="connsiteY63" fmla="*/ 8707 h 10000"/>
              <a:gd name="connsiteX64" fmla="*/ 2138 w 10000"/>
              <a:gd name="connsiteY64" fmla="*/ 8908 h 10000"/>
              <a:gd name="connsiteX65" fmla="*/ 2452 w 10000"/>
              <a:gd name="connsiteY65" fmla="*/ 8550 h 10000"/>
              <a:gd name="connsiteX66" fmla="*/ 2563 w 10000"/>
              <a:gd name="connsiteY66" fmla="*/ 8505 h 10000"/>
              <a:gd name="connsiteX67" fmla="*/ 2623 w 10000"/>
              <a:gd name="connsiteY67" fmla="*/ 8193 h 10000"/>
              <a:gd name="connsiteX68" fmla="*/ 2839 w 10000"/>
              <a:gd name="connsiteY68" fmla="*/ 7837 h 10000"/>
              <a:gd name="connsiteX69" fmla="*/ 2832 w 10000"/>
              <a:gd name="connsiteY69" fmla="*/ 7509 h 10000"/>
              <a:gd name="connsiteX70" fmla="*/ 2857 w 10000"/>
              <a:gd name="connsiteY70" fmla="*/ 7272 h 10000"/>
              <a:gd name="connsiteX71" fmla="*/ 2821 w 10000"/>
              <a:gd name="connsiteY71" fmla="*/ 7011 h 10000"/>
              <a:gd name="connsiteX72" fmla="*/ 3623 w 10000"/>
              <a:gd name="connsiteY72" fmla="*/ 6980 h 10000"/>
              <a:gd name="connsiteX73" fmla="*/ 5642 w 10000"/>
              <a:gd name="connsiteY73" fmla="*/ 10000 h 10000"/>
              <a:gd name="connsiteX74" fmla="*/ 5771 w 10000"/>
              <a:gd name="connsiteY74" fmla="*/ 9241 h 10000"/>
              <a:gd name="connsiteX75" fmla="*/ 5642 w 10000"/>
              <a:gd name="connsiteY75" fmla="*/ 8952 h 10000"/>
              <a:gd name="connsiteX76" fmla="*/ 5660 w 10000"/>
              <a:gd name="connsiteY76" fmla="*/ 8394 h 10000"/>
              <a:gd name="connsiteX77" fmla="*/ 5844 w 10000"/>
              <a:gd name="connsiteY77" fmla="*/ 8260 h 10000"/>
              <a:gd name="connsiteX78" fmla="*/ 5826 w 10000"/>
              <a:gd name="connsiteY78" fmla="*/ 7925 h 10000"/>
              <a:gd name="connsiteX79" fmla="*/ 6176 w 10000"/>
              <a:gd name="connsiteY79"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497 w 10000"/>
              <a:gd name="connsiteY11" fmla="*/ 164 h 10000"/>
              <a:gd name="connsiteX12" fmla="*/ 3435 w 10000"/>
              <a:gd name="connsiteY12" fmla="*/ 342 h 10000"/>
              <a:gd name="connsiteX13" fmla="*/ 3238 w 10000"/>
              <a:gd name="connsiteY13" fmla="*/ 164 h 10000"/>
              <a:gd name="connsiteX14" fmla="*/ 3054 w 10000"/>
              <a:gd name="connsiteY14" fmla="*/ 208 h 10000"/>
              <a:gd name="connsiteX15" fmla="*/ 2870 w 10000"/>
              <a:gd name="connsiteY15" fmla="*/ 75 h 10000"/>
              <a:gd name="connsiteX16" fmla="*/ 2649 w 10000"/>
              <a:gd name="connsiteY16" fmla="*/ 119 h 10000"/>
              <a:gd name="connsiteX17" fmla="*/ 2686 w 10000"/>
              <a:gd name="connsiteY17" fmla="*/ 491 h 10000"/>
              <a:gd name="connsiteX18" fmla="*/ 2470 w 10000"/>
              <a:gd name="connsiteY18" fmla="*/ 396 h 10000"/>
              <a:gd name="connsiteX19" fmla="*/ 2299 w 10000"/>
              <a:gd name="connsiteY19" fmla="*/ 500 h 10000"/>
              <a:gd name="connsiteX20" fmla="*/ 2012 w 10000"/>
              <a:gd name="connsiteY20" fmla="*/ 512 h 10000"/>
              <a:gd name="connsiteX21" fmla="*/ 1678 w 10000"/>
              <a:gd name="connsiteY21" fmla="*/ 297 h 10000"/>
              <a:gd name="connsiteX22" fmla="*/ 1531 w 10000"/>
              <a:gd name="connsiteY22" fmla="*/ 253 h 10000"/>
              <a:gd name="connsiteX23" fmla="*/ 1364 w 10000"/>
              <a:gd name="connsiteY23" fmla="*/ 342 h 10000"/>
              <a:gd name="connsiteX24" fmla="*/ 1217 w 10000"/>
              <a:gd name="connsiteY24" fmla="*/ 365 h 10000"/>
              <a:gd name="connsiteX25" fmla="*/ 1013 w 10000"/>
              <a:gd name="connsiteY25" fmla="*/ 386 h 10000"/>
              <a:gd name="connsiteX26" fmla="*/ 902 w 10000"/>
              <a:gd name="connsiteY26" fmla="*/ 408 h 10000"/>
              <a:gd name="connsiteX27" fmla="*/ 774 w 10000"/>
              <a:gd name="connsiteY27" fmla="*/ 566 h 10000"/>
              <a:gd name="connsiteX28" fmla="*/ 663 w 10000"/>
              <a:gd name="connsiteY28" fmla="*/ 766 h 10000"/>
              <a:gd name="connsiteX29" fmla="*/ 535 w 10000"/>
              <a:gd name="connsiteY29" fmla="*/ 967 h 10000"/>
              <a:gd name="connsiteX30" fmla="*/ 460 w 10000"/>
              <a:gd name="connsiteY30" fmla="*/ 1257 h 10000"/>
              <a:gd name="connsiteX31" fmla="*/ 256 w 10000"/>
              <a:gd name="connsiteY31" fmla="*/ 1414 h 10000"/>
              <a:gd name="connsiteX32" fmla="*/ 295 w 10000"/>
              <a:gd name="connsiteY32" fmla="*/ 1837 h 10000"/>
              <a:gd name="connsiteX33" fmla="*/ 256 w 10000"/>
              <a:gd name="connsiteY33" fmla="*/ 1971 h 10000"/>
              <a:gd name="connsiteX34" fmla="*/ 167 w 10000"/>
              <a:gd name="connsiteY34" fmla="*/ 2127 h 10000"/>
              <a:gd name="connsiteX35" fmla="*/ 256 w 10000"/>
              <a:gd name="connsiteY35" fmla="*/ 2394 h 10000"/>
              <a:gd name="connsiteX36" fmla="*/ 222 w 10000"/>
              <a:gd name="connsiteY36" fmla="*/ 2595 h 10000"/>
              <a:gd name="connsiteX37" fmla="*/ 202 w 10000"/>
              <a:gd name="connsiteY37" fmla="*/ 2885 h 10000"/>
              <a:gd name="connsiteX38" fmla="*/ 184 w 10000"/>
              <a:gd name="connsiteY38" fmla="*/ 3086 h 10000"/>
              <a:gd name="connsiteX39" fmla="*/ 0 w 10000"/>
              <a:gd name="connsiteY39" fmla="*/ 3086 h 10000"/>
              <a:gd name="connsiteX40" fmla="*/ 110 w 10000"/>
              <a:gd name="connsiteY40" fmla="*/ 3286 h 10000"/>
              <a:gd name="connsiteX41" fmla="*/ 167 w 10000"/>
              <a:gd name="connsiteY41" fmla="*/ 3465 h 10000"/>
              <a:gd name="connsiteX42" fmla="*/ 277 w 10000"/>
              <a:gd name="connsiteY42" fmla="*/ 3688 h 10000"/>
              <a:gd name="connsiteX43" fmla="*/ 295 w 10000"/>
              <a:gd name="connsiteY43" fmla="*/ 3845 h 10000"/>
              <a:gd name="connsiteX44" fmla="*/ 497 w 10000"/>
              <a:gd name="connsiteY44" fmla="*/ 4223 h 10000"/>
              <a:gd name="connsiteX45" fmla="*/ 424 w 10000"/>
              <a:gd name="connsiteY45" fmla="*/ 4445 h 10000"/>
              <a:gd name="connsiteX46" fmla="*/ 589 w 10000"/>
              <a:gd name="connsiteY46" fmla="*/ 4825 h 10000"/>
              <a:gd name="connsiteX47" fmla="*/ 589 w 10000"/>
              <a:gd name="connsiteY47" fmla="*/ 5026 h 10000"/>
              <a:gd name="connsiteX48" fmla="*/ 737 w 10000"/>
              <a:gd name="connsiteY48" fmla="*/ 5004 h 10000"/>
              <a:gd name="connsiteX49" fmla="*/ 663 w 10000"/>
              <a:gd name="connsiteY49" fmla="*/ 5740 h 10000"/>
              <a:gd name="connsiteX50" fmla="*/ 792 w 10000"/>
              <a:gd name="connsiteY50" fmla="*/ 5829 h 10000"/>
              <a:gd name="connsiteX51" fmla="*/ 922 w 10000"/>
              <a:gd name="connsiteY51" fmla="*/ 6008 h 10000"/>
              <a:gd name="connsiteX52" fmla="*/ 942 w 10000"/>
              <a:gd name="connsiteY52" fmla="*/ 6230 h 10000"/>
              <a:gd name="connsiteX53" fmla="*/ 1052 w 10000"/>
              <a:gd name="connsiteY53" fmla="*/ 6543 h 10000"/>
              <a:gd name="connsiteX54" fmla="*/ 1087 w 10000"/>
              <a:gd name="connsiteY54" fmla="*/ 6722 h 10000"/>
              <a:gd name="connsiteX55" fmla="*/ 1197 w 10000"/>
              <a:gd name="connsiteY55" fmla="*/ 6678 h 10000"/>
              <a:gd name="connsiteX56" fmla="*/ 1087 w 10000"/>
              <a:gd name="connsiteY56" fmla="*/ 6966 h 10000"/>
              <a:gd name="connsiteX57" fmla="*/ 1142 w 10000"/>
              <a:gd name="connsiteY57" fmla="*/ 7190 h 10000"/>
              <a:gd name="connsiteX58" fmla="*/ 1346 w 10000"/>
              <a:gd name="connsiteY58" fmla="*/ 7502 h 10000"/>
              <a:gd name="connsiteX59" fmla="*/ 1329 w 10000"/>
              <a:gd name="connsiteY59" fmla="*/ 7703 h 10000"/>
              <a:gd name="connsiteX60" fmla="*/ 1477 w 10000"/>
              <a:gd name="connsiteY60" fmla="*/ 8082 h 10000"/>
              <a:gd name="connsiteX61" fmla="*/ 1569 w 10000"/>
              <a:gd name="connsiteY61" fmla="*/ 8350 h 10000"/>
              <a:gd name="connsiteX62" fmla="*/ 1788 w 10000"/>
              <a:gd name="connsiteY62" fmla="*/ 8416 h 10000"/>
              <a:gd name="connsiteX63" fmla="*/ 1844 w 10000"/>
              <a:gd name="connsiteY63" fmla="*/ 8707 h 10000"/>
              <a:gd name="connsiteX64" fmla="*/ 2138 w 10000"/>
              <a:gd name="connsiteY64" fmla="*/ 8908 h 10000"/>
              <a:gd name="connsiteX65" fmla="*/ 2452 w 10000"/>
              <a:gd name="connsiteY65" fmla="*/ 8550 h 10000"/>
              <a:gd name="connsiteX66" fmla="*/ 2563 w 10000"/>
              <a:gd name="connsiteY66" fmla="*/ 8505 h 10000"/>
              <a:gd name="connsiteX67" fmla="*/ 2623 w 10000"/>
              <a:gd name="connsiteY67" fmla="*/ 8193 h 10000"/>
              <a:gd name="connsiteX68" fmla="*/ 2839 w 10000"/>
              <a:gd name="connsiteY68" fmla="*/ 7837 h 10000"/>
              <a:gd name="connsiteX69" fmla="*/ 2832 w 10000"/>
              <a:gd name="connsiteY69" fmla="*/ 7509 h 10000"/>
              <a:gd name="connsiteX70" fmla="*/ 2857 w 10000"/>
              <a:gd name="connsiteY70" fmla="*/ 7272 h 10000"/>
              <a:gd name="connsiteX71" fmla="*/ 2821 w 10000"/>
              <a:gd name="connsiteY71" fmla="*/ 7011 h 10000"/>
              <a:gd name="connsiteX72" fmla="*/ 3623 w 10000"/>
              <a:gd name="connsiteY72" fmla="*/ 6980 h 10000"/>
              <a:gd name="connsiteX73" fmla="*/ 5642 w 10000"/>
              <a:gd name="connsiteY73" fmla="*/ 10000 h 10000"/>
              <a:gd name="connsiteX74" fmla="*/ 5771 w 10000"/>
              <a:gd name="connsiteY74" fmla="*/ 9241 h 10000"/>
              <a:gd name="connsiteX75" fmla="*/ 5642 w 10000"/>
              <a:gd name="connsiteY75" fmla="*/ 8952 h 10000"/>
              <a:gd name="connsiteX76" fmla="*/ 5660 w 10000"/>
              <a:gd name="connsiteY76" fmla="*/ 8394 h 10000"/>
              <a:gd name="connsiteX77" fmla="*/ 5844 w 10000"/>
              <a:gd name="connsiteY77" fmla="*/ 8260 h 10000"/>
              <a:gd name="connsiteX78" fmla="*/ 5826 w 10000"/>
              <a:gd name="connsiteY78" fmla="*/ 7925 h 10000"/>
              <a:gd name="connsiteX79" fmla="*/ 6176 w 10000"/>
              <a:gd name="connsiteY79"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497 w 10000"/>
              <a:gd name="connsiteY11" fmla="*/ 164 h 10000"/>
              <a:gd name="connsiteX12" fmla="*/ 3435 w 10000"/>
              <a:gd name="connsiteY12" fmla="*/ 342 h 10000"/>
              <a:gd name="connsiteX13" fmla="*/ 3238 w 10000"/>
              <a:gd name="connsiteY13" fmla="*/ 164 h 10000"/>
              <a:gd name="connsiteX14" fmla="*/ 3054 w 10000"/>
              <a:gd name="connsiteY14" fmla="*/ 208 h 10000"/>
              <a:gd name="connsiteX15" fmla="*/ 2870 w 10000"/>
              <a:gd name="connsiteY15" fmla="*/ 75 h 10000"/>
              <a:gd name="connsiteX16" fmla="*/ 2649 w 10000"/>
              <a:gd name="connsiteY16" fmla="*/ 119 h 10000"/>
              <a:gd name="connsiteX17" fmla="*/ 2686 w 10000"/>
              <a:gd name="connsiteY17" fmla="*/ 491 h 10000"/>
              <a:gd name="connsiteX18" fmla="*/ 2508 w 10000"/>
              <a:gd name="connsiteY18" fmla="*/ 456 h 10000"/>
              <a:gd name="connsiteX19" fmla="*/ 2299 w 10000"/>
              <a:gd name="connsiteY19" fmla="*/ 500 h 10000"/>
              <a:gd name="connsiteX20" fmla="*/ 2012 w 10000"/>
              <a:gd name="connsiteY20" fmla="*/ 512 h 10000"/>
              <a:gd name="connsiteX21" fmla="*/ 1678 w 10000"/>
              <a:gd name="connsiteY21" fmla="*/ 297 h 10000"/>
              <a:gd name="connsiteX22" fmla="*/ 1531 w 10000"/>
              <a:gd name="connsiteY22" fmla="*/ 253 h 10000"/>
              <a:gd name="connsiteX23" fmla="*/ 1364 w 10000"/>
              <a:gd name="connsiteY23" fmla="*/ 342 h 10000"/>
              <a:gd name="connsiteX24" fmla="*/ 1217 w 10000"/>
              <a:gd name="connsiteY24" fmla="*/ 365 h 10000"/>
              <a:gd name="connsiteX25" fmla="*/ 1013 w 10000"/>
              <a:gd name="connsiteY25" fmla="*/ 386 h 10000"/>
              <a:gd name="connsiteX26" fmla="*/ 902 w 10000"/>
              <a:gd name="connsiteY26" fmla="*/ 408 h 10000"/>
              <a:gd name="connsiteX27" fmla="*/ 774 w 10000"/>
              <a:gd name="connsiteY27" fmla="*/ 566 h 10000"/>
              <a:gd name="connsiteX28" fmla="*/ 663 w 10000"/>
              <a:gd name="connsiteY28" fmla="*/ 766 h 10000"/>
              <a:gd name="connsiteX29" fmla="*/ 535 w 10000"/>
              <a:gd name="connsiteY29" fmla="*/ 967 h 10000"/>
              <a:gd name="connsiteX30" fmla="*/ 460 w 10000"/>
              <a:gd name="connsiteY30" fmla="*/ 1257 h 10000"/>
              <a:gd name="connsiteX31" fmla="*/ 256 w 10000"/>
              <a:gd name="connsiteY31" fmla="*/ 1414 h 10000"/>
              <a:gd name="connsiteX32" fmla="*/ 295 w 10000"/>
              <a:gd name="connsiteY32" fmla="*/ 1837 h 10000"/>
              <a:gd name="connsiteX33" fmla="*/ 256 w 10000"/>
              <a:gd name="connsiteY33" fmla="*/ 1971 h 10000"/>
              <a:gd name="connsiteX34" fmla="*/ 167 w 10000"/>
              <a:gd name="connsiteY34" fmla="*/ 2127 h 10000"/>
              <a:gd name="connsiteX35" fmla="*/ 256 w 10000"/>
              <a:gd name="connsiteY35" fmla="*/ 2394 h 10000"/>
              <a:gd name="connsiteX36" fmla="*/ 222 w 10000"/>
              <a:gd name="connsiteY36" fmla="*/ 2595 h 10000"/>
              <a:gd name="connsiteX37" fmla="*/ 202 w 10000"/>
              <a:gd name="connsiteY37" fmla="*/ 2885 h 10000"/>
              <a:gd name="connsiteX38" fmla="*/ 184 w 10000"/>
              <a:gd name="connsiteY38" fmla="*/ 3086 h 10000"/>
              <a:gd name="connsiteX39" fmla="*/ 0 w 10000"/>
              <a:gd name="connsiteY39" fmla="*/ 3086 h 10000"/>
              <a:gd name="connsiteX40" fmla="*/ 110 w 10000"/>
              <a:gd name="connsiteY40" fmla="*/ 3286 h 10000"/>
              <a:gd name="connsiteX41" fmla="*/ 167 w 10000"/>
              <a:gd name="connsiteY41" fmla="*/ 3465 h 10000"/>
              <a:gd name="connsiteX42" fmla="*/ 277 w 10000"/>
              <a:gd name="connsiteY42" fmla="*/ 3688 h 10000"/>
              <a:gd name="connsiteX43" fmla="*/ 295 w 10000"/>
              <a:gd name="connsiteY43" fmla="*/ 3845 h 10000"/>
              <a:gd name="connsiteX44" fmla="*/ 497 w 10000"/>
              <a:gd name="connsiteY44" fmla="*/ 4223 h 10000"/>
              <a:gd name="connsiteX45" fmla="*/ 424 w 10000"/>
              <a:gd name="connsiteY45" fmla="*/ 4445 h 10000"/>
              <a:gd name="connsiteX46" fmla="*/ 589 w 10000"/>
              <a:gd name="connsiteY46" fmla="*/ 4825 h 10000"/>
              <a:gd name="connsiteX47" fmla="*/ 589 w 10000"/>
              <a:gd name="connsiteY47" fmla="*/ 5026 h 10000"/>
              <a:gd name="connsiteX48" fmla="*/ 737 w 10000"/>
              <a:gd name="connsiteY48" fmla="*/ 5004 h 10000"/>
              <a:gd name="connsiteX49" fmla="*/ 663 w 10000"/>
              <a:gd name="connsiteY49" fmla="*/ 5740 h 10000"/>
              <a:gd name="connsiteX50" fmla="*/ 792 w 10000"/>
              <a:gd name="connsiteY50" fmla="*/ 5829 h 10000"/>
              <a:gd name="connsiteX51" fmla="*/ 922 w 10000"/>
              <a:gd name="connsiteY51" fmla="*/ 6008 h 10000"/>
              <a:gd name="connsiteX52" fmla="*/ 942 w 10000"/>
              <a:gd name="connsiteY52" fmla="*/ 6230 h 10000"/>
              <a:gd name="connsiteX53" fmla="*/ 1052 w 10000"/>
              <a:gd name="connsiteY53" fmla="*/ 6543 h 10000"/>
              <a:gd name="connsiteX54" fmla="*/ 1087 w 10000"/>
              <a:gd name="connsiteY54" fmla="*/ 6722 h 10000"/>
              <a:gd name="connsiteX55" fmla="*/ 1197 w 10000"/>
              <a:gd name="connsiteY55" fmla="*/ 6678 h 10000"/>
              <a:gd name="connsiteX56" fmla="*/ 1087 w 10000"/>
              <a:gd name="connsiteY56" fmla="*/ 6966 h 10000"/>
              <a:gd name="connsiteX57" fmla="*/ 1142 w 10000"/>
              <a:gd name="connsiteY57" fmla="*/ 7190 h 10000"/>
              <a:gd name="connsiteX58" fmla="*/ 1346 w 10000"/>
              <a:gd name="connsiteY58" fmla="*/ 7502 h 10000"/>
              <a:gd name="connsiteX59" fmla="*/ 1329 w 10000"/>
              <a:gd name="connsiteY59" fmla="*/ 7703 h 10000"/>
              <a:gd name="connsiteX60" fmla="*/ 1477 w 10000"/>
              <a:gd name="connsiteY60" fmla="*/ 8082 h 10000"/>
              <a:gd name="connsiteX61" fmla="*/ 1569 w 10000"/>
              <a:gd name="connsiteY61" fmla="*/ 8350 h 10000"/>
              <a:gd name="connsiteX62" fmla="*/ 1788 w 10000"/>
              <a:gd name="connsiteY62" fmla="*/ 8416 h 10000"/>
              <a:gd name="connsiteX63" fmla="*/ 1844 w 10000"/>
              <a:gd name="connsiteY63" fmla="*/ 8707 h 10000"/>
              <a:gd name="connsiteX64" fmla="*/ 2138 w 10000"/>
              <a:gd name="connsiteY64" fmla="*/ 8908 h 10000"/>
              <a:gd name="connsiteX65" fmla="*/ 2452 w 10000"/>
              <a:gd name="connsiteY65" fmla="*/ 8550 h 10000"/>
              <a:gd name="connsiteX66" fmla="*/ 2563 w 10000"/>
              <a:gd name="connsiteY66" fmla="*/ 8505 h 10000"/>
              <a:gd name="connsiteX67" fmla="*/ 2623 w 10000"/>
              <a:gd name="connsiteY67" fmla="*/ 8193 h 10000"/>
              <a:gd name="connsiteX68" fmla="*/ 2839 w 10000"/>
              <a:gd name="connsiteY68" fmla="*/ 7837 h 10000"/>
              <a:gd name="connsiteX69" fmla="*/ 2832 w 10000"/>
              <a:gd name="connsiteY69" fmla="*/ 7509 h 10000"/>
              <a:gd name="connsiteX70" fmla="*/ 2857 w 10000"/>
              <a:gd name="connsiteY70" fmla="*/ 7272 h 10000"/>
              <a:gd name="connsiteX71" fmla="*/ 2821 w 10000"/>
              <a:gd name="connsiteY71" fmla="*/ 7011 h 10000"/>
              <a:gd name="connsiteX72" fmla="*/ 3623 w 10000"/>
              <a:gd name="connsiteY72" fmla="*/ 6980 h 10000"/>
              <a:gd name="connsiteX73" fmla="*/ 5642 w 10000"/>
              <a:gd name="connsiteY73" fmla="*/ 10000 h 10000"/>
              <a:gd name="connsiteX74" fmla="*/ 5771 w 10000"/>
              <a:gd name="connsiteY74" fmla="*/ 9241 h 10000"/>
              <a:gd name="connsiteX75" fmla="*/ 5642 w 10000"/>
              <a:gd name="connsiteY75" fmla="*/ 8952 h 10000"/>
              <a:gd name="connsiteX76" fmla="*/ 5660 w 10000"/>
              <a:gd name="connsiteY76" fmla="*/ 8394 h 10000"/>
              <a:gd name="connsiteX77" fmla="*/ 5844 w 10000"/>
              <a:gd name="connsiteY77" fmla="*/ 8260 h 10000"/>
              <a:gd name="connsiteX78" fmla="*/ 5826 w 10000"/>
              <a:gd name="connsiteY78" fmla="*/ 7925 h 10000"/>
              <a:gd name="connsiteX79" fmla="*/ 6176 w 10000"/>
              <a:gd name="connsiteY79"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497 w 10000"/>
              <a:gd name="connsiteY11" fmla="*/ 164 h 10000"/>
              <a:gd name="connsiteX12" fmla="*/ 3435 w 10000"/>
              <a:gd name="connsiteY12" fmla="*/ 342 h 10000"/>
              <a:gd name="connsiteX13" fmla="*/ 3238 w 10000"/>
              <a:gd name="connsiteY13" fmla="*/ 164 h 10000"/>
              <a:gd name="connsiteX14" fmla="*/ 3054 w 10000"/>
              <a:gd name="connsiteY14" fmla="*/ 208 h 10000"/>
              <a:gd name="connsiteX15" fmla="*/ 2870 w 10000"/>
              <a:gd name="connsiteY15" fmla="*/ 75 h 10000"/>
              <a:gd name="connsiteX16" fmla="*/ 2686 w 10000"/>
              <a:gd name="connsiteY16" fmla="*/ 491 h 10000"/>
              <a:gd name="connsiteX17" fmla="*/ 2508 w 10000"/>
              <a:gd name="connsiteY17" fmla="*/ 456 h 10000"/>
              <a:gd name="connsiteX18" fmla="*/ 2299 w 10000"/>
              <a:gd name="connsiteY18" fmla="*/ 500 h 10000"/>
              <a:gd name="connsiteX19" fmla="*/ 2012 w 10000"/>
              <a:gd name="connsiteY19" fmla="*/ 512 h 10000"/>
              <a:gd name="connsiteX20" fmla="*/ 1678 w 10000"/>
              <a:gd name="connsiteY20" fmla="*/ 297 h 10000"/>
              <a:gd name="connsiteX21" fmla="*/ 1531 w 10000"/>
              <a:gd name="connsiteY21" fmla="*/ 253 h 10000"/>
              <a:gd name="connsiteX22" fmla="*/ 1364 w 10000"/>
              <a:gd name="connsiteY22" fmla="*/ 342 h 10000"/>
              <a:gd name="connsiteX23" fmla="*/ 1217 w 10000"/>
              <a:gd name="connsiteY23" fmla="*/ 365 h 10000"/>
              <a:gd name="connsiteX24" fmla="*/ 1013 w 10000"/>
              <a:gd name="connsiteY24" fmla="*/ 386 h 10000"/>
              <a:gd name="connsiteX25" fmla="*/ 902 w 10000"/>
              <a:gd name="connsiteY25" fmla="*/ 408 h 10000"/>
              <a:gd name="connsiteX26" fmla="*/ 774 w 10000"/>
              <a:gd name="connsiteY26" fmla="*/ 566 h 10000"/>
              <a:gd name="connsiteX27" fmla="*/ 663 w 10000"/>
              <a:gd name="connsiteY27" fmla="*/ 766 h 10000"/>
              <a:gd name="connsiteX28" fmla="*/ 535 w 10000"/>
              <a:gd name="connsiteY28" fmla="*/ 967 h 10000"/>
              <a:gd name="connsiteX29" fmla="*/ 460 w 10000"/>
              <a:gd name="connsiteY29" fmla="*/ 1257 h 10000"/>
              <a:gd name="connsiteX30" fmla="*/ 256 w 10000"/>
              <a:gd name="connsiteY30" fmla="*/ 1414 h 10000"/>
              <a:gd name="connsiteX31" fmla="*/ 295 w 10000"/>
              <a:gd name="connsiteY31" fmla="*/ 1837 h 10000"/>
              <a:gd name="connsiteX32" fmla="*/ 256 w 10000"/>
              <a:gd name="connsiteY32" fmla="*/ 1971 h 10000"/>
              <a:gd name="connsiteX33" fmla="*/ 167 w 10000"/>
              <a:gd name="connsiteY33" fmla="*/ 2127 h 10000"/>
              <a:gd name="connsiteX34" fmla="*/ 256 w 10000"/>
              <a:gd name="connsiteY34" fmla="*/ 2394 h 10000"/>
              <a:gd name="connsiteX35" fmla="*/ 222 w 10000"/>
              <a:gd name="connsiteY35" fmla="*/ 2595 h 10000"/>
              <a:gd name="connsiteX36" fmla="*/ 202 w 10000"/>
              <a:gd name="connsiteY36" fmla="*/ 2885 h 10000"/>
              <a:gd name="connsiteX37" fmla="*/ 184 w 10000"/>
              <a:gd name="connsiteY37" fmla="*/ 3086 h 10000"/>
              <a:gd name="connsiteX38" fmla="*/ 0 w 10000"/>
              <a:gd name="connsiteY38" fmla="*/ 3086 h 10000"/>
              <a:gd name="connsiteX39" fmla="*/ 110 w 10000"/>
              <a:gd name="connsiteY39" fmla="*/ 3286 h 10000"/>
              <a:gd name="connsiteX40" fmla="*/ 167 w 10000"/>
              <a:gd name="connsiteY40" fmla="*/ 3465 h 10000"/>
              <a:gd name="connsiteX41" fmla="*/ 277 w 10000"/>
              <a:gd name="connsiteY41" fmla="*/ 3688 h 10000"/>
              <a:gd name="connsiteX42" fmla="*/ 295 w 10000"/>
              <a:gd name="connsiteY42" fmla="*/ 3845 h 10000"/>
              <a:gd name="connsiteX43" fmla="*/ 497 w 10000"/>
              <a:gd name="connsiteY43" fmla="*/ 4223 h 10000"/>
              <a:gd name="connsiteX44" fmla="*/ 424 w 10000"/>
              <a:gd name="connsiteY44" fmla="*/ 4445 h 10000"/>
              <a:gd name="connsiteX45" fmla="*/ 589 w 10000"/>
              <a:gd name="connsiteY45" fmla="*/ 4825 h 10000"/>
              <a:gd name="connsiteX46" fmla="*/ 589 w 10000"/>
              <a:gd name="connsiteY46" fmla="*/ 5026 h 10000"/>
              <a:gd name="connsiteX47" fmla="*/ 737 w 10000"/>
              <a:gd name="connsiteY47" fmla="*/ 5004 h 10000"/>
              <a:gd name="connsiteX48" fmla="*/ 663 w 10000"/>
              <a:gd name="connsiteY48" fmla="*/ 5740 h 10000"/>
              <a:gd name="connsiteX49" fmla="*/ 792 w 10000"/>
              <a:gd name="connsiteY49" fmla="*/ 5829 h 10000"/>
              <a:gd name="connsiteX50" fmla="*/ 922 w 10000"/>
              <a:gd name="connsiteY50" fmla="*/ 6008 h 10000"/>
              <a:gd name="connsiteX51" fmla="*/ 942 w 10000"/>
              <a:gd name="connsiteY51" fmla="*/ 6230 h 10000"/>
              <a:gd name="connsiteX52" fmla="*/ 1052 w 10000"/>
              <a:gd name="connsiteY52" fmla="*/ 6543 h 10000"/>
              <a:gd name="connsiteX53" fmla="*/ 1087 w 10000"/>
              <a:gd name="connsiteY53" fmla="*/ 6722 h 10000"/>
              <a:gd name="connsiteX54" fmla="*/ 1197 w 10000"/>
              <a:gd name="connsiteY54" fmla="*/ 6678 h 10000"/>
              <a:gd name="connsiteX55" fmla="*/ 1087 w 10000"/>
              <a:gd name="connsiteY55" fmla="*/ 6966 h 10000"/>
              <a:gd name="connsiteX56" fmla="*/ 1142 w 10000"/>
              <a:gd name="connsiteY56" fmla="*/ 7190 h 10000"/>
              <a:gd name="connsiteX57" fmla="*/ 1346 w 10000"/>
              <a:gd name="connsiteY57" fmla="*/ 7502 h 10000"/>
              <a:gd name="connsiteX58" fmla="*/ 1329 w 10000"/>
              <a:gd name="connsiteY58" fmla="*/ 7703 h 10000"/>
              <a:gd name="connsiteX59" fmla="*/ 1477 w 10000"/>
              <a:gd name="connsiteY59" fmla="*/ 8082 h 10000"/>
              <a:gd name="connsiteX60" fmla="*/ 1569 w 10000"/>
              <a:gd name="connsiteY60" fmla="*/ 8350 h 10000"/>
              <a:gd name="connsiteX61" fmla="*/ 1788 w 10000"/>
              <a:gd name="connsiteY61" fmla="*/ 8416 h 10000"/>
              <a:gd name="connsiteX62" fmla="*/ 1844 w 10000"/>
              <a:gd name="connsiteY62" fmla="*/ 8707 h 10000"/>
              <a:gd name="connsiteX63" fmla="*/ 2138 w 10000"/>
              <a:gd name="connsiteY63" fmla="*/ 8908 h 10000"/>
              <a:gd name="connsiteX64" fmla="*/ 2452 w 10000"/>
              <a:gd name="connsiteY64" fmla="*/ 8550 h 10000"/>
              <a:gd name="connsiteX65" fmla="*/ 2563 w 10000"/>
              <a:gd name="connsiteY65" fmla="*/ 8505 h 10000"/>
              <a:gd name="connsiteX66" fmla="*/ 2623 w 10000"/>
              <a:gd name="connsiteY66" fmla="*/ 8193 h 10000"/>
              <a:gd name="connsiteX67" fmla="*/ 2839 w 10000"/>
              <a:gd name="connsiteY67" fmla="*/ 7837 h 10000"/>
              <a:gd name="connsiteX68" fmla="*/ 2832 w 10000"/>
              <a:gd name="connsiteY68" fmla="*/ 7509 h 10000"/>
              <a:gd name="connsiteX69" fmla="*/ 2857 w 10000"/>
              <a:gd name="connsiteY69" fmla="*/ 7272 h 10000"/>
              <a:gd name="connsiteX70" fmla="*/ 2821 w 10000"/>
              <a:gd name="connsiteY70" fmla="*/ 7011 h 10000"/>
              <a:gd name="connsiteX71" fmla="*/ 3623 w 10000"/>
              <a:gd name="connsiteY71" fmla="*/ 6980 h 10000"/>
              <a:gd name="connsiteX72" fmla="*/ 5642 w 10000"/>
              <a:gd name="connsiteY72" fmla="*/ 10000 h 10000"/>
              <a:gd name="connsiteX73" fmla="*/ 5771 w 10000"/>
              <a:gd name="connsiteY73" fmla="*/ 9241 h 10000"/>
              <a:gd name="connsiteX74" fmla="*/ 5642 w 10000"/>
              <a:gd name="connsiteY74" fmla="*/ 8952 h 10000"/>
              <a:gd name="connsiteX75" fmla="*/ 5660 w 10000"/>
              <a:gd name="connsiteY75" fmla="*/ 8394 h 10000"/>
              <a:gd name="connsiteX76" fmla="*/ 5844 w 10000"/>
              <a:gd name="connsiteY76" fmla="*/ 8260 h 10000"/>
              <a:gd name="connsiteX77" fmla="*/ 5826 w 10000"/>
              <a:gd name="connsiteY77" fmla="*/ 7925 h 10000"/>
              <a:gd name="connsiteX78" fmla="*/ 6176 w 10000"/>
              <a:gd name="connsiteY78"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497 w 10000"/>
              <a:gd name="connsiteY11" fmla="*/ 164 h 10000"/>
              <a:gd name="connsiteX12" fmla="*/ 3435 w 10000"/>
              <a:gd name="connsiteY12" fmla="*/ 342 h 10000"/>
              <a:gd name="connsiteX13" fmla="*/ 3238 w 10000"/>
              <a:gd name="connsiteY13" fmla="*/ 164 h 10000"/>
              <a:gd name="connsiteX14" fmla="*/ 3054 w 10000"/>
              <a:gd name="connsiteY14" fmla="*/ 208 h 10000"/>
              <a:gd name="connsiteX15" fmla="*/ 2686 w 10000"/>
              <a:gd name="connsiteY15" fmla="*/ 491 h 10000"/>
              <a:gd name="connsiteX16" fmla="*/ 2508 w 10000"/>
              <a:gd name="connsiteY16" fmla="*/ 456 h 10000"/>
              <a:gd name="connsiteX17" fmla="*/ 2299 w 10000"/>
              <a:gd name="connsiteY17" fmla="*/ 500 h 10000"/>
              <a:gd name="connsiteX18" fmla="*/ 2012 w 10000"/>
              <a:gd name="connsiteY18" fmla="*/ 512 h 10000"/>
              <a:gd name="connsiteX19" fmla="*/ 1678 w 10000"/>
              <a:gd name="connsiteY19" fmla="*/ 297 h 10000"/>
              <a:gd name="connsiteX20" fmla="*/ 1531 w 10000"/>
              <a:gd name="connsiteY20" fmla="*/ 253 h 10000"/>
              <a:gd name="connsiteX21" fmla="*/ 1364 w 10000"/>
              <a:gd name="connsiteY21" fmla="*/ 342 h 10000"/>
              <a:gd name="connsiteX22" fmla="*/ 1217 w 10000"/>
              <a:gd name="connsiteY22" fmla="*/ 365 h 10000"/>
              <a:gd name="connsiteX23" fmla="*/ 1013 w 10000"/>
              <a:gd name="connsiteY23" fmla="*/ 386 h 10000"/>
              <a:gd name="connsiteX24" fmla="*/ 902 w 10000"/>
              <a:gd name="connsiteY24" fmla="*/ 408 h 10000"/>
              <a:gd name="connsiteX25" fmla="*/ 774 w 10000"/>
              <a:gd name="connsiteY25" fmla="*/ 566 h 10000"/>
              <a:gd name="connsiteX26" fmla="*/ 663 w 10000"/>
              <a:gd name="connsiteY26" fmla="*/ 766 h 10000"/>
              <a:gd name="connsiteX27" fmla="*/ 535 w 10000"/>
              <a:gd name="connsiteY27" fmla="*/ 967 h 10000"/>
              <a:gd name="connsiteX28" fmla="*/ 460 w 10000"/>
              <a:gd name="connsiteY28" fmla="*/ 1257 h 10000"/>
              <a:gd name="connsiteX29" fmla="*/ 256 w 10000"/>
              <a:gd name="connsiteY29" fmla="*/ 1414 h 10000"/>
              <a:gd name="connsiteX30" fmla="*/ 295 w 10000"/>
              <a:gd name="connsiteY30" fmla="*/ 1837 h 10000"/>
              <a:gd name="connsiteX31" fmla="*/ 256 w 10000"/>
              <a:gd name="connsiteY31" fmla="*/ 1971 h 10000"/>
              <a:gd name="connsiteX32" fmla="*/ 167 w 10000"/>
              <a:gd name="connsiteY32" fmla="*/ 2127 h 10000"/>
              <a:gd name="connsiteX33" fmla="*/ 256 w 10000"/>
              <a:gd name="connsiteY33" fmla="*/ 2394 h 10000"/>
              <a:gd name="connsiteX34" fmla="*/ 222 w 10000"/>
              <a:gd name="connsiteY34" fmla="*/ 2595 h 10000"/>
              <a:gd name="connsiteX35" fmla="*/ 202 w 10000"/>
              <a:gd name="connsiteY35" fmla="*/ 2885 h 10000"/>
              <a:gd name="connsiteX36" fmla="*/ 184 w 10000"/>
              <a:gd name="connsiteY36" fmla="*/ 3086 h 10000"/>
              <a:gd name="connsiteX37" fmla="*/ 0 w 10000"/>
              <a:gd name="connsiteY37" fmla="*/ 3086 h 10000"/>
              <a:gd name="connsiteX38" fmla="*/ 110 w 10000"/>
              <a:gd name="connsiteY38" fmla="*/ 3286 h 10000"/>
              <a:gd name="connsiteX39" fmla="*/ 167 w 10000"/>
              <a:gd name="connsiteY39" fmla="*/ 3465 h 10000"/>
              <a:gd name="connsiteX40" fmla="*/ 277 w 10000"/>
              <a:gd name="connsiteY40" fmla="*/ 3688 h 10000"/>
              <a:gd name="connsiteX41" fmla="*/ 295 w 10000"/>
              <a:gd name="connsiteY41" fmla="*/ 3845 h 10000"/>
              <a:gd name="connsiteX42" fmla="*/ 497 w 10000"/>
              <a:gd name="connsiteY42" fmla="*/ 4223 h 10000"/>
              <a:gd name="connsiteX43" fmla="*/ 424 w 10000"/>
              <a:gd name="connsiteY43" fmla="*/ 4445 h 10000"/>
              <a:gd name="connsiteX44" fmla="*/ 589 w 10000"/>
              <a:gd name="connsiteY44" fmla="*/ 4825 h 10000"/>
              <a:gd name="connsiteX45" fmla="*/ 589 w 10000"/>
              <a:gd name="connsiteY45" fmla="*/ 5026 h 10000"/>
              <a:gd name="connsiteX46" fmla="*/ 737 w 10000"/>
              <a:gd name="connsiteY46" fmla="*/ 5004 h 10000"/>
              <a:gd name="connsiteX47" fmla="*/ 663 w 10000"/>
              <a:gd name="connsiteY47" fmla="*/ 5740 h 10000"/>
              <a:gd name="connsiteX48" fmla="*/ 792 w 10000"/>
              <a:gd name="connsiteY48" fmla="*/ 5829 h 10000"/>
              <a:gd name="connsiteX49" fmla="*/ 922 w 10000"/>
              <a:gd name="connsiteY49" fmla="*/ 6008 h 10000"/>
              <a:gd name="connsiteX50" fmla="*/ 942 w 10000"/>
              <a:gd name="connsiteY50" fmla="*/ 6230 h 10000"/>
              <a:gd name="connsiteX51" fmla="*/ 1052 w 10000"/>
              <a:gd name="connsiteY51" fmla="*/ 6543 h 10000"/>
              <a:gd name="connsiteX52" fmla="*/ 1087 w 10000"/>
              <a:gd name="connsiteY52" fmla="*/ 6722 h 10000"/>
              <a:gd name="connsiteX53" fmla="*/ 1197 w 10000"/>
              <a:gd name="connsiteY53" fmla="*/ 6678 h 10000"/>
              <a:gd name="connsiteX54" fmla="*/ 1087 w 10000"/>
              <a:gd name="connsiteY54" fmla="*/ 6966 h 10000"/>
              <a:gd name="connsiteX55" fmla="*/ 1142 w 10000"/>
              <a:gd name="connsiteY55" fmla="*/ 7190 h 10000"/>
              <a:gd name="connsiteX56" fmla="*/ 1346 w 10000"/>
              <a:gd name="connsiteY56" fmla="*/ 7502 h 10000"/>
              <a:gd name="connsiteX57" fmla="*/ 1329 w 10000"/>
              <a:gd name="connsiteY57" fmla="*/ 7703 h 10000"/>
              <a:gd name="connsiteX58" fmla="*/ 1477 w 10000"/>
              <a:gd name="connsiteY58" fmla="*/ 8082 h 10000"/>
              <a:gd name="connsiteX59" fmla="*/ 1569 w 10000"/>
              <a:gd name="connsiteY59" fmla="*/ 8350 h 10000"/>
              <a:gd name="connsiteX60" fmla="*/ 1788 w 10000"/>
              <a:gd name="connsiteY60" fmla="*/ 8416 h 10000"/>
              <a:gd name="connsiteX61" fmla="*/ 1844 w 10000"/>
              <a:gd name="connsiteY61" fmla="*/ 8707 h 10000"/>
              <a:gd name="connsiteX62" fmla="*/ 2138 w 10000"/>
              <a:gd name="connsiteY62" fmla="*/ 8908 h 10000"/>
              <a:gd name="connsiteX63" fmla="*/ 2452 w 10000"/>
              <a:gd name="connsiteY63" fmla="*/ 8550 h 10000"/>
              <a:gd name="connsiteX64" fmla="*/ 2563 w 10000"/>
              <a:gd name="connsiteY64" fmla="*/ 8505 h 10000"/>
              <a:gd name="connsiteX65" fmla="*/ 2623 w 10000"/>
              <a:gd name="connsiteY65" fmla="*/ 8193 h 10000"/>
              <a:gd name="connsiteX66" fmla="*/ 2839 w 10000"/>
              <a:gd name="connsiteY66" fmla="*/ 7837 h 10000"/>
              <a:gd name="connsiteX67" fmla="*/ 2832 w 10000"/>
              <a:gd name="connsiteY67" fmla="*/ 7509 h 10000"/>
              <a:gd name="connsiteX68" fmla="*/ 2857 w 10000"/>
              <a:gd name="connsiteY68" fmla="*/ 7272 h 10000"/>
              <a:gd name="connsiteX69" fmla="*/ 2821 w 10000"/>
              <a:gd name="connsiteY69" fmla="*/ 7011 h 10000"/>
              <a:gd name="connsiteX70" fmla="*/ 3623 w 10000"/>
              <a:gd name="connsiteY70" fmla="*/ 6980 h 10000"/>
              <a:gd name="connsiteX71" fmla="*/ 5642 w 10000"/>
              <a:gd name="connsiteY71" fmla="*/ 10000 h 10000"/>
              <a:gd name="connsiteX72" fmla="*/ 5771 w 10000"/>
              <a:gd name="connsiteY72" fmla="*/ 9241 h 10000"/>
              <a:gd name="connsiteX73" fmla="*/ 5642 w 10000"/>
              <a:gd name="connsiteY73" fmla="*/ 8952 h 10000"/>
              <a:gd name="connsiteX74" fmla="*/ 5660 w 10000"/>
              <a:gd name="connsiteY74" fmla="*/ 8394 h 10000"/>
              <a:gd name="connsiteX75" fmla="*/ 5844 w 10000"/>
              <a:gd name="connsiteY75" fmla="*/ 8260 h 10000"/>
              <a:gd name="connsiteX76" fmla="*/ 5826 w 10000"/>
              <a:gd name="connsiteY76" fmla="*/ 7925 h 10000"/>
              <a:gd name="connsiteX77" fmla="*/ 6176 w 10000"/>
              <a:gd name="connsiteY77"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497 w 10000"/>
              <a:gd name="connsiteY11" fmla="*/ 164 h 10000"/>
              <a:gd name="connsiteX12" fmla="*/ 3435 w 10000"/>
              <a:gd name="connsiteY12" fmla="*/ 342 h 10000"/>
              <a:gd name="connsiteX13" fmla="*/ 3238 w 10000"/>
              <a:gd name="connsiteY13" fmla="*/ 164 h 10000"/>
              <a:gd name="connsiteX14" fmla="*/ 2686 w 10000"/>
              <a:gd name="connsiteY14" fmla="*/ 491 h 10000"/>
              <a:gd name="connsiteX15" fmla="*/ 2508 w 10000"/>
              <a:gd name="connsiteY15" fmla="*/ 456 h 10000"/>
              <a:gd name="connsiteX16" fmla="*/ 2299 w 10000"/>
              <a:gd name="connsiteY16" fmla="*/ 500 h 10000"/>
              <a:gd name="connsiteX17" fmla="*/ 2012 w 10000"/>
              <a:gd name="connsiteY17" fmla="*/ 512 h 10000"/>
              <a:gd name="connsiteX18" fmla="*/ 1678 w 10000"/>
              <a:gd name="connsiteY18" fmla="*/ 297 h 10000"/>
              <a:gd name="connsiteX19" fmla="*/ 1531 w 10000"/>
              <a:gd name="connsiteY19" fmla="*/ 253 h 10000"/>
              <a:gd name="connsiteX20" fmla="*/ 1364 w 10000"/>
              <a:gd name="connsiteY20" fmla="*/ 342 h 10000"/>
              <a:gd name="connsiteX21" fmla="*/ 1217 w 10000"/>
              <a:gd name="connsiteY21" fmla="*/ 365 h 10000"/>
              <a:gd name="connsiteX22" fmla="*/ 1013 w 10000"/>
              <a:gd name="connsiteY22" fmla="*/ 386 h 10000"/>
              <a:gd name="connsiteX23" fmla="*/ 902 w 10000"/>
              <a:gd name="connsiteY23" fmla="*/ 408 h 10000"/>
              <a:gd name="connsiteX24" fmla="*/ 774 w 10000"/>
              <a:gd name="connsiteY24" fmla="*/ 566 h 10000"/>
              <a:gd name="connsiteX25" fmla="*/ 663 w 10000"/>
              <a:gd name="connsiteY25" fmla="*/ 766 h 10000"/>
              <a:gd name="connsiteX26" fmla="*/ 535 w 10000"/>
              <a:gd name="connsiteY26" fmla="*/ 967 h 10000"/>
              <a:gd name="connsiteX27" fmla="*/ 460 w 10000"/>
              <a:gd name="connsiteY27" fmla="*/ 1257 h 10000"/>
              <a:gd name="connsiteX28" fmla="*/ 256 w 10000"/>
              <a:gd name="connsiteY28" fmla="*/ 1414 h 10000"/>
              <a:gd name="connsiteX29" fmla="*/ 295 w 10000"/>
              <a:gd name="connsiteY29" fmla="*/ 1837 h 10000"/>
              <a:gd name="connsiteX30" fmla="*/ 256 w 10000"/>
              <a:gd name="connsiteY30" fmla="*/ 1971 h 10000"/>
              <a:gd name="connsiteX31" fmla="*/ 167 w 10000"/>
              <a:gd name="connsiteY31" fmla="*/ 2127 h 10000"/>
              <a:gd name="connsiteX32" fmla="*/ 256 w 10000"/>
              <a:gd name="connsiteY32" fmla="*/ 2394 h 10000"/>
              <a:gd name="connsiteX33" fmla="*/ 222 w 10000"/>
              <a:gd name="connsiteY33" fmla="*/ 2595 h 10000"/>
              <a:gd name="connsiteX34" fmla="*/ 202 w 10000"/>
              <a:gd name="connsiteY34" fmla="*/ 2885 h 10000"/>
              <a:gd name="connsiteX35" fmla="*/ 184 w 10000"/>
              <a:gd name="connsiteY35" fmla="*/ 3086 h 10000"/>
              <a:gd name="connsiteX36" fmla="*/ 0 w 10000"/>
              <a:gd name="connsiteY36" fmla="*/ 3086 h 10000"/>
              <a:gd name="connsiteX37" fmla="*/ 110 w 10000"/>
              <a:gd name="connsiteY37" fmla="*/ 3286 h 10000"/>
              <a:gd name="connsiteX38" fmla="*/ 167 w 10000"/>
              <a:gd name="connsiteY38" fmla="*/ 3465 h 10000"/>
              <a:gd name="connsiteX39" fmla="*/ 277 w 10000"/>
              <a:gd name="connsiteY39" fmla="*/ 3688 h 10000"/>
              <a:gd name="connsiteX40" fmla="*/ 295 w 10000"/>
              <a:gd name="connsiteY40" fmla="*/ 3845 h 10000"/>
              <a:gd name="connsiteX41" fmla="*/ 497 w 10000"/>
              <a:gd name="connsiteY41" fmla="*/ 4223 h 10000"/>
              <a:gd name="connsiteX42" fmla="*/ 424 w 10000"/>
              <a:gd name="connsiteY42" fmla="*/ 4445 h 10000"/>
              <a:gd name="connsiteX43" fmla="*/ 589 w 10000"/>
              <a:gd name="connsiteY43" fmla="*/ 4825 h 10000"/>
              <a:gd name="connsiteX44" fmla="*/ 589 w 10000"/>
              <a:gd name="connsiteY44" fmla="*/ 5026 h 10000"/>
              <a:gd name="connsiteX45" fmla="*/ 737 w 10000"/>
              <a:gd name="connsiteY45" fmla="*/ 5004 h 10000"/>
              <a:gd name="connsiteX46" fmla="*/ 663 w 10000"/>
              <a:gd name="connsiteY46" fmla="*/ 5740 h 10000"/>
              <a:gd name="connsiteX47" fmla="*/ 792 w 10000"/>
              <a:gd name="connsiteY47" fmla="*/ 5829 h 10000"/>
              <a:gd name="connsiteX48" fmla="*/ 922 w 10000"/>
              <a:gd name="connsiteY48" fmla="*/ 6008 h 10000"/>
              <a:gd name="connsiteX49" fmla="*/ 942 w 10000"/>
              <a:gd name="connsiteY49" fmla="*/ 6230 h 10000"/>
              <a:gd name="connsiteX50" fmla="*/ 1052 w 10000"/>
              <a:gd name="connsiteY50" fmla="*/ 6543 h 10000"/>
              <a:gd name="connsiteX51" fmla="*/ 1087 w 10000"/>
              <a:gd name="connsiteY51" fmla="*/ 6722 h 10000"/>
              <a:gd name="connsiteX52" fmla="*/ 1197 w 10000"/>
              <a:gd name="connsiteY52" fmla="*/ 6678 h 10000"/>
              <a:gd name="connsiteX53" fmla="*/ 1087 w 10000"/>
              <a:gd name="connsiteY53" fmla="*/ 6966 h 10000"/>
              <a:gd name="connsiteX54" fmla="*/ 1142 w 10000"/>
              <a:gd name="connsiteY54" fmla="*/ 7190 h 10000"/>
              <a:gd name="connsiteX55" fmla="*/ 1346 w 10000"/>
              <a:gd name="connsiteY55" fmla="*/ 7502 h 10000"/>
              <a:gd name="connsiteX56" fmla="*/ 1329 w 10000"/>
              <a:gd name="connsiteY56" fmla="*/ 7703 h 10000"/>
              <a:gd name="connsiteX57" fmla="*/ 1477 w 10000"/>
              <a:gd name="connsiteY57" fmla="*/ 8082 h 10000"/>
              <a:gd name="connsiteX58" fmla="*/ 1569 w 10000"/>
              <a:gd name="connsiteY58" fmla="*/ 8350 h 10000"/>
              <a:gd name="connsiteX59" fmla="*/ 1788 w 10000"/>
              <a:gd name="connsiteY59" fmla="*/ 8416 h 10000"/>
              <a:gd name="connsiteX60" fmla="*/ 1844 w 10000"/>
              <a:gd name="connsiteY60" fmla="*/ 8707 h 10000"/>
              <a:gd name="connsiteX61" fmla="*/ 2138 w 10000"/>
              <a:gd name="connsiteY61" fmla="*/ 8908 h 10000"/>
              <a:gd name="connsiteX62" fmla="*/ 2452 w 10000"/>
              <a:gd name="connsiteY62" fmla="*/ 8550 h 10000"/>
              <a:gd name="connsiteX63" fmla="*/ 2563 w 10000"/>
              <a:gd name="connsiteY63" fmla="*/ 8505 h 10000"/>
              <a:gd name="connsiteX64" fmla="*/ 2623 w 10000"/>
              <a:gd name="connsiteY64" fmla="*/ 8193 h 10000"/>
              <a:gd name="connsiteX65" fmla="*/ 2839 w 10000"/>
              <a:gd name="connsiteY65" fmla="*/ 7837 h 10000"/>
              <a:gd name="connsiteX66" fmla="*/ 2832 w 10000"/>
              <a:gd name="connsiteY66" fmla="*/ 7509 h 10000"/>
              <a:gd name="connsiteX67" fmla="*/ 2857 w 10000"/>
              <a:gd name="connsiteY67" fmla="*/ 7272 h 10000"/>
              <a:gd name="connsiteX68" fmla="*/ 2821 w 10000"/>
              <a:gd name="connsiteY68" fmla="*/ 7011 h 10000"/>
              <a:gd name="connsiteX69" fmla="*/ 3623 w 10000"/>
              <a:gd name="connsiteY69" fmla="*/ 6980 h 10000"/>
              <a:gd name="connsiteX70" fmla="*/ 5642 w 10000"/>
              <a:gd name="connsiteY70" fmla="*/ 10000 h 10000"/>
              <a:gd name="connsiteX71" fmla="*/ 5771 w 10000"/>
              <a:gd name="connsiteY71" fmla="*/ 9241 h 10000"/>
              <a:gd name="connsiteX72" fmla="*/ 5642 w 10000"/>
              <a:gd name="connsiteY72" fmla="*/ 8952 h 10000"/>
              <a:gd name="connsiteX73" fmla="*/ 5660 w 10000"/>
              <a:gd name="connsiteY73" fmla="*/ 8394 h 10000"/>
              <a:gd name="connsiteX74" fmla="*/ 5844 w 10000"/>
              <a:gd name="connsiteY74" fmla="*/ 8260 h 10000"/>
              <a:gd name="connsiteX75" fmla="*/ 5826 w 10000"/>
              <a:gd name="connsiteY75" fmla="*/ 7925 h 10000"/>
              <a:gd name="connsiteX76" fmla="*/ 6176 w 10000"/>
              <a:gd name="connsiteY76"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497 w 10000"/>
              <a:gd name="connsiteY11" fmla="*/ 164 h 10000"/>
              <a:gd name="connsiteX12" fmla="*/ 3435 w 10000"/>
              <a:gd name="connsiteY12" fmla="*/ 342 h 10000"/>
              <a:gd name="connsiteX13" fmla="*/ 3225 w 10000"/>
              <a:gd name="connsiteY13" fmla="*/ 511 h 10000"/>
              <a:gd name="connsiteX14" fmla="*/ 2686 w 10000"/>
              <a:gd name="connsiteY14" fmla="*/ 491 h 10000"/>
              <a:gd name="connsiteX15" fmla="*/ 2508 w 10000"/>
              <a:gd name="connsiteY15" fmla="*/ 456 h 10000"/>
              <a:gd name="connsiteX16" fmla="*/ 2299 w 10000"/>
              <a:gd name="connsiteY16" fmla="*/ 500 h 10000"/>
              <a:gd name="connsiteX17" fmla="*/ 2012 w 10000"/>
              <a:gd name="connsiteY17" fmla="*/ 512 h 10000"/>
              <a:gd name="connsiteX18" fmla="*/ 1678 w 10000"/>
              <a:gd name="connsiteY18" fmla="*/ 297 h 10000"/>
              <a:gd name="connsiteX19" fmla="*/ 1531 w 10000"/>
              <a:gd name="connsiteY19" fmla="*/ 253 h 10000"/>
              <a:gd name="connsiteX20" fmla="*/ 1364 w 10000"/>
              <a:gd name="connsiteY20" fmla="*/ 342 h 10000"/>
              <a:gd name="connsiteX21" fmla="*/ 1217 w 10000"/>
              <a:gd name="connsiteY21" fmla="*/ 365 h 10000"/>
              <a:gd name="connsiteX22" fmla="*/ 1013 w 10000"/>
              <a:gd name="connsiteY22" fmla="*/ 386 h 10000"/>
              <a:gd name="connsiteX23" fmla="*/ 902 w 10000"/>
              <a:gd name="connsiteY23" fmla="*/ 408 h 10000"/>
              <a:gd name="connsiteX24" fmla="*/ 774 w 10000"/>
              <a:gd name="connsiteY24" fmla="*/ 566 h 10000"/>
              <a:gd name="connsiteX25" fmla="*/ 663 w 10000"/>
              <a:gd name="connsiteY25" fmla="*/ 766 h 10000"/>
              <a:gd name="connsiteX26" fmla="*/ 535 w 10000"/>
              <a:gd name="connsiteY26" fmla="*/ 967 h 10000"/>
              <a:gd name="connsiteX27" fmla="*/ 460 w 10000"/>
              <a:gd name="connsiteY27" fmla="*/ 1257 h 10000"/>
              <a:gd name="connsiteX28" fmla="*/ 256 w 10000"/>
              <a:gd name="connsiteY28" fmla="*/ 1414 h 10000"/>
              <a:gd name="connsiteX29" fmla="*/ 295 w 10000"/>
              <a:gd name="connsiteY29" fmla="*/ 1837 h 10000"/>
              <a:gd name="connsiteX30" fmla="*/ 256 w 10000"/>
              <a:gd name="connsiteY30" fmla="*/ 1971 h 10000"/>
              <a:gd name="connsiteX31" fmla="*/ 167 w 10000"/>
              <a:gd name="connsiteY31" fmla="*/ 2127 h 10000"/>
              <a:gd name="connsiteX32" fmla="*/ 256 w 10000"/>
              <a:gd name="connsiteY32" fmla="*/ 2394 h 10000"/>
              <a:gd name="connsiteX33" fmla="*/ 222 w 10000"/>
              <a:gd name="connsiteY33" fmla="*/ 2595 h 10000"/>
              <a:gd name="connsiteX34" fmla="*/ 202 w 10000"/>
              <a:gd name="connsiteY34" fmla="*/ 2885 h 10000"/>
              <a:gd name="connsiteX35" fmla="*/ 184 w 10000"/>
              <a:gd name="connsiteY35" fmla="*/ 3086 h 10000"/>
              <a:gd name="connsiteX36" fmla="*/ 0 w 10000"/>
              <a:gd name="connsiteY36" fmla="*/ 3086 h 10000"/>
              <a:gd name="connsiteX37" fmla="*/ 110 w 10000"/>
              <a:gd name="connsiteY37" fmla="*/ 3286 h 10000"/>
              <a:gd name="connsiteX38" fmla="*/ 167 w 10000"/>
              <a:gd name="connsiteY38" fmla="*/ 3465 h 10000"/>
              <a:gd name="connsiteX39" fmla="*/ 277 w 10000"/>
              <a:gd name="connsiteY39" fmla="*/ 3688 h 10000"/>
              <a:gd name="connsiteX40" fmla="*/ 295 w 10000"/>
              <a:gd name="connsiteY40" fmla="*/ 3845 h 10000"/>
              <a:gd name="connsiteX41" fmla="*/ 497 w 10000"/>
              <a:gd name="connsiteY41" fmla="*/ 4223 h 10000"/>
              <a:gd name="connsiteX42" fmla="*/ 424 w 10000"/>
              <a:gd name="connsiteY42" fmla="*/ 4445 h 10000"/>
              <a:gd name="connsiteX43" fmla="*/ 589 w 10000"/>
              <a:gd name="connsiteY43" fmla="*/ 4825 h 10000"/>
              <a:gd name="connsiteX44" fmla="*/ 589 w 10000"/>
              <a:gd name="connsiteY44" fmla="*/ 5026 h 10000"/>
              <a:gd name="connsiteX45" fmla="*/ 737 w 10000"/>
              <a:gd name="connsiteY45" fmla="*/ 5004 h 10000"/>
              <a:gd name="connsiteX46" fmla="*/ 663 w 10000"/>
              <a:gd name="connsiteY46" fmla="*/ 5740 h 10000"/>
              <a:gd name="connsiteX47" fmla="*/ 792 w 10000"/>
              <a:gd name="connsiteY47" fmla="*/ 5829 h 10000"/>
              <a:gd name="connsiteX48" fmla="*/ 922 w 10000"/>
              <a:gd name="connsiteY48" fmla="*/ 6008 h 10000"/>
              <a:gd name="connsiteX49" fmla="*/ 942 w 10000"/>
              <a:gd name="connsiteY49" fmla="*/ 6230 h 10000"/>
              <a:gd name="connsiteX50" fmla="*/ 1052 w 10000"/>
              <a:gd name="connsiteY50" fmla="*/ 6543 h 10000"/>
              <a:gd name="connsiteX51" fmla="*/ 1087 w 10000"/>
              <a:gd name="connsiteY51" fmla="*/ 6722 h 10000"/>
              <a:gd name="connsiteX52" fmla="*/ 1197 w 10000"/>
              <a:gd name="connsiteY52" fmla="*/ 6678 h 10000"/>
              <a:gd name="connsiteX53" fmla="*/ 1087 w 10000"/>
              <a:gd name="connsiteY53" fmla="*/ 6966 h 10000"/>
              <a:gd name="connsiteX54" fmla="*/ 1142 w 10000"/>
              <a:gd name="connsiteY54" fmla="*/ 7190 h 10000"/>
              <a:gd name="connsiteX55" fmla="*/ 1346 w 10000"/>
              <a:gd name="connsiteY55" fmla="*/ 7502 h 10000"/>
              <a:gd name="connsiteX56" fmla="*/ 1329 w 10000"/>
              <a:gd name="connsiteY56" fmla="*/ 7703 h 10000"/>
              <a:gd name="connsiteX57" fmla="*/ 1477 w 10000"/>
              <a:gd name="connsiteY57" fmla="*/ 8082 h 10000"/>
              <a:gd name="connsiteX58" fmla="*/ 1569 w 10000"/>
              <a:gd name="connsiteY58" fmla="*/ 8350 h 10000"/>
              <a:gd name="connsiteX59" fmla="*/ 1788 w 10000"/>
              <a:gd name="connsiteY59" fmla="*/ 8416 h 10000"/>
              <a:gd name="connsiteX60" fmla="*/ 1844 w 10000"/>
              <a:gd name="connsiteY60" fmla="*/ 8707 h 10000"/>
              <a:gd name="connsiteX61" fmla="*/ 2138 w 10000"/>
              <a:gd name="connsiteY61" fmla="*/ 8908 h 10000"/>
              <a:gd name="connsiteX62" fmla="*/ 2452 w 10000"/>
              <a:gd name="connsiteY62" fmla="*/ 8550 h 10000"/>
              <a:gd name="connsiteX63" fmla="*/ 2563 w 10000"/>
              <a:gd name="connsiteY63" fmla="*/ 8505 h 10000"/>
              <a:gd name="connsiteX64" fmla="*/ 2623 w 10000"/>
              <a:gd name="connsiteY64" fmla="*/ 8193 h 10000"/>
              <a:gd name="connsiteX65" fmla="*/ 2839 w 10000"/>
              <a:gd name="connsiteY65" fmla="*/ 7837 h 10000"/>
              <a:gd name="connsiteX66" fmla="*/ 2832 w 10000"/>
              <a:gd name="connsiteY66" fmla="*/ 7509 h 10000"/>
              <a:gd name="connsiteX67" fmla="*/ 2857 w 10000"/>
              <a:gd name="connsiteY67" fmla="*/ 7272 h 10000"/>
              <a:gd name="connsiteX68" fmla="*/ 2821 w 10000"/>
              <a:gd name="connsiteY68" fmla="*/ 7011 h 10000"/>
              <a:gd name="connsiteX69" fmla="*/ 3623 w 10000"/>
              <a:gd name="connsiteY69" fmla="*/ 6980 h 10000"/>
              <a:gd name="connsiteX70" fmla="*/ 5642 w 10000"/>
              <a:gd name="connsiteY70" fmla="*/ 10000 h 10000"/>
              <a:gd name="connsiteX71" fmla="*/ 5771 w 10000"/>
              <a:gd name="connsiteY71" fmla="*/ 9241 h 10000"/>
              <a:gd name="connsiteX72" fmla="*/ 5642 w 10000"/>
              <a:gd name="connsiteY72" fmla="*/ 8952 h 10000"/>
              <a:gd name="connsiteX73" fmla="*/ 5660 w 10000"/>
              <a:gd name="connsiteY73" fmla="*/ 8394 h 10000"/>
              <a:gd name="connsiteX74" fmla="*/ 5844 w 10000"/>
              <a:gd name="connsiteY74" fmla="*/ 8260 h 10000"/>
              <a:gd name="connsiteX75" fmla="*/ 5826 w 10000"/>
              <a:gd name="connsiteY75" fmla="*/ 7925 h 10000"/>
              <a:gd name="connsiteX76" fmla="*/ 6176 w 10000"/>
              <a:gd name="connsiteY76"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497 w 10000"/>
              <a:gd name="connsiteY11" fmla="*/ 164 h 10000"/>
              <a:gd name="connsiteX12" fmla="*/ 3473 w 10000"/>
              <a:gd name="connsiteY12" fmla="*/ 599 h 10000"/>
              <a:gd name="connsiteX13" fmla="*/ 3225 w 10000"/>
              <a:gd name="connsiteY13" fmla="*/ 511 h 10000"/>
              <a:gd name="connsiteX14" fmla="*/ 2686 w 10000"/>
              <a:gd name="connsiteY14" fmla="*/ 491 h 10000"/>
              <a:gd name="connsiteX15" fmla="*/ 2508 w 10000"/>
              <a:gd name="connsiteY15" fmla="*/ 456 h 10000"/>
              <a:gd name="connsiteX16" fmla="*/ 2299 w 10000"/>
              <a:gd name="connsiteY16" fmla="*/ 500 h 10000"/>
              <a:gd name="connsiteX17" fmla="*/ 2012 w 10000"/>
              <a:gd name="connsiteY17" fmla="*/ 512 h 10000"/>
              <a:gd name="connsiteX18" fmla="*/ 1678 w 10000"/>
              <a:gd name="connsiteY18" fmla="*/ 297 h 10000"/>
              <a:gd name="connsiteX19" fmla="*/ 1531 w 10000"/>
              <a:gd name="connsiteY19" fmla="*/ 253 h 10000"/>
              <a:gd name="connsiteX20" fmla="*/ 1364 w 10000"/>
              <a:gd name="connsiteY20" fmla="*/ 342 h 10000"/>
              <a:gd name="connsiteX21" fmla="*/ 1217 w 10000"/>
              <a:gd name="connsiteY21" fmla="*/ 365 h 10000"/>
              <a:gd name="connsiteX22" fmla="*/ 1013 w 10000"/>
              <a:gd name="connsiteY22" fmla="*/ 386 h 10000"/>
              <a:gd name="connsiteX23" fmla="*/ 902 w 10000"/>
              <a:gd name="connsiteY23" fmla="*/ 408 h 10000"/>
              <a:gd name="connsiteX24" fmla="*/ 774 w 10000"/>
              <a:gd name="connsiteY24" fmla="*/ 566 h 10000"/>
              <a:gd name="connsiteX25" fmla="*/ 663 w 10000"/>
              <a:gd name="connsiteY25" fmla="*/ 766 h 10000"/>
              <a:gd name="connsiteX26" fmla="*/ 535 w 10000"/>
              <a:gd name="connsiteY26" fmla="*/ 967 h 10000"/>
              <a:gd name="connsiteX27" fmla="*/ 460 w 10000"/>
              <a:gd name="connsiteY27" fmla="*/ 1257 h 10000"/>
              <a:gd name="connsiteX28" fmla="*/ 256 w 10000"/>
              <a:gd name="connsiteY28" fmla="*/ 1414 h 10000"/>
              <a:gd name="connsiteX29" fmla="*/ 295 w 10000"/>
              <a:gd name="connsiteY29" fmla="*/ 1837 h 10000"/>
              <a:gd name="connsiteX30" fmla="*/ 256 w 10000"/>
              <a:gd name="connsiteY30" fmla="*/ 1971 h 10000"/>
              <a:gd name="connsiteX31" fmla="*/ 167 w 10000"/>
              <a:gd name="connsiteY31" fmla="*/ 2127 h 10000"/>
              <a:gd name="connsiteX32" fmla="*/ 256 w 10000"/>
              <a:gd name="connsiteY32" fmla="*/ 2394 h 10000"/>
              <a:gd name="connsiteX33" fmla="*/ 222 w 10000"/>
              <a:gd name="connsiteY33" fmla="*/ 2595 h 10000"/>
              <a:gd name="connsiteX34" fmla="*/ 202 w 10000"/>
              <a:gd name="connsiteY34" fmla="*/ 2885 h 10000"/>
              <a:gd name="connsiteX35" fmla="*/ 184 w 10000"/>
              <a:gd name="connsiteY35" fmla="*/ 3086 h 10000"/>
              <a:gd name="connsiteX36" fmla="*/ 0 w 10000"/>
              <a:gd name="connsiteY36" fmla="*/ 3086 h 10000"/>
              <a:gd name="connsiteX37" fmla="*/ 110 w 10000"/>
              <a:gd name="connsiteY37" fmla="*/ 3286 h 10000"/>
              <a:gd name="connsiteX38" fmla="*/ 167 w 10000"/>
              <a:gd name="connsiteY38" fmla="*/ 3465 h 10000"/>
              <a:gd name="connsiteX39" fmla="*/ 277 w 10000"/>
              <a:gd name="connsiteY39" fmla="*/ 3688 h 10000"/>
              <a:gd name="connsiteX40" fmla="*/ 295 w 10000"/>
              <a:gd name="connsiteY40" fmla="*/ 3845 h 10000"/>
              <a:gd name="connsiteX41" fmla="*/ 497 w 10000"/>
              <a:gd name="connsiteY41" fmla="*/ 4223 h 10000"/>
              <a:gd name="connsiteX42" fmla="*/ 424 w 10000"/>
              <a:gd name="connsiteY42" fmla="*/ 4445 h 10000"/>
              <a:gd name="connsiteX43" fmla="*/ 589 w 10000"/>
              <a:gd name="connsiteY43" fmla="*/ 4825 h 10000"/>
              <a:gd name="connsiteX44" fmla="*/ 589 w 10000"/>
              <a:gd name="connsiteY44" fmla="*/ 5026 h 10000"/>
              <a:gd name="connsiteX45" fmla="*/ 737 w 10000"/>
              <a:gd name="connsiteY45" fmla="*/ 5004 h 10000"/>
              <a:gd name="connsiteX46" fmla="*/ 663 w 10000"/>
              <a:gd name="connsiteY46" fmla="*/ 5740 h 10000"/>
              <a:gd name="connsiteX47" fmla="*/ 792 w 10000"/>
              <a:gd name="connsiteY47" fmla="*/ 5829 h 10000"/>
              <a:gd name="connsiteX48" fmla="*/ 922 w 10000"/>
              <a:gd name="connsiteY48" fmla="*/ 6008 h 10000"/>
              <a:gd name="connsiteX49" fmla="*/ 942 w 10000"/>
              <a:gd name="connsiteY49" fmla="*/ 6230 h 10000"/>
              <a:gd name="connsiteX50" fmla="*/ 1052 w 10000"/>
              <a:gd name="connsiteY50" fmla="*/ 6543 h 10000"/>
              <a:gd name="connsiteX51" fmla="*/ 1087 w 10000"/>
              <a:gd name="connsiteY51" fmla="*/ 6722 h 10000"/>
              <a:gd name="connsiteX52" fmla="*/ 1197 w 10000"/>
              <a:gd name="connsiteY52" fmla="*/ 6678 h 10000"/>
              <a:gd name="connsiteX53" fmla="*/ 1087 w 10000"/>
              <a:gd name="connsiteY53" fmla="*/ 6966 h 10000"/>
              <a:gd name="connsiteX54" fmla="*/ 1142 w 10000"/>
              <a:gd name="connsiteY54" fmla="*/ 7190 h 10000"/>
              <a:gd name="connsiteX55" fmla="*/ 1346 w 10000"/>
              <a:gd name="connsiteY55" fmla="*/ 7502 h 10000"/>
              <a:gd name="connsiteX56" fmla="*/ 1329 w 10000"/>
              <a:gd name="connsiteY56" fmla="*/ 7703 h 10000"/>
              <a:gd name="connsiteX57" fmla="*/ 1477 w 10000"/>
              <a:gd name="connsiteY57" fmla="*/ 8082 h 10000"/>
              <a:gd name="connsiteX58" fmla="*/ 1569 w 10000"/>
              <a:gd name="connsiteY58" fmla="*/ 8350 h 10000"/>
              <a:gd name="connsiteX59" fmla="*/ 1788 w 10000"/>
              <a:gd name="connsiteY59" fmla="*/ 8416 h 10000"/>
              <a:gd name="connsiteX60" fmla="*/ 1844 w 10000"/>
              <a:gd name="connsiteY60" fmla="*/ 8707 h 10000"/>
              <a:gd name="connsiteX61" fmla="*/ 2138 w 10000"/>
              <a:gd name="connsiteY61" fmla="*/ 8908 h 10000"/>
              <a:gd name="connsiteX62" fmla="*/ 2452 w 10000"/>
              <a:gd name="connsiteY62" fmla="*/ 8550 h 10000"/>
              <a:gd name="connsiteX63" fmla="*/ 2563 w 10000"/>
              <a:gd name="connsiteY63" fmla="*/ 8505 h 10000"/>
              <a:gd name="connsiteX64" fmla="*/ 2623 w 10000"/>
              <a:gd name="connsiteY64" fmla="*/ 8193 h 10000"/>
              <a:gd name="connsiteX65" fmla="*/ 2839 w 10000"/>
              <a:gd name="connsiteY65" fmla="*/ 7837 h 10000"/>
              <a:gd name="connsiteX66" fmla="*/ 2832 w 10000"/>
              <a:gd name="connsiteY66" fmla="*/ 7509 h 10000"/>
              <a:gd name="connsiteX67" fmla="*/ 2857 w 10000"/>
              <a:gd name="connsiteY67" fmla="*/ 7272 h 10000"/>
              <a:gd name="connsiteX68" fmla="*/ 2821 w 10000"/>
              <a:gd name="connsiteY68" fmla="*/ 7011 h 10000"/>
              <a:gd name="connsiteX69" fmla="*/ 3623 w 10000"/>
              <a:gd name="connsiteY69" fmla="*/ 6980 h 10000"/>
              <a:gd name="connsiteX70" fmla="*/ 5642 w 10000"/>
              <a:gd name="connsiteY70" fmla="*/ 10000 h 10000"/>
              <a:gd name="connsiteX71" fmla="*/ 5771 w 10000"/>
              <a:gd name="connsiteY71" fmla="*/ 9241 h 10000"/>
              <a:gd name="connsiteX72" fmla="*/ 5642 w 10000"/>
              <a:gd name="connsiteY72" fmla="*/ 8952 h 10000"/>
              <a:gd name="connsiteX73" fmla="*/ 5660 w 10000"/>
              <a:gd name="connsiteY73" fmla="*/ 8394 h 10000"/>
              <a:gd name="connsiteX74" fmla="*/ 5844 w 10000"/>
              <a:gd name="connsiteY74" fmla="*/ 8260 h 10000"/>
              <a:gd name="connsiteX75" fmla="*/ 5826 w 10000"/>
              <a:gd name="connsiteY75" fmla="*/ 7925 h 10000"/>
              <a:gd name="connsiteX76" fmla="*/ 6176 w 10000"/>
              <a:gd name="connsiteY76"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473 w 10000"/>
              <a:gd name="connsiteY11" fmla="*/ 599 h 10000"/>
              <a:gd name="connsiteX12" fmla="*/ 3225 w 10000"/>
              <a:gd name="connsiteY12" fmla="*/ 511 h 10000"/>
              <a:gd name="connsiteX13" fmla="*/ 2686 w 10000"/>
              <a:gd name="connsiteY13" fmla="*/ 491 h 10000"/>
              <a:gd name="connsiteX14" fmla="*/ 2508 w 10000"/>
              <a:gd name="connsiteY14" fmla="*/ 456 h 10000"/>
              <a:gd name="connsiteX15" fmla="*/ 2299 w 10000"/>
              <a:gd name="connsiteY15" fmla="*/ 500 h 10000"/>
              <a:gd name="connsiteX16" fmla="*/ 2012 w 10000"/>
              <a:gd name="connsiteY16" fmla="*/ 512 h 10000"/>
              <a:gd name="connsiteX17" fmla="*/ 1678 w 10000"/>
              <a:gd name="connsiteY17" fmla="*/ 297 h 10000"/>
              <a:gd name="connsiteX18" fmla="*/ 1531 w 10000"/>
              <a:gd name="connsiteY18" fmla="*/ 253 h 10000"/>
              <a:gd name="connsiteX19" fmla="*/ 1364 w 10000"/>
              <a:gd name="connsiteY19" fmla="*/ 342 h 10000"/>
              <a:gd name="connsiteX20" fmla="*/ 1217 w 10000"/>
              <a:gd name="connsiteY20" fmla="*/ 365 h 10000"/>
              <a:gd name="connsiteX21" fmla="*/ 1013 w 10000"/>
              <a:gd name="connsiteY21" fmla="*/ 386 h 10000"/>
              <a:gd name="connsiteX22" fmla="*/ 902 w 10000"/>
              <a:gd name="connsiteY22" fmla="*/ 408 h 10000"/>
              <a:gd name="connsiteX23" fmla="*/ 774 w 10000"/>
              <a:gd name="connsiteY23" fmla="*/ 566 h 10000"/>
              <a:gd name="connsiteX24" fmla="*/ 663 w 10000"/>
              <a:gd name="connsiteY24" fmla="*/ 766 h 10000"/>
              <a:gd name="connsiteX25" fmla="*/ 535 w 10000"/>
              <a:gd name="connsiteY25" fmla="*/ 967 h 10000"/>
              <a:gd name="connsiteX26" fmla="*/ 460 w 10000"/>
              <a:gd name="connsiteY26" fmla="*/ 1257 h 10000"/>
              <a:gd name="connsiteX27" fmla="*/ 256 w 10000"/>
              <a:gd name="connsiteY27" fmla="*/ 1414 h 10000"/>
              <a:gd name="connsiteX28" fmla="*/ 295 w 10000"/>
              <a:gd name="connsiteY28" fmla="*/ 1837 h 10000"/>
              <a:gd name="connsiteX29" fmla="*/ 256 w 10000"/>
              <a:gd name="connsiteY29" fmla="*/ 1971 h 10000"/>
              <a:gd name="connsiteX30" fmla="*/ 167 w 10000"/>
              <a:gd name="connsiteY30" fmla="*/ 2127 h 10000"/>
              <a:gd name="connsiteX31" fmla="*/ 256 w 10000"/>
              <a:gd name="connsiteY31" fmla="*/ 2394 h 10000"/>
              <a:gd name="connsiteX32" fmla="*/ 222 w 10000"/>
              <a:gd name="connsiteY32" fmla="*/ 2595 h 10000"/>
              <a:gd name="connsiteX33" fmla="*/ 202 w 10000"/>
              <a:gd name="connsiteY33" fmla="*/ 2885 h 10000"/>
              <a:gd name="connsiteX34" fmla="*/ 184 w 10000"/>
              <a:gd name="connsiteY34" fmla="*/ 3086 h 10000"/>
              <a:gd name="connsiteX35" fmla="*/ 0 w 10000"/>
              <a:gd name="connsiteY35" fmla="*/ 3086 h 10000"/>
              <a:gd name="connsiteX36" fmla="*/ 110 w 10000"/>
              <a:gd name="connsiteY36" fmla="*/ 3286 h 10000"/>
              <a:gd name="connsiteX37" fmla="*/ 167 w 10000"/>
              <a:gd name="connsiteY37" fmla="*/ 3465 h 10000"/>
              <a:gd name="connsiteX38" fmla="*/ 277 w 10000"/>
              <a:gd name="connsiteY38" fmla="*/ 3688 h 10000"/>
              <a:gd name="connsiteX39" fmla="*/ 295 w 10000"/>
              <a:gd name="connsiteY39" fmla="*/ 3845 h 10000"/>
              <a:gd name="connsiteX40" fmla="*/ 497 w 10000"/>
              <a:gd name="connsiteY40" fmla="*/ 4223 h 10000"/>
              <a:gd name="connsiteX41" fmla="*/ 424 w 10000"/>
              <a:gd name="connsiteY41" fmla="*/ 4445 h 10000"/>
              <a:gd name="connsiteX42" fmla="*/ 589 w 10000"/>
              <a:gd name="connsiteY42" fmla="*/ 4825 h 10000"/>
              <a:gd name="connsiteX43" fmla="*/ 589 w 10000"/>
              <a:gd name="connsiteY43" fmla="*/ 5026 h 10000"/>
              <a:gd name="connsiteX44" fmla="*/ 737 w 10000"/>
              <a:gd name="connsiteY44" fmla="*/ 5004 h 10000"/>
              <a:gd name="connsiteX45" fmla="*/ 663 w 10000"/>
              <a:gd name="connsiteY45" fmla="*/ 5740 h 10000"/>
              <a:gd name="connsiteX46" fmla="*/ 792 w 10000"/>
              <a:gd name="connsiteY46" fmla="*/ 5829 h 10000"/>
              <a:gd name="connsiteX47" fmla="*/ 922 w 10000"/>
              <a:gd name="connsiteY47" fmla="*/ 6008 h 10000"/>
              <a:gd name="connsiteX48" fmla="*/ 942 w 10000"/>
              <a:gd name="connsiteY48" fmla="*/ 6230 h 10000"/>
              <a:gd name="connsiteX49" fmla="*/ 1052 w 10000"/>
              <a:gd name="connsiteY49" fmla="*/ 6543 h 10000"/>
              <a:gd name="connsiteX50" fmla="*/ 1087 w 10000"/>
              <a:gd name="connsiteY50" fmla="*/ 6722 h 10000"/>
              <a:gd name="connsiteX51" fmla="*/ 1197 w 10000"/>
              <a:gd name="connsiteY51" fmla="*/ 6678 h 10000"/>
              <a:gd name="connsiteX52" fmla="*/ 1087 w 10000"/>
              <a:gd name="connsiteY52" fmla="*/ 6966 h 10000"/>
              <a:gd name="connsiteX53" fmla="*/ 1142 w 10000"/>
              <a:gd name="connsiteY53" fmla="*/ 7190 h 10000"/>
              <a:gd name="connsiteX54" fmla="*/ 1346 w 10000"/>
              <a:gd name="connsiteY54" fmla="*/ 7502 h 10000"/>
              <a:gd name="connsiteX55" fmla="*/ 1329 w 10000"/>
              <a:gd name="connsiteY55" fmla="*/ 7703 h 10000"/>
              <a:gd name="connsiteX56" fmla="*/ 1477 w 10000"/>
              <a:gd name="connsiteY56" fmla="*/ 8082 h 10000"/>
              <a:gd name="connsiteX57" fmla="*/ 1569 w 10000"/>
              <a:gd name="connsiteY57" fmla="*/ 8350 h 10000"/>
              <a:gd name="connsiteX58" fmla="*/ 1788 w 10000"/>
              <a:gd name="connsiteY58" fmla="*/ 8416 h 10000"/>
              <a:gd name="connsiteX59" fmla="*/ 1844 w 10000"/>
              <a:gd name="connsiteY59" fmla="*/ 8707 h 10000"/>
              <a:gd name="connsiteX60" fmla="*/ 2138 w 10000"/>
              <a:gd name="connsiteY60" fmla="*/ 8908 h 10000"/>
              <a:gd name="connsiteX61" fmla="*/ 2452 w 10000"/>
              <a:gd name="connsiteY61" fmla="*/ 8550 h 10000"/>
              <a:gd name="connsiteX62" fmla="*/ 2563 w 10000"/>
              <a:gd name="connsiteY62" fmla="*/ 8505 h 10000"/>
              <a:gd name="connsiteX63" fmla="*/ 2623 w 10000"/>
              <a:gd name="connsiteY63" fmla="*/ 8193 h 10000"/>
              <a:gd name="connsiteX64" fmla="*/ 2839 w 10000"/>
              <a:gd name="connsiteY64" fmla="*/ 7837 h 10000"/>
              <a:gd name="connsiteX65" fmla="*/ 2832 w 10000"/>
              <a:gd name="connsiteY65" fmla="*/ 7509 h 10000"/>
              <a:gd name="connsiteX66" fmla="*/ 2857 w 10000"/>
              <a:gd name="connsiteY66" fmla="*/ 7272 h 10000"/>
              <a:gd name="connsiteX67" fmla="*/ 2821 w 10000"/>
              <a:gd name="connsiteY67" fmla="*/ 7011 h 10000"/>
              <a:gd name="connsiteX68" fmla="*/ 3623 w 10000"/>
              <a:gd name="connsiteY68" fmla="*/ 6980 h 10000"/>
              <a:gd name="connsiteX69" fmla="*/ 5642 w 10000"/>
              <a:gd name="connsiteY69" fmla="*/ 10000 h 10000"/>
              <a:gd name="connsiteX70" fmla="*/ 5771 w 10000"/>
              <a:gd name="connsiteY70" fmla="*/ 9241 h 10000"/>
              <a:gd name="connsiteX71" fmla="*/ 5642 w 10000"/>
              <a:gd name="connsiteY71" fmla="*/ 8952 h 10000"/>
              <a:gd name="connsiteX72" fmla="*/ 5660 w 10000"/>
              <a:gd name="connsiteY72" fmla="*/ 8394 h 10000"/>
              <a:gd name="connsiteX73" fmla="*/ 5844 w 10000"/>
              <a:gd name="connsiteY73" fmla="*/ 8260 h 10000"/>
              <a:gd name="connsiteX74" fmla="*/ 5826 w 10000"/>
              <a:gd name="connsiteY74" fmla="*/ 7925 h 10000"/>
              <a:gd name="connsiteX75" fmla="*/ 6176 w 10000"/>
              <a:gd name="connsiteY75"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584 w 10000"/>
              <a:gd name="connsiteY11" fmla="*/ 203 h 10000"/>
              <a:gd name="connsiteX12" fmla="*/ 3473 w 10000"/>
              <a:gd name="connsiteY12" fmla="*/ 599 h 10000"/>
              <a:gd name="connsiteX13" fmla="*/ 3225 w 10000"/>
              <a:gd name="connsiteY13" fmla="*/ 511 h 10000"/>
              <a:gd name="connsiteX14" fmla="*/ 2686 w 10000"/>
              <a:gd name="connsiteY14" fmla="*/ 491 h 10000"/>
              <a:gd name="connsiteX15" fmla="*/ 2508 w 10000"/>
              <a:gd name="connsiteY15" fmla="*/ 456 h 10000"/>
              <a:gd name="connsiteX16" fmla="*/ 2299 w 10000"/>
              <a:gd name="connsiteY16" fmla="*/ 500 h 10000"/>
              <a:gd name="connsiteX17" fmla="*/ 2012 w 10000"/>
              <a:gd name="connsiteY17" fmla="*/ 512 h 10000"/>
              <a:gd name="connsiteX18" fmla="*/ 1678 w 10000"/>
              <a:gd name="connsiteY18" fmla="*/ 297 h 10000"/>
              <a:gd name="connsiteX19" fmla="*/ 1531 w 10000"/>
              <a:gd name="connsiteY19" fmla="*/ 253 h 10000"/>
              <a:gd name="connsiteX20" fmla="*/ 1364 w 10000"/>
              <a:gd name="connsiteY20" fmla="*/ 342 h 10000"/>
              <a:gd name="connsiteX21" fmla="*/ 1217 w 10000"/>
              <a:gd name="connsiteY21" fmla="*/ 365 h 10000"/>
              <a:gd name="connsiteX22" fmla="*/ 1013 w 10000"/>
              <a:gd name="connsiteY22" fmla="*/ 386 h 10000"/>
              <a:gd name="connsiteX23" fmla="*/ 902 w 10000"/>
              <a:gd name="connsiteY23" fmla="*/ 408 h 10000"/>
              <a:gd name="connsiteX24" fmla="*/ 774 w 10000"/>
              <a:gd name="connsiteY24" fmla="*/ 566 h 10000"/>
              <a:gd name="connsiteX25" fmla="*/ 663 w 10000"/>
              <a:gd name="connsiteY25" fmla="*/ 766 h 10000"/>
              <a:gd name="connsiteX26" fmla="*/ 535 w 10000"/>
              <a:gd name="connsiteY26" fmla="*/ 967 h 10000"/>
              <a:gd name="connsiteX27" fmla="*/ 460 w 10000"/>
              <a:gd name="connsiteY27" fmla="*/ 1257 h 10000"/>
              <a:gd name="connsiteX28" fmla="*/ 256 w 10000"/>
              <a:gd name="connsiteY28" fmla="*/ 1414 h 10000"/>
              <a:gd name="connsiteX29" fmla="*/ 295 w 10000"/>
              <a:gd name="connsiteY29" fmla="*/ 1837 h 10000"/>
              <a:gd name="connsiteX30" fmla="*/ 256 w 10000"/>
              <a:gd name="connsiteY30" fmla="*/ 1971 h 10000"/>
              <a:gd name="connsiteX31" fmla="*/ 167 w 10000"/>
              <a:gd name="connsiteY31" fmla="*/ 2127 h 10000"/>
              <a:gd name="connsiteX32" fmla="*/ 256 w 10000"/>
              <a:gd name="connsiteY32" fmla="*/ 2394 h 10000"/>
              <a:gd name="connsiteX33" fmla="*/ 222 w 10000"/>
              <a:gd name="connsiteY33" fmla="*/ 2595 h 10000"/>
              <a:gd name="connsiteX34" fmla="*/ 202 w 10000"/>
              <a:gd name="connsiteY34" fmla="*/ 2885 h 10000"/>
              <a:gd name="connsiteX35" fmla="*/ 184 w 10000"/>
              <a:gd name="connsiteY35" fmla="*/ 3086 h 10000"/>
              <a:gd name="connsiteX36" fmla="*/ 0 w 10000"/>
              <a:gd name="connsiteY36" fmla="*/ 3086 h 10000"/>
              <a:gd name="connsiteX37" fmla="*/ 110 w 10000"/>
              <a:gd name="connsiteY37" fmla="*/ 3286 h 10000"/>
              <a:gd name="connsiteX38" fmla="*/ 167 w 10000"/>
              <a:gd name="connsiteY38" fmla="*/ 3465 h 10000"/>
              <a:gd name="connsiteX39" fmla="*/ 277 w 10000"/>
              <a:gd name="connsiteY39" fmla="*/ 3688 h 10000"/>
              <a:gd name="connsiteX40" fmla="*/ 295 w 10000"/>
              <a:gd name="connsiteY40" fmla="*/ 3845 h 10000"/>
              <a:gd name="connsiteX41" fmla="*/ 497 w 10000"/>
              <a:gd name="connsiteY41" fmla="*/ 4223 h 10000"/>
              <a:gd name="connsiteX42" fmla="*/ 424 w 10000"/>
              <a:gd name="connsiteY42" fmla="*/ 4445 h 10000"/>
              <a:gd name="connsiteX43" fmla="*/ 589 w 10000"/>
              <a:gd name="connsiteY43" fmla="*/ 4825 h 10000"/>
              <a:gd name="connsiteX44" fmla="*/ 589 w 10000"/>
              <a:gd name="connsiteY44" fmla="*/ 5026 h 10000"/>
              <a:gd name="connsiteX45" fmla="*/ 737 w 10000"/>
              <a:gd name="connsiteY45" fmla="*/ 5004 h 10000"/>
              <a:gd name="connsiteX46" fmla="*/ 663 w 10000"/>
              <a:gd name="connsiteY46" fmla="*/ 5740 h 10000"/>
              <a:gd name="connsiteX47" fmla="*/ 792 w 10000"/>
              <a:gd name="connsiteY47" fmla="*/ 5829 h 10000"/>
              <a:gd name="connsiteX48" fmla="*/ 922 w 10000"/>
              <a:gd name="connsiteY48" fmla="*/ 6008 h 10000"/>
              <a:gd name="connsiteX49" fmla="*/ 942 w 10000"/>
              <a:gd name="connsiteY49" fmla="*/ 6230 h 10000"/>
              <a:gd name="connsiteX50" fmla="*/ 1052 w 10000"/>
              <a:gd name="connsiteY50" fmla="*/ 6543 h 10000"/>
              <a:gd name="connsiteX51" fmla="*/ 1087 w 10000"/>
              <a:gd name="connsiteY51" fmla="*/ 6722 h 10000"/>
              <a:gd name="connsiteX52" fmla="*/ 1197 w 10000"/>
              <a:gd name="connsiteY52" fmla="*/ 6678 h 10000"/>
              <a:gd name="connsiteX53" fmla="*/ 1087 w 10000"/>
              <a:gd name="connsiteY53" fmla="*/ 6966 h 10000"/>
              <a:gd name="connsiteX54" fmla="*/ 1142 w 10000"/>
              <a:gd name="connsiteY54" fmla="*/ 7190 h 10000"/>
              <a:gd name="connsiteX55" fmla="*/ 1346 w 10000"/>
              <a:gd name="connsiteY55" fmla="*/ 7502 h 10000"/>
              <a:gd name="connsiteX56" fmla="*/ 1329 w 10000"/>
              <a:gd name="connsiteY56" fmla="*/ 7703 h 10000"/>
              <a:gd name="connsiteX57" fmla="*/ 1477 w 10000"/>
              <a:gd name="connsiteY57" fmla="*/ 8082 h 10000"/>
              <a:gd name="connsiteX58" fmla="*/ 1569 w 10000"/>
              <a:gd name="connsiteY58" fmla="*/ 8350 h 10000"/>
              <a:gd name="connsiteX59" fmla="*/ 1788 w 10000"/>
              <a:gd name="connsiteY59" fmla="*/ 8416 h 10000"/>
              <a:gd name="connsiteX60" fmla="*/ 1844 w 10000"/>
              <a:gd name="connsiteY60" fmla="*/ 8707 h 10000"/>
              <a:gd name="connsiteX61" fmla="*/ 2138 w 10000"/>
              <a:gd name="connsiteY61" fmla="*/ 8908 h 10000"/>
              <a:gd name="connsiteX62" fmla="*/ 2452 w 10000"/>
              <a:gd name="connsiteY62" fmla="*/ 8550 h 10000"/>
              <a:gd name="connsiteX63" fmla="*/ 2563 w 10000"/>
              <a:gd name="connsiteY63" fmla="*/ 8505 h 10000"/>
              <a:gd name="connsiteX64" fmla="*/ 2623 w 10000"/>
              <a:gd name="connsiteY64" fmla="*/ 8193 h 10000"/>
              <a:gd name="connsiteX65" fmla="*/ 2839 w 10000"/>
              <a:gd name="connsiteY65" fmla="*/ 7837 h 10000"/>
              <a:gd name="connsiteX66" fmla="*/ 2832 w 10000"/>
              <a:gd name="connsiteY66" fmla="*/ 7509 h 10000"/>
              <a:gd name="connsiteX67" fmla="*/ 2857 w 10000"/>
              <a:gd name="connsiteY67" fmla="*/ 7272 h 10000"/>
              <a:gd name="connsiteX68" fmla="*/ 2821 w 10000"/>
              <a:gd name="connsiteY68" fmla="*/ 7011 h 10000"/>
              <a:gd name="connsiteX69" fmla="*/ 3623 w 10000"/>
              <a:gd name="connsiteY69" fmla="*/ 6980 h 10000"/>
              <a:gd name="connsiteX70" fmla="*/ 5642 w 10000"/>
              <a:gd name="connsiteY70" fmla="*/ 10000 h 10000"/>
              <a:gd name="connsiteX71" fmla="*/ 5771 w 10000"/>
              <a:gd name="connsiteY71" fmla="*/ 9241 h 10000"/>
              <a:gd name="connsiteX72" fmla="*/ 5642 w 10000"/>
              <a:gd name="connsiteY72" fmla="*/ 8952 h 10000"/>
              <a:gd name="connsiteX73" fmla="*/ 5660 w 10000"/>
              <a:gd name="connsiteY73" fmla="*/ 8394 h 10000"/>
              <a:gd name="connsiteX74" fmla="*/ 5844 w 10000"/>
              <a:gd name="connsiteY74" fmla="*/ 8260 h 10000"/>
              <a:gd name="connsiteX75" fmla="*/ 5826 w 10000"/>
              <a:gd name="connsiteY75" fmla="*/ 7925 h 10000"/>
              <a:gd name="connsiteX76" fmla="*/ 6176 w 10000"/>
              <a:gd name="connsiteY76"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578 w 10000"/>
              <a:gd name="connsiteY10" fmla="*/ 208 h 10000"/>
              <a:gd name="connsiteX11" fmla="*/ 3473 w 10000"/>
              <a:gd name="connsiteY11" fmla="*/ 599 h 10000"/>
              <a:gd name="connsiteX12" fmla="*/ 3225 w 10000"/>
              <a:gd name="connsiteY12" fmla="*/ 511 h 10000"/>
              <a:gd name="connsiteX13" fmla="*/ 2686 w 10000"/>
              <a:gd name="connsiteY13" fmla="*/ 491 h 10000"/>
              <a:gd name="connsiteX14" fmla="*/ 2508 w 10000"/>
              <a:gd name="connsiteY14" fmla="*/ 456 h 10000"/>
              <a:gd name="connsiteX15" fmla="*/ 2299 w 10000"/>
              <a:gd name="connsiteY15" fmla="*/ 500 h 10000"/>
              <a:gd name="connsiteX16" fmla="*/ 2012 w 10000"/>
              <a:gd name="connsiteY16" fmla="*/ 512 h 10000"/>
              <a:gd name="connsiteX17" fmla="*/ 1678 w 10000"/>
              <a:gd name="connsiteY17" fmla="*/ 297 h 10000"/>
              <a:gd name="connsiteX18" fmla="*/ 1531 w 10000"/>
              <a:gd name="connsiteY18" fmla="*/ 253 h 10000"/>
              <a:gd name="connsiteX19" fmla="*/ 1364 w 10000"/>
              <a:gd name="connsiteY19" fmla="*/ 342 h 10000"/>
              <a:gd name="connsiteX20" fmla="*/ 1217 w 10000"/>
              <a:gd name="connsiteY20" fmla="*/ 365 h 10000"/>
              <a:gd name="connsiteX21" fmla="*/ 1013 w 10000"/>
              <a:gd name="connsiteY21" fmla="*/ 386 h 10000"/>
              <a:gd name="connsiteX22" fmla="*/ 902 w 10000"/>
              <a:gd name="connsiteY22" fmla="*/ 408 h 10000"/>
              <a:gd name="connsiteX23" fmla="*/ 774 w 10000"/>
              <a:gd name="connsiteY23" fmla="*/ 566 h 10000"/>
              <a:gd name="connsiteX24" fmla="*/ 663 w 10000"/>
              <a:gd name="connsiteY24" fmla="*/ 766 h 10000"/>
              <a:gd name="connsiteX25" fmla="*/ 535 w 10000"/>
              <a:gd name="connsiteY25" fmla="*/ 967 h 10000"/>
              <a:gd name="connsiteX26" fmla="*/ 460 w 10000"/>
              <a:gd name="connsiteY26" fmla="*/ 1257 h 10000"/>
              <a:gd name="connsiteX27" fmla="*/ 256 w 10000"/>
              <a:gd name="connsiteY27" fmla="*/ 1414 h 10000"/>
              <a:gd name="connsiteX28" fmla="*/ 295 w 10000"/>
              <a:gd name="connsiteY28" fmla="*/ 1837 h 10000"/>
              <a:gd name="connsiteX29" fmla="*/ 256 w 10000"/>
              <a:gd name="connsiteY29" fmla="*/ 1971 h 10000"/>
              <a:gd name="connsiteX30" fmla="*/ 167 w 10000"/>
              <a:gd name="connsiteY30" fmla="*/ 2127 h 10000"/>
              <a:gd name="connsiteX31" fmla="*/ 256 w 10000"/>
              <a:gd name="connsiteY31" fmla="*/ 2394 h 10000"/>
              <a:gd name="connsiteX32" fmla="*/ 222 w 10000"/>
              <a:gd name="connsiteY32" fmla="*/ 2595 h 10000"/>
              <a:gd name="connsiteX33" fmla="*/ 202 w 10000"/>
              <a:gd name="connsiteY33" fmla="*/ 2885 h 10000"/>
              <a:gd name="connsiteX34" fmla="*/ 184 w 10000"/>
              <a:gd name="connsiteY34" fmla="*/ 3086 h 10000"/>
              <a:gd name="connsiteX35" fmla="*/ 0 w 10000"/>
              <a:gd name="connsiteY35" fmla="*/ 3086 h 10000"/>
              <a:gd name="connsiteX36" fmla="*/ 110 w 10000"/>
              <a:gd name="connsiteY36" fmla="*/ 3286 h 10000"/>
              <a:gd name="connsiteX37" fmla="*/ 167 w 10000"/>
              <a:gd name="connsiteY37" fmla="*/ 3465 h 10000"/>
              <a:gd name="connsiteX38" fmla="*/ 277 w 10000"/>
              <a:gd name="connsiteY38" fmla="*/ 3688 h 10000"/>
              <a:gd name="connsiteX39" fmla="*/ 295 w 10000"/>
              <a:gd name="connsiteY39" fmla="*/ 3845 h 10000"/>
              <a:gd name="connsiteX40" fmla="*/ 497 w 10000"/>
              <a:gd name="connsiteY40" fmla="*/ 4223 h 10000"/>
              <a:gd name="connsiteX41" fmla="*/ 424 w 10000"/>
              <a:gd name="connsiteY41" fmla="*/ 4445 h 10000"/>
              <a:gd name="connsiteX42" fmla="*/ 589 w 10000"/>
              <a:gd name="connsiteY42" fmla="*/ 4825 h 10000"/>
              <a:gd name="connsiteX43" fmla="*/ 589 w 10000"/>
              <a:gd name="connsiteY43" fmla="*/ 5026 h 10000"/>
              <a:gd name="connsiteX44" fmla="*/ 737 w 10000"/>
              <a:gd name="connsiteY44" fmla="*/ 5004 h 10000"/>
              <a:gd name="connsiteX45" fmla="*/ 663 w 10000"/>
              <a:gd name="connsiteY45" fmla="*/ 5740 h 10000"/>
              <a:gd name="connsiteX46" fmla="*/ 792 w 10000"/>
              <a:gd name="connsiteY46" fmla="*/ 5829 h 10000"/>
              <a:gd name="connsiteX47" fmla="*/ 922 w 10000"/>
              <a:gd name="connsiteY47" fmla="*/ 6008 h 10000"/>
              <a:gd name="connsiteX48" fmla="*/ 942 w 10000"/>
              <a:gd name="connsiteY48" fmla="*/ 6230 h 10000"/>
              <a:gd name="connsiteX49" fmla="*/ 1052 w 10000"/>
              <a:gd name="connsiteY49" fmla="*/ 6543 h 10000"/>
              <a:gd name="connsiteX50" fmla="*/ 1087 w 10000"/>
              <a:gd name="connsiteY50" fmla="*/ 6722 h 10000"/>
              <a:gd name="connsiteX51" fmla="*/ 1197 w 10000"/>
              <a:gd name="connsiteY51" fmla="*/ 6678 h 10000"/>
              <a:gd name="connsiteX52" fmla="*/ 1087 w 10000"/>
              <a:gd name="connsiteY52" fmla="*/ 6966 h 10000"/>
              <a:gd name="connsiteX53" fmla="*/ 1142 w 10000"/>
              <a:gd name="connsiteY53" fmla="*/ 7190 h 10000"/>
              <a:gd name="connsiteX54" fmla="*/ 1346 w 10000"/>
              <a:gd name="connsiteY54" fmla="*/ 7502 h 10000"/>
              <a:gd name="connsiteX55" fmla="*/ 1329 w 10000"/>
              <a:gd name="connsiteY55" fmla="*/ 7703 h 10000"/>
              <a:gd name="connsiteX56" fmla="*/ 1477 w 10000"/>
              <a:gd name="connsiteY56" fmla="*/ 8082 h 10000"/>
              <a:gd name="connsiteX57" fmla="*/ 1569 w 10000"/>
              <a:gd name="connsiteY57" fmla="*/ 8350 h 10000"/>
              <a:gd name="connsiteX58" fmla="*/ 1788 w 10000"/>
              <a:gd name="connsiteY58" fmla="*/ 8416 h 10000"/>
              <a:gd name="connsiteX59" fmla="*/ 1844 w 10000"/>
              <a:gd name="connsiteY59" fmla="*/ 8707 h 10000"/>
              <a:gd name="connsiteX60" fmla="*/ 2138 w 10000"/>
              <a:gd name="connsiteY60" fmla="*/ 8908 h 10000"/>
              <a:gd name="connsiteX61" fmla="*/ 2452 w 10000"/>
              <a:gd name="connsiteY61" fmla="*/ 8550 h 10000"/>
              <a:gd name="connsiteX62" fmla="*/ 2563 w 10000"/>
              <a:gd name="connsiteY62" fmla="*/ 8505 h 10000"/>
              <a:gd name="connsiteX63" fmla="*/ 2623 w 10000"/>
              <a:gd name="connsiteY63" fmla="*/ 8193 h 10000"/>
              <a:gd name="connsiteX64" fmla="*/ 2839 w 10000"/>
              <a:gd name="connsiteY64" fmla="*/ 7837 h 10000"/>
              <a:gd name="connsiteX65" fmla="*/ 2832 w 10000"/>
              <a:gd name="connsiteY65" fmla="*/ 7509 h 10000"/>
              <a:gd name="connsiteX66" fmla="*/ 2857 w 10000"/>
              <a:gd name="connsiteY66" fmla="*/ 7272 h 10000"/>
              <a:gd name="connsiteX67" fmla="*/ 2821 w 10000"/>
              <a:gd name="connsiteY67" fmla="*/ 7011 h 10000"/>
              <a:gd name="connsiteX68" fmla="*/ 3623 w 10000"/>
              <a:gd name="connsiteY68" fmla="*/ 6980 h 10000"/>
              <a:gd name="connsiteX69" fmla="*/ 5642 w 10000"/>
              <a:gd name="connsiteY69" fmla="*/ 10000 h 10000"/>
              <a:gd name="connsiteX70" fmla="*/ 5771 w 10000"/>
              <a:gd name="connsiteY70" fmla="*/ 9241 h 10000"/>
              <a:gd name="connsiteX71" fmla="*/ 5642 w 10000"/>
              <a:gd name="connsiteY71" fmla="*/ 8952 h 10000"/>
              <a:gd name="connsiteX72" fmla="*/ 5660 w 10000"/>
              <a:gd name="connsiteY72" fmla="*/ 8394 h 10000"/>
              <a:gd name="connsiteX73" fmla="*/ 5844 w 10000"/>
              <a:gd name="connsiteY73" fmla="*/ 8260 h 10000"/>
              <a:gd name="connsiteX74" fmla="*/ 5826 w 10000"/>
              <a:gd name="connsiteY74" fmla="*/ 7925 h 10000"/>
              <a:gd name="connsiteX75" fmla="*/ 6176 w 10000"/>
              <a:gd name="connsiteY75" fmla="*/ 7525 h 10000"/>
              <a:gd name="connsiteX0" fmla="*/ 6176 w 10000"/>
              <a:gd name="connsiteY0" fmla="*/ 7525 h 10000"/>
              <a:gd name="connsiteX1" fmla="*/ 9977 w 10000"/>
              <a:gd name="connsiteY1" fmla="*/ 7474 h 10000"/>
              <a:gd name="connsiteX2" fmla="*/ 10000 w 10000"/>
              <a:gd name="connsiteY2" fmla="*/ 5242 h 10000"/>
              <a:gd name="connsiteX3" fmla="*/ 9980 w 10000"/>
              <a:gd name="connsiteY3" fmla="*/ 2455 h 10000"/>
              <a:gd name="connsiteX4" fmla="*/ 8721 w 10000"/>
              <a:gd name="connsiteY4" fmla="*/ 2506 h 10000"/>
              <a:gd name="connsiteX5" fmla="*/ 8721 w 10000"/>
              <a:gd name="connsiteY5" fmla="*/ 766 h 10000"/>
              <a:gd name="connsiteX6" fmla="*/ 6176 w 10000"/>
              <a:gd name="connsiteY6" fmla="*/ 766 h 10000"/>
              <a:gd name="connsiteX7" fmla="*/ 4168 w 10000"/>
              <a:gd name="connsiteY7" fmla="*/ 566 h 10000"/>
              <a:gd name="connsiteX8" fmla="*/ 4094 w 10000"/>
              <a:gd name="connsiteY8" fmla="*/ 119 h 10000"/>
              <a:gd name="connsiteX9" fmla="*/ 3803 w 10000"/>
              <a:gd name="connsiteY9" fmla="*/ 0 h 10000"/>
              <a:gd name="connsiteX10" fmla="*/ 3473 w 10000"/>
              <a:gd name="connsiteY10" fmla="*/ 599 h 10000"/>
              <a:gd name="connsiteX11" fmla="*/ 3225 w 10000"/>
              <a:gd name="connsiteY11" fmla="*/ 511 h 10000"/>
              <a:gd name="connsiteX12" fmla="*/ 2686 w 10000"/>
              <a:gd name="connsiteY12" fmla="*/ 491 h 10000"/>
              <a:gd name="connsiteX13" fmla="*/ 2508 w 10000"/>
              <a:gd name="connsiteY13" fmla="*/ 456 h 10000"/>
              <a:gd name="connsiteX14" fmla="*/ 2299 w 10000"/>
              <a:gd name="connsiteY14" fmla="*/ 500 h 10000"/>
              <a:gd name="connsiteX15" fmla="*/ 2012 w 10000"/>
              <a:gd name="connsiteY15" fmla="*/ 512 h 10000"/>
              <a:gd name="connsiteX16" fmla="*/ 1678 w 10000"/>
              <a:gd name="connsiteY16" fmla="*/ 297 h 10000"/>
              <a:gd name="connsiteX17" fmla="*/ 1531 w 10000"/>
              <a:gd name="connsiteY17" fmla="*/ 253 h 10000"/>
              <a:gd name="connsiteX18" fmla="*/ 1364 w 10000"/>
              <a:gd name="connsiteY18" fmla="*/ 342 h 10000"/>
              <a:gd name="connsiteX19" fmla="*/ 1217 w 10000"/>
              <a:gd name="connsiteY19" fmla="*/ 365 h 10000"/>
              <a:gd name="connsiteX20" fmla="*/ 1013 w 10000"/>
              <a:gd name="connsiteY20" fmla="*/ 386 h 10000"/>
              <a:gd name="connsiteX21" fmla="*/ 902 w 10000"/>
              <a:gd name="connsiteY21" fmla="*/ 408 h 10000"/>
              <a:gd name="connsiteX22" fmla="*/ 774 w 10000"/>
              <a:gd name="connsiteY22" fmla="*/ 566 h 10000"/>
              <a:gd name="connsiteX23" fmla="*/ 663 w 10000"/>
              <a:gd name="connsiteY23" fmla="*/ 766 h 10000"/>
              <a:gd name="connsiteX24" fmla="*/ 535 w 10000"/>
              <a:gd name="connsiteY24" fmla="*/ 967 h 10000"/>
              <a:gd name="connsiteX25" fmla="*/ 460 w 10000"/>
              <a:gd name="connsiteY25" fmla="*/ 1257 h 10000"/>
              <a:gd name="connsiteX26" fmla="*/ 256 w 10000"/>
              <a:gd name="connsiteY26" fmla="*/ 1414 h 10000"/>
              <a:gd name="connsiteX27" fmla="*/ 295 w 10000"/>
              <a:gd name="connsiteY27" fmla="*/ 1837 h 10000"/>
              <a:gd name="connsiteX28" fmla="*/ 256 w 10000"/>
              <a:gd name="connsiteY28" fmla="*/ 1971 h 10000"/>
              <a:gd name="connsiteX29" fmla="*/ 167 w 10000"/>
              <a:gd name="connsiteY29" fmla="*/ 2127 h 10000"/>
              <a:gd name="connsiteX30" fmla="*/ 256 w 10000"/>
              <a:gd name="connsiteY30" fmla="*/ 2394 h 10000"/>
              <a:gd name="connsiteX31" fmla="*/ 222 w 10000"/>
              <a:gd name="connsiteY31" fmla="*/ 2595 h 10000"/>
              <a:gd name="connsiteX32" fmla="*/ 202 w 10000"/>
              <a:gd name="connsiteY32" fmla="*/ 2885 h 10000"/>
              <a:gd name="connsiteX33" fmla="*/ 184 w 10000"/>
              <a:gd name="connsiteY33" fmla="*/ 3086 h 10000"/>
              <a:gd name="connsiteX34" fmla="*/ 0 w 10000"/>
              <a:gd name="connsiteY34" fmla="*/ 3086 h 10000"/>
              <a:gd name="connsiteX35" fmla="*/ 110 w 10000"/>
              <a:gd name="connsiteY35" fmla="*/ 3286 h 10000"/>
              <a:gd name="connsiteX36" fmla="*/ 167 w 10000"/>
              <a:gd name="connsiteY36" fmla="*/ 3465 h 10000"/>
              <a:gd name="connsiteX37" fmla="*/ 277 w 10000"/>
              <a:gd name="connsiteY37" fmla="*/ 3688 h 10000"/>
              <a:gd name="connsiteX38" fmla="*/ 295 w 10000"/>
              <a:gd name="connsiteY38" fmla="*/ 3845 h 10000"/>
              <a:gd name="connsiteX39" fmla="*/ 497 w 10000"/>
              <a:gd name="connsiteY39" fmla="*/ 4223 h 10000"/>
              <a:gd name="connsiteX40" fmla="*/ 424 w 10000"/>
              <a:gd name="connsiteY40" fmla="*/ 4445 h 10000"/>
              <a:gd name="connsiteX41" fmla="*/ 589 w 10000"/>
              <a:gd name="connsiteY41" fmla="*/ 4825 h 10000"/>
              <a:gd name="connsiteX42" fmla="*/ 589 w 10000"/>
              <a:gd name="connsiteY42" fmla="*/ 5026 h 10000"/>
              <a:gd name="connsiteX43" fmla="*/ 737 w 10000"/>
              <a:gd name="connsiteY43" fmla="*/ 5004 h 10000"/>
              <a:gd name="connsiteX44" fmla="*/ 663 w 10000"/>
              <a:gd name="connsiteY44" fmla="*/ 5740 h 10000"/>
              <a:gd name="connsiteX45" fmla="*/ 792 w 10000"/>
              <a:gd name="connsiteY45" fmla="*/ 5829 h 10000"/>
              <a:gd name="connsiteX46" fmla="*/ 922 w 10000"/>
              <a:gd name="connsiteY46" fmla="*/ 6008 h 10000"/>
              <a:gd name="connsiteX47" fmla="*/ 942 w 10000"/>
              <a:gd name="connsiteY47" fmla="*/ 6230 h 10000"/>
              <a:gd name="connsiteX48" fmla="*/ 1052 w 10000"/>
              <a:gd name="connsiteY48" fmla="*/ 6543 h 10000"/>
              <a:gd name="connsiteX49" fmla="*/ 1087 w 10000"/>
              <a:gd name="connsiteY49" fmla="*/ 6722 h 10000"/>
              <a:gd name="connsiteX50" fmla="*/ 1197 w 10000"/>
              <a:gd name="connsiteY50" fmla="*/ 6678 h 10000"/>
              <a:gd name="connsiteX51" fmla="*/ 1087 w 10000"/>
              <a:gd name="connsiteY51" fmla="*/ 6966 h 10000"/>
              <a:gd name="connsiteX52" fmla="*/ 1142 w 10000"/>
              <a:gd name="connsiteY52" fmla="*/ 7190 h 10000"/>
              <a:gd name="connsiteX53" fmla="*/ 1346 w 10000"/>
              <a:gd name="connsiteY53" fmla="*/ 7502 h 10000"/>
              <a:gd name="connsiteX54" fmla="*/ 1329 w 10000"/>
              <a:gd name="connsiteY54" fmla="*/ 7703 h 10000"/>
              <a:gd name="connsiteX55" fmla="*/ 1477 w 10000"/>
              <a:gd name="connsiteY55" fmla="*/ 8082 h 10000"/>
              <a:gd name="connsiteX56" fmla="*/ 1569 w 10000"/>
              <a:gd name="connsiteY56" fmla="*/ 8350 h 10000"/>
              <a:gd name="connsiteX57" fmla="*/ 1788 w 10000"/>
              <a:gd name="connsiteY57" fmla="*/ 8416 h 10000"/>
              <a:gd name="connsiteX58" fmla="*/ 1844 w 10000"/>
              <a:gd name="connsiteY58" fmla="*/ 8707 h 10000"/>
              <a:gd name="connsiteX59" fmla="*/ 2138 w 10000"/>
              <a:gd name="connsiteY59" fmla="*/ 8908 h 10000"/>
              <a:gd name="connsiteX60" fmla="*/ 2452 w 10000"/>
              <a:gd name="connsiteY60" fmla="*/ 8550 h 10000"/>
              <a:gd name="connsiteX61" fmla="*/ 2563 w 10000"/>
              <a:gd name="connsiteY61" fmla="*/ 8505 h 10000"/>
              <a:gd name="connsiteX62" fmla="*/ 2623 w 10000"/>
              <a:gd name="connsiteY62" fmla="*/ 8193 h 10000"/>
              <a:gd name="connsiteX63" fmla="*/ 2839 w 10000"/>
              <a:gd name="connsiteY63" fmla="*/ 7837 h 10000"/>
              <a:gd name="connsiteX64" fmla="*/ 2832 w 10000"/>
              <a:gd name="connsiteY64" fmla="*/ 7509 h 10000"/>
              <a:gd name="connsiteX65" fmla="*/ 2857 w 10000"/>
              <a:gd name="connsiteY65" fmla="*/ 7272 h 10000"/>
              <a:gd name="connsiteX66" fmla="*/ 2821 w 10000"/>
              <a:gd name="connsiteY66" fmla="*/ 7011 h 10000"/>
              <a:gd name="connsiteX67" fmla="*/ 3623 w 10000"/>
              <a:gd name="connsiteY67" fmla="*/ 6980 h 10000"/>
              <a:gd name="connsiteX68" fmla="*/ 5642 w 10000"/>
              <a:gd name="connsiteY68" fmla="*/ 10000 h 10000"/>
              <a:gd name="connsiteX69" fmla="*/ 5771 w 10000"/>
              <a:gd name="connsiteY69" fmla="*/ 9241 h 10000"/>
              <a:gd name="connsiteX70" fmla="*/ 5642 w 10000"/>
              <a:gd name="connsiteY70" fmla="*/ 8952 h 10000"/>
              <a:gd name="connsiteX71" fmla="*/ 5660 w 10000"/>
              <a:gd name="connsiteY71" fmla="*/ 8394 h 10000"/>
              <a:gd name="connsiteX72" fmla="*/ 5844 w 10000"/>
              <a:gd name="connsiteY72" fmla="*/ 8260 h 10000"/>
              <a:gd name="connsiteX73" fmla="*/ 5826 w 10000"/>
              <a:gd name="connsiteY73" fmla="*/ 7925 h 10000"/>
              <a:gd name="connsiteX74" fmla="*/ 6176 w 10000"/>
              <a:gd name="connsiteY74" fmla="*/ 7525 h 10000"/>
              <a:gd name="connsiteX0" fmla="*/ 6176 w 10000"/>
              <a:gd name="connsiteY0" fmla="*/ 7406 h 9881"/>
              <a:gd name="connsiteX1" fmla="*/ 9977 w 10000"/>
              <a:gd name="connsiteY1" fmla="*/ 7355 h 9881"/>
              <a:gd name="connsiteX2" fmla="*/ 10000 w 10000"/>
              <a:gd name="connsiteY2" fmla="*/ 5123 h 9881"/>
              <a:gd name="connsiteX3" fmla="*/ 9980 w 10000"/>
              <a:gd name="connsiteY3" fmla="*/ 2336 h 9881"/>
              <a:gd name="connsiteX4" fmla="*/ 8721 w 10000"/>
              <a:gd name="connsiteY4" fmla="*/ 2387 h 9881"/>
              <a:gd name="connsiteX5" fmla="*/ 8721 w 10000"/>
              <a:gd name="connsiteY5" fmla="*/ 647 h 9881"/>
              <a:gd name="connsiteX6" fmla="*/ 6176 w 10000"/>
              <a:gd name="connsiteY6" fmla="*/ 647 h 9881"/>
              <a:gd name="connsiteX7" fmla="*/ 4168 w 10000"/>
              <a:gd name="connsiteY7" fmla="*/ 447 h 9881"/>
              <a:gd name="connsiteX8" fmla="*/ 4094 w 10000"/>
              <a:gd name="connsiteY8" fmla="*/ 0 h 9881"/>
              <a:gd name="connsiteX9" fmla="*/ 3473 w 10000"/>
              <a:gd name="connsiteY9" fmla="*/ 480 h 9881"/>
              <a:gd name="connsiteX10" fmla="*/ 3225 w 10000"/>
              <a:gd name="connsiteY10" fmla="*/ 392 h 9881"/>
              <a:gd name="connsiteX11" fmla="*/ 2686 w 10000"/>
              <a:gd name="connsiteY11" fmla="*/ 372 h 9881"/>
              <a:gd name="connsiteX12" fmla="*/ 2508 w 10000"/>
              <a:gd name="connsiteY12" fmla="*/ 337 h 9881"/>
              <a:gd name="connsiteX13" fmla="*/ 2299 w 10000"/>
              <a:gd name="connsiteY13" fmla="*/ 381 h 9881"/>
              <a:gd name="connsiteX14" fmla="*/ 2012 w 10000"/>
              <a:gd name="connsiteY14" fmla="*/ 393 h 9881"/>
              <a:gd name="connsiteX15" fmla="*/ 1678 w 10000"/>
              <a:gd name="connsiteY15" fmla="*/ 178 h 9881"/>
              <a:gd name="connsiteX16" fmla="*/ 1531 w 10000"/>
              <a:gd name="connsiteY16" fmla="*/ 134 h 9881"/>
              <a:gd name="connsiteX17" fmla="*/ 1364 w 10000"/>
              <a:gd name="connsiteY17" fmla="*/ 223 h 9881"/>
              <a:gd name="connsiteX18" fmla="*/ 1217 w 10000"/>
              <a:gd name="connsiteY18" fmla="*/ 246 h 9881"/>
              <a:gd name="connsiteX19" fmla="*/ 1013 w 10000"/>
              <a:gd name="connsiteY19" fmla="*/ 267 h 9881"/>
              <a:gd name="connsiteX20" fmla="*/ 902 w 10000"/>
              <a:gd name="connsiteY20" fmla="*/ 289 h 9881"/>
              <a:gd name="connsiteX21" fmla="*/ 774 w 10000"/>
              <a:gd name="connsiteY21" fmla="*/ 447 h 9881"/>
              <a:gd name="connsiteX22" fmla="*/ 663 w 10000"/>
              <a:gd name="connsiteY22" fmla="*/ 647 h 9881"/>
              <a:gd name="connsiteX23" fmla="*/ 535 w 10000"/>
              <a:gd name="connsiteY23" fmla="*/ 848 h 9881"/>
              <a:gd name="connsiteX24" fmla="*/ 460 w 10000"/>
              <a:gd name="connsiteY24" fmla="*/ 1138 h 9881"/>
              <a:gd name="connsiteX25" fmla="*/ 256 w 10000"/>
              <a:gd name="connsiteY25" fmla="*/ 1295 h 9881"/>
              <a:gd name="connsiteX26" fmla="*/ 295 w 10000"/>
              <a:gd name="connsiteY26" fmla="*/ 1718 h 9881"/>
              <a:gd name="connsiteX27" fmla="*/ 256 w 10000"/>
              <a:gd name="connsiteY27" fmla="*/ 1852 h 9881"/>
              <a:gd name="connsiteX28" fmla="*/ 167 w 10000"/>
              <a:gd name="connsiteY28" fmla="*/ 2008 h 9881"/>
              <a:gd name="connsiteX29" fmla="*/ 256 w 10000"/>
              <a:gd name="connsiteY29" fmla="*/ 2275 h 9881"/>
              <a:gd name="connsiteX30" fmla="*/ 222 w 10000"/>
              <a:gd name="connsiteY30" fmla="*/ 2476 h 9881"/>
              <a:gd name="connsiteX31" fmla="*/ 202 w 10000"/>
              <a:gd name="connsiteY31" fmla="*/ 2766 h 9881"/>
              <a:gd name="connsiteX32" fmla="*/ 184 w 10000"/>
              <a:gd name="connsiteY32" fmla="*/ 2967 h 9881"/>
              <a:gd name="connsiteX33" fmla="*/ 0 w 10000"/>
              <a:gd name="connsiteY33" fmla="*/ 2967 h 9881"/>
              <a:gd name="connsiteX34" fmla="*/ 110 w 10000"/>
              <a:gd name="connsiteY34" fmla="*/ 3167 h 9881"/>
              <a:gd name="connsiteX35" fmla="*/ 167 w 10000"/>
              <a:gd name="connsiteY35" fmla="*/ 3346 h 9881"/>
              <a:gd name="connsiteX36" fmla="*/ 277 w 10000"/>
              <a:gd name="connsiteY36" fmla="*/ 3569 h 9881"/>
              <a:gd name="connsiteX37" fmla="*/ 295 w 10000"/>
              <a:gd name="connsiteY37" fmla="*/ 3726 h 9881"/>
              <a:gd name="connsiteX38" fmla="*/ 497 w 10000"/>
              <a:gd name="connsiteY38" fmla="*/ 4104 h 9881"/>
              <a:gd name="connsiteX39" fmla="*/ 424 w 10000"/>
              <a:gd name="connsiteY39" fmla="*/ 4326 h 9881"/>
              <a:gd name="connsiteX40" fmla="*/ 589 w 10000"/>
              <a:gd name="connsiteY40" fmla="*/ 4706 h 9881"/>
              <a:gd name="connsiteX41" fmla="*/ 589 w 10000"/>
              <a:gd name="connsiteY41" fmla="*/ 4907 h 9881"/>
              <a:gd name="connsiteX42" fmla="*/ 737 w 10000"/>
              <a:gd name="connsiteY42" fmla="*/ 4885 h 9881"/>
              <a:gd name="connsiteX43" fmla="*/ 663 w 10000"/>
              <a:gd name="connsiteY43" fmla="*/ 5621 h 9881"/>
              <a:gd name="connsiteX44" fmla="*/ 792 w 10000"/>
              <a:gd name="connsiteY44" fmla="*/ 5710 h 9881"/>
              <a:gd name="connsiteX45" fmla="*/ 922 w 10000"/>
              <a:gd name="connsiteY45" fmla="*/ 5889 h 9881"/>
              <a:gd name="connsiteX46" fmla="*/ 942 w 10000"/>
              <a:gd name="connsiteY46" fmla="*/ 6111 h 9881"/>
              <a:gd name="connsiteX47" fmla="*/ 1052 w 10000"/>
              <a:gd name="connsiteY47" fmla="*/ 6424 h 9881"/>
              <a:gd name="connsiteX48" fmla="*/ 1087 w 10000"/>
              <a:gd name="connsiteY48" fmla="*/ 6603 h 9881"/>
              <a:gd name="connsiteX49" fmla="*/ 1197 w 10000"/>
              <a:gd name="connsiteY49" fmla="*/ 6559 h 9881"/>
              <a:gd name="connsiteX50" fmla="*/ 1087 w 10000"/>
              <a:gd name="connsiteY50" fmla="*/ 6847 h 9881"/>
              <a:gd name="connsiteX51" fmla="*/ 1142 w 10000"/>
              <a:gd name="connsiteY51" fmla="*/ 7071 h 9881"/>
              <a:gd name="connsiteX52" fmla="*/ 1346 w 10000"/>
              <a:gd name="connsiteY52" fmla="*/ 7383 h 9881"/>
              <a:gd name="connsiteX53" fmla="*/ 1329 w 10000"/>
              <a:gd name="connsiteY53" fmla="*/ 7584 h 9881"/>
              <a:gd name="connsiteX54" fmla="*/ 1477 w 10000"/>
              <a:gd name="connsiteY54" fmla="*/ 7963 h 9881"/>
              <a:gd name="connsiteX55" fmla="*/ 1569 w 10000"/>
              <a:gd name="connsiteY55" fmla="*/ 8231 h 9881"/>
              <a:gd name="connsiteX56" fmla="*/ 1788 w 10000"/>
              <a:gd name="connsiteY56" fmla="*/ 8297 h 9881"/>
              <a:gd name="connsiteX57" fmla="*/ 1844 w 10000"/>
              <a:gd name="connsiteY57" fmla="*/ 8588 h 9881"/>
              <a:gd name="connsiteX58" fmla="*/ 2138 w 10000"/>
              <a:gd name="connsiteY58" fmla="*/ 8789 h 9881"/>
              <a:gd name="connsiteX59" fmla="*/ 2452 w 10000"/>
              <a:gd name="connsiteY59" fmla="*/ 8431 h 9881"/>
              <a:gd name="connsiteX60" fmla="*/ 2563 w 10000"/>
              <a:gd name="connsiteY60" fmla="*/ 8386 h 9881"/>
              <a:gd name="connsiteX61" fmla="*/ 2623 w 10000"/>
              <a:gd name="connsiteY61" fmla="*/ 8074 h 9881"/>
              <a:gd name="connsiteX62" fmla="*/ 2839 w 10000"/>
              <a:gd name="connsiteY62" fmla="*/ 7718 h 9881"/>
              <a:gd name="connsiteX63" fmla="*/ 2832 w 10000"/>
              <a:gd name="connsiteY63" fmla="*/ 7390 h 9881"/>
              <a:gd name="connsiteX64" fmla="*/ 2857 w 10000"/>
              <a:gd name="connsiteY64" fmla="*/ 7153 h 9881"/>
              <a:gd name="connsiteX65" fmla="*/ 2821 w 10000"/>
              <a:gd name="connsiteY65" fmla="*/ 6892 h 9881"/>
              <a:gd name="connsiteX66" fmla="*/ 3623 w 10000"/>
              <a:gd name="connsiteY66" fmla="*/ 6861 h 9881"/>
              <a:gd name="connsiteX67" fmla="*/ 5642 w 10000"/>
              <a:gd name="connsiteY67" fmla="*/ 9881 h 9881"/>
              <a:gd name="connsiteX68" fmla="*/ 5771 w 10000"/>
              <a:gd name="connsiteY68" fmla="*/ 9122 h 9881"/>
              <a:gd name="connsiteX69" fmla="*/ 5642 w 10000"/>
              <a:gd name="connsiteY69" fmla="*/ 8833 h 9881"/>
              <a:gd name="connsiteX70" fmla="*/ 5660 w 10000"/>
              <a:gd name="connsiteY70" fmla="*/ 8275 h 9881"/>
              <a:gd name="connsiteX71" fmla="*/ 5844 w 10000"/>
              <a:gd name="connsiteY71" fmla="*/ 8141 h 9881"/>
              <a:gd name="connsiteX72" fmla="*/ 5826 w 10000"/>
              <a:gd name="connsiteY72" fmla="*/ 7806 h 9881"/>
              <a:gd name="connsiteX73" fmla="*/ 6176 w 10000"/>
              <a:gd name="connsiteY73" fmla="*/ 7406 h 9881"/>
              <a:gd name="connsiteX0" fmla="*/ 6176 w 10000"/>
              <a:gd name="connsiteY0" fmla="*/ 7359 h 9864"/>
              <a:gd name="connsiteX1" fmla="*/ 9977 w 10000"/>
              <a:gd name="connsiteY1" fmla="*/ 7308 h 9864"/>
              <a:gd name="connsiteX2" fmla="*/ 10000 w 10000"/>
              <a:gd name="connsiteY2" fmla="*/ 5049 h 9864"/>
              <a:gd name="connsiteX3" fmla="*/ 9980 w 10000"/>
              <a:gd name="connsiteY3" fmla="*/ 2228 h 9864"/>
              <a:gd name="connsiteX4" fmla="*/ 8721 w 10000"/>
              <a:gd name="connsiteY4" fmla="*/ 2280 h 9864"/>
              <a:gd name="connsiteX5" fmla="*/ 8721 w 10000"/>
              <a:gd name="connsiteY5" fmla="*/ 519 h 9864"/>
              <a:gd name="connsiteX6" fmla="*/ 6176 w 10000"/>
              <a:gd name="connsiteY6" fmla="*/ 519 h 9864"/>
              <a:gd name="connsiteX7" fmla="*/ 4168 w 10000"/>
              <a:gd name="connsiteY7" fmla="*/ 316 h 9864"/>
              <a:gd name="connsiteX8" fmla="*/ 3993 w 10000"/>
              <a:gd name="connsiteY8" fmla="*/ 353 h 9864"/>
              <a:gd name="connsiteX9" fmla="*/ 3473 w 10000"/>
              <a:gd name="connsiteY9" fmla="*/ 350 h 9864"/>
              <a:gd name="connsiteX10" fmla="*/ 3225 w 10000"/>
              <a:gd name="connsiteY10" fmla="*/ 261 h 9864"/>
              <a:gd name="connsiteX11" fmla="*/ 2686 w 10000"/>
              <a:gd name="connsiteY11" fmla="*/ 240 h 9864"/>
              <a:gd name="connsiteX12" fmla="*/ 2508 w 10000"/>
              <a:gd name="connsiteY12" fmla="*/ 205 h 9864"/>
              <a:gd name="connsiteX13" fmla="*/ 2299 w 10000"/>
              <a:gd name="connsiteY13" fmla="*/ 250 h 9864"/>
              <a:gd name="connsiteX14" fmla="*/ 2012 w 10000"/>
              <a:gd name="connsiteY14" fmla="*/ 262 h 9864"/>
              <a:gd name="connsiteX15" fmla="*/ 1678 w 10000"/>
              <a:gd name="connsiteY15" fmla="*/ 44 h 9864"/>
              <a:gd name="connsiteX16" fmla="*/ 1531 w 10000"/>
              <a:gd name="connsiteY16" fmla="*/ 0 h 9864"/>
              <a:gd name="connsiteX17" fmla="*/ 1364 w 10000"/>
              <a:gd name="connsiteY17" fmla="*/ 90 h 9864"/>
              <a:gd name="connsiteX18" fmla="*/ 1217 w 10000"/>
              <a:gd name="connsiteY18" fmla="*/ 113 h 9864"/>
              <a:gd name="connsiteX19" fmla="*/ 1013 w 10000"/>
              <a:gd name="connsiteY19" fmla="*/ 134 h 9864"/>
              <a:gd name="connsiteX20" fmla="*/ 902 w 10000"/>
              <a:gd name="connsiteY20" fmla="*/ 156 h 9864"/>
              <a:gd name="connsiteX21" fmla="*/ 774 w 10000"/>
              <a:gd name="connsiteY21" fmla="*/ 316 h 9864"/>
              <a:gd name="connsiteX22" fmla="*/ 663 w 10000"/>
              <a:gd name="connsiteY22" fmla="*/ 519 h 9864"/>
              <a:gd name="connsiteX23" fmla="*/ 535 w 10000"/>
              <a:gd name="connsiteY23" fmla="*/ 722 h 9864"/>
              <a:gd name="connsiteX24" fmla="*/ 460 w 10000"/>
              <a:gd name="connsiteY24" fmla="*/ 1016 h 9864"/>
              <a:gd name="connsiteX25" fmla="*/ 256 w 10000"/>
              <a:gd name="connsiteY25" fmla="*/ 1175 h 9864"/>
              <a:gd name="connsiteX26" fmla="*/ 295 w 10000"/>
              <a:gd name="connsiteY26" fmla="*/ 1603 h 9864"/>
              <a:gd name="connsiteX27" fmla="*/ 256 w 10000"/>
              <a:gd name="connsiteY27" fmla="*/ 1738 h 9864"/>
              <a:gd name="connsiteX28" fmla="*/ 167 w 10000"/>
              <a:gd name="connsiteY28" fmla="*/ 1896 h 9864"/>
              <a:gd name="connsiteX29" fmla="*/ 256 w 10000"/>
              <a:gd name="connsiteY29" fmla="*/ 2166 h 9864"/>
              <a:gd name="connsiteX30" fmla="*/ 222 w 10000"/>
              <a:gd name="connsiteY30" fmla="*/ 2370 h 9864"/>
              <a:gd name="connsiteX31" fmla="*/ 202 w 10000"/>
              <a:gd name="connsiteY31" fmla="*/ 2663 h 9864"/>
              <a:gd name="connsiteX32" fmla="*/ 184 w 10000"/>
              <a:gd name="connsiteY32" fmla="*/ 2867 h 9864"/>
              <a:gd name="connsiteX33" fmla="*/ 0 w 10000"/>
              <a:gd name="connsiteY33" fmla="*/ 2867 h 9864"/>
              <a:gd name="connsiteX34" fmla="*/ 110 w 10000"/>
              <a:gd name="connsiteY34" fmla="*/ 3069 h 9864"/>
              <a:gd name="connsiteX35" fmla="*/ 167 w 10000"/>
              <a:gd name="connsiteY35" fmla="*/ 3250 h 9864"/>
              <a:gd name="connsiteX36" fmla="*/ 277 w 10000"/>
              <a:gd name="connsiteY36" fmla="*/ 3476 h 9864"/>
              <a:gd name="connsiteX37" fmla="*/ 295 w 10000"/>
              <a:gd name="connsiteY37" fmla="*/ 3635 h 9864"/>
              <a:gd name="connsiteX38" fmla="*/ 497 w 10000"/>
              <a:gd name="connsiteY38" fmla="*/ 4017 h 9864"/>
              <a:gd name="connsiteX39" fmla="*/ 424 w 10000"/>
              <a:gd name="connsiteY39" fmla="*/ 4242 h 9864"/>
              <a:gd name="connsiteX40" fmla="*/ 589 w 10000"/>
              <a:gd name="connsiteY40" fmla="*/ 4627 h 9864"/>
              <a:gd name="connsiteX41" fmla="*/ 589 w 10000"/>
              <a:gd name="connsiteY41" fmla="*/ 4830 h 9864"/>
              <a:gd name="connsiteX42" fmla="*/ 737 w 10000"/>
              <a:gd name="connsiteY42" fmla="*/ 4808 h 9864"/>
              <a:gd name="connsiteX43" fmla="*/ 663 w 10000"/>
              <a:gd name="connsiteY43" fmla="*/ 5553 h 9864"/>
              <a:gd name="connsiteX44" fmla="*/ 792 w 10000"/>
              <a:gd name="connsiteY44" fmla="*/ 5643 h 9864"/>
              <a:gd name="connsiteX45" fmla="*/ 922 w 10000"/>
              <a:gd name="connsiteY45" fmla="*/ 5824 h 9864"/>
              <a:gd name="connsiteX46" fmla="*/ 942 w 10000"/>
              <a:gd name="connsiteY46" fmla="*/ 6049 h 9864"/>
              <a:gd name="connsiteX47" fmla="*/ 1052 w 10000"/>
              <a:gd name="connsiteY47" fmla="*/ 6365 h 9864"/>
              <a:gd name="connsiteX48" fmla="*/ 1087 w 10000"/>
              <a:gd name="connsiteY48" fmla="*/ 6547 h 9864"/>
              <a:gd name="connsiteX49" fmla="*/ 1197 w 10000"/>
              <a:gd name="connsiteY49" fmla="*/ 6502 h 9864"/>
              <a:gd name="connsiteX50" fmla="*/ 1087 w 10000"/>
              <a:gd name="connsiteY50" fmla="*/ 6793 h 9864"/>
              <a:gd name="connsiteX51" fmla="*/ 1142 w 10000"/>
              <a:gd name="connsiteY51" fmla="*/ 7020 h 9864"/>
              <a:gd name="connsiteX52" fmla="*/ 1346 w 10000"/>
              <a:gd name="connsiteY52" fmla="*/ 7336 h 9864"/>
              <a:gd name="connsiteX53" fmla="*/ 1329 w 10000"/>
              <a:gd name="connsiteY53" fmla="*/ 7539 h 9864"/>
              <a:gd name="connsiteX54" fmla="*/ 1477 w 10000"/>
              <a:gd name="connsiteY54" fmla="*/ 7923 h 9864"/>
              <a:gd name="connsiteX55" fmla="*/ 1569 w 10000"/>
              <a:gd name="connsiteY55" fmla="*/ 8194 h 9864"/>
              <a:gd name="connsiteX56" fmla="*/ 1788 w 10000"/>
              <a:gd name="connsiteY56" fmla="*/ 8261 h 9864"/>
              <a:gd name="connsiteX57" fmla="*/ 1844 w 10000"/>
              <a:gd name="connsiteY57" fmla="*/ 8555 h 9864"/>
              <a:gd name="connsiteX58" fmla="*/ 2138 w 10000"/>
              <a:gd name="connsiteY58" fmla="*/ 8759 h 9864"/>
              <a:gd name="connsiteX59" fmla="*/ 2452 w 10000"/>
              <a:gd name="connsiteY59" fmla="*/ 8397 h 9864"/>
              <a:gd name="connsiteX60" fmla="*/ 2563 w 10000"/>
              <a:gd name="connsiteY60" fmla="*/ 8351 h 9864"/>
              <a:gd name="connsiteX61" fmla="*/ 2623 w 10000"/>
              <a:gd name="connsiteY61" fmla="*/ 8035 h 9864"/>
              <a:gd name="connsiteX62" fmla="*/ 2839 w 10000"/>
              <a:gd name="connsiteY62" fmla="*/ 7675 h 9864"/>
              <a:gd name="connsiteX63" fmla="*/ 2832 w 10000"/>
              <a:gd name="connsiteY63" fmla="*/ 7343 h 9864"/>
              <a:gd name="connsiteX64" fmla="*/ 2857 w 10000"/>
              <a:gd name="connsiteY64" fmla="*/ 7103 h 9864"/>
              <a:gd name="connsiteX65" fmla="*/ 2821 w 10000"/>
              <a:gd name="connsiteY65" fmla="*/ 6839 h 9864"/>
              <a:gd name="connsiteX66" fmla="*/ 3623 w 10000"/>
              <a:gd name="connsiteY66" fmla="*/ 6808 h 9864"/>
              <a:gd name="connsiteX67" fmla="*/ 5642 w 10000"/>
              <a:gd name="connsiteY67" fmla="*/ 9864 h 9864"/>
              <a:gd name="connsiteX68" fmla="*/ 5771 w 10000"/>
              <a:gd name="connsiteY68" fmla="*/ 9096 h 9864"/>
              <a:gd name="connsiteX69" fmla="*/ 5642 w 10000"/>
              <a:gd name="connsiteY69" fmla="*/ 8803 h 9864"/>
              <a:gd name="connsiteX70" fmla="*/ 5660 w 10000"/>
              <a:gd name="connsiteY70" fmla="*/ 8239 h 9864"/>
              <a:gd name="connsiteX71" fmla="*/ 5844 w 10000"/>
              <a:gd name="connsiteY71" fmla="*/ 8103 h 9864"/>
              <a:gd name="connsiteX72" fmla="*/ 5826 w 10000"/>
              <a:gd name="connsiteY72" fmla="*/ 7764 h 9864"/>
              <a:gd name="connsiteX73" fmla="*/ 6176 w 10000"/>
              <a:gd name="connsiteY73" fmla="*/ 7359 h 9864"/>
              <a:gd name="connsiteX0" fmla="*/ 6176 w 10000"/>
              <a:gd name="connsiteY0" fmla="*/ 7460 h 10000"/>
              <a:gd name="connsiteX1" fmla="*/ 9977 w 10000"/>
              <a:gd name="connsiteY1" fmla="*/ 7409 h 10000"/>
              <a:gd name="connsiteX2" fmla="*/ 10000 w 10000"/>
              <a:gd name="connsiteY2" fmla="*/ 5119 h 10000"/>
              <a:gd name="connsiteX3" fmla="*/ 9980 w 10000"/>
              <a:gd name="connsiteY3" fmla="*/ 2259 h 10000"/>
              <a:gd name="connsiteX4" fmla="*/ 8721 w 10000"/>
              <a:gd name="connsiteY4" fmla="*/ 2311 h 10000"/>
              <a:gd name="connsiteX5" fmla="*/ 8721 w 10000"/>
              <a:gd name="connsiteY5" fmla="*/ 526 h 10000"/>
              <a:gd name="connsiteX6" fmla="*/ 6176 w 10000"/>
              <a:gd name="connsiteY6" fmla="*/ 526 h 10000"/>
              <a:gd name="connsiteX7" fmla="*/ 4168 w 10000"/>
              <a:gd name="connsiteY7" fmla="*/ 320 h 10000"/>
              <a:gd name="connsiteX8" fmla="*/ 3993 w 10000"/>
              <a:gd name="connsiteY8" fmla="*/ 358 h 10000"/>
              <a:gd name="connsiteX9" fmla="*/ 3473 w 10000"/>
              <a:gd name="connsiteY9" fmla="*/ 355 h 10000"/>
              <a:gd name="connsiteX10" fmla="*/ 3225 w 10000"/>
              <a:gd name="connsiteY10" fmla="*/ 265 h 10000"/>
              <a:gd name="connsiteX11" fmla="*/ 2686 w 10000"/>
              <a:gd name="connsiteY11" fmla="*/ 243 h 10000"/>
              <a:gd name="connsiteX12" fmla="*/ 2508 w 10000"/>
              <a:gd name="connsiteY12" fmla="*/ 208 h 10000"/>
              <a:gd name="connsiteX13" fmla="*/ 2299 w 10000"/>
              <a:gd name="connsiteY13" fmla="*/ 253 h 10000"/>
              <a:gd name="connsiteX14" fmla="*/ 2012 w 10000"/>
              <a:gd name="connsiteY14" fmla="*/ 266 h 10000"/>
              <a:gd name="connsiteX15" fmla="*/ 1678 w 10000"/>
              <a:gd name="connsiteY15" fmla="*/ 45 h 10000"/>
              <a:gd name="connsiteX16" fmla="*/ 1531 w 10000"/>
              <a:gd name="connsiteY16" fmla="*/ 0 h 10000"/>
              <a:gd name="connsiteX17" fmla="*/ 1364 w 10000"/>
              <a:gd name="connsiteY17" fmla="*/ 91 h 10000"/>
              <a:gd name="connsiteX18" fmla="*/ 1217 w 10000"/>
              <a:gd name="connsiteY18" fmla="*/ 115 h 10000"/>
              <a:gd name="connsiteX19" fmla="*/ 1013 w 10000"/>
              <a:gd name="connsiteY19" fmla="*/ 136 h 10000"/>
              <a:gd name="connsiteX20" fmla="*/ 902 w 10000"/>
              <a:gd name="connsiteY20" fmla="*/ 158 h 10000"/>
              <a:gd name="connsiteX21" fmla="*/ 774 w 10000"/>
              <a:gd name="connsiteY21" fmla="*/ 320 h 10000"/>
              <a:gd name="connsiteX22" fmla="*/ 663 w 10000"/>
              <a:gd name="connsiteY22" fmla="*/ 526 h 10000"/>
              <a:gd name="connsiteX23" fmla="*/ 535 w 10000"/>
              <a:gd name="connsiteY23" fmla="*/ 732 h 10000"/>
              <a:gd name="connsiteX24" fmla="*/ 460 w 10000"/>
              <a:gd name="connsiteY24" fmla="*/ 1030 h 10000"/>
              <a:gd name="connsiteX25" fmla="*/ 256 w 10000"/>
              <a:gd name="connsiteY25" fmla="*/ 1191 h 10000"/>
              <a:gd name="connsiteX26" fmla="*/ 295 w 10000"/>
              <a:gd name="connsiteY26" fmla="*/ 1625 h 10000"/>
              <a:gd name="connsiteX27" fmla="*/ 256 w 10000"/>
              <a:gd name="connsiteY27" fmla="*/ 1762 h 10000"/>
              <a:gd name="connsiteX28" fmla="*/ 167 w 10000"/>
              <a:gd name="connsiteY28" fmla="*/ 1922 h 10000"/>
              <a:gd name="connsiteX29" fmla="*/ 256 w 10000"/>
              <a:gd name="connsiteY29" fmla="*/ 2196 h 10000"/>
              <a:gd name="connsiteX30" fmla="*/ 222 w 10000"/>
              <a:gd name="connsiteY30" fmla="*/ 2403 h 10000"/>
              <a:gd name="connsiteX31" fmla="*/ 202 w 10000"/>
              <a:gd name="connsiteY31" fmla="*/ 2700 h 10000"/>
              <a:gd name="connsiteX32" fmla="*/ 184 w 10000"/>
              <a:gd name="connsiteY32" fmla="*/ 2907 h 10000"/>
              <a:gd name="connsiteX33" fmla="*/ 0 w 10000"/>
              <a:gd name="connsiteY33" fmla="*/ 2907 h 10000"/>
              <a:gd name="connsiteX34" fmla="*/ 110 w 10000"/>
              <a:gd name="connsiteY34" fmla="*/ 3111 h 10000"/>
              <a:gd name="connsiteX35" fmla="*/ 167 w 10000"/>
              <a:gd name="connsiteY35" fmla="*/ 3295 h 10000"/>
              <a:gd name="connsiteX36" fmla="*/ 277 w 10000"/>
              <a:gd name="connsiteY36" fmla="*/ 3524 h 10000"/>
              <a:gd name="connsiteX37" fmla="*/ 295 w 10000"/>
              <a:gd name="connsiteY37" fmla="*/ 3685 h 10000"/>
              <a:gd name="connsiteX38" fmla="*/ 497 w 10000"/>
              <a:gd name="connsiteY38" fmla="*/ 4072 h 10000"/>
              <a:gd name="connsiteX39" fmla="*/ 424 w 10000"/>
              <a:gd name="connsiteY39" fmla="*/ 4300 h 10000"/>
              <a:gd name="connsiteX40" fmla="*/ 589 w 10000"/>
              <a:gd name="connsiteY40" fmla="*/ 4691 h 10000"/>
              <a:gd name="connsiteX41" fmla="*/ 589 w 10000"/>
              <a:gd name="connsiteY41" fmla="*/ 4897 h 10000"/>
              <a:gd name="connsiteX42" fmla="*/ 737 w 10000"/>
              <a:gd name="connsiteY42" fmla="*/ 4874 h 10000"/>
              <a:gd name="connsiteX43" fmla="*/ 663 w 10000"/>
              <a:gd name="connsiteY43" fmla="*/ 5630 h 10000"/>
              <a:gd name="connsiteX44" fmla="*/ 792 w 10000"/>
              <a:gd name="connsiteY44" fmla="*/ 5721 h 10000"/>
              <a:gd name="connsiteX45" fmla="*/ 922 w 10000"/>
              <a:gd name="connsiteY45" fmla="*/ 5904 h 10000"/>
              <a:gd name="connsiteX46" fmla="*/ 942 w 10000"/>
              <a:gd name="connsiteY46" fmla="*/ 6132 h 10000"/>
              <a:gd name="connsiteX47" fmla="*/ 1052 w 10000"/>
              <a:gd name="connsiteY47" fmla="*/ 6453 h 10000"/>
              <a:gd name="connsiteX48" fmla="*/ 1087 w 10000"/>
              <a:gd name="connsiteY48" fmla="*/ 6637 h 10000"/>
              <a:gd name="connsiteX49" fmla="*/ 1197 w 10000"/>
              <a:gd name="connsiteY49" fmla="*/ 6592 h 10000"/>
              <a:gd name="connsiteX50" fmla="*/ 1087 w 10000"/>
              <a:gd name="connsiteY50" fmla="*/ 6887 h 10000"/>
              <a:gd name="connsiteX51" fmla="*/ 1142 w 10000"/>
              <a:gd name="connsiteY51" fmla="*/ 7117 h 10000"/>
              <a:gd name="connsiteX52" fmla="*/ 1346 w 10000"/>
              <a:gd name="connsiteY52" fmla="*/ 7437 h 10000"/>
              <a:gd name="connsiteX53" fmla="*/ 1329 w 10000"/>
              <a:gd name="connsiteY53" fmla="*/ 7643 h 10000"/>
              <a:gd name="connsiteX54" fmla="*/ 1477 w 10000"/>
              <a:gd name="connsiteY54" fmla="*/ 8032 h 10000"/>
              <a:gd name="connsiteX55" fmla="*/ 1569 w 10000"/>
              <a:gd name="connsiteY55" fmla="*/ 8307 h 10000"/>
              <a:gd name="connsiteX56" fmla="*/ 1788 w 10000"/>
              <a:gd name="connsiteY56" fmla="*/ 8375 h 10000"/>
              <a:gd name="connsiteX57" fmla="*/ 1844 w 10000"/>
              <a:gd name="connsiteY57" fmla="*/ 8673 h 10000"/>
              <a:gd name="connsiteX58" fmla="*/ 2138 w 10000"/>
              <a:gd name="connsiteY58" fmla="*/ 8880 h 10000"/>
              <a:gd name="connsiteX59" fmla="*/ 2452 w 10000"/>
              <a:gd name="connsiteY59" fmla="*/ 8513 h 10000"/>
              <a:gd name="connsiteX60" fmla="*/ 2563 w 10000"/>
              <a:gd name="connsiteY60" fmla="*/ 8466 h 10000"/>
              <a:gd name="connsiteX61" fmla="*/ 2623 w 10000"/>
              <a:gd name="connsiteY61" fmla="*/ 8146 h 10000"/>
              <a:gd name="connsiteX62" fmla="*/ 2839 w 10000"/>
              <a:gd name="connsiteY62" fmla="*/ 7781 h 10000"/>
              <a:gd name="connsiteX63" fmla="*/ 2832 w 10000"/>
              <a:gd name="connsiteY63" fmla="*/ 7444 h 10000"/>
              <a:gd name="connsiteX64" fmla="*/ 2857 w 10000"/>
              <a:gd name="connsiteY64" fmla="*/ 7201 h 10000"/>
              <a:gd name="connsiteX65" fmla="*/ 2821 w 10000"/>
              <a:gd name="connsiteY65" fmla="*/ 6933 h 10000"/>
              <a:gd name="connsiteX66" fmla="*/ 3623 w 10000"/>
              <a:gd name="connsiteY66" fmla="*/ 6902 h 10000"/>
              <a:gd name="connsiteX67" fmla="*/ 5642 w 10000"/>
              <a:gd name="connsiteY67" fmla="*/ 10000 h 10000"/>
              <a:gd name="connsiteX68" fmla="*/ 5771 w 10000"/>
              <a:gd name="connsiteY68" fmla="*/ 9221 h 10000"/>
              <a:gd name="connsiteX69" fmla="*/ 5642 w 10000"/>
              <a:gd name="connsiteY69" fmla="*/ 8924 h 10000"/>
              <a:gd name="connsiteX70" fmla="*/ 5660 w 10000"/>
              <a:gd name="connsiteY70" fmla="*/ 8353 h 10000"/>
              <a:gd name="connsiteX71" fmla="*/ 5844 w 10000"/>
              <a:gd name="connsiteY71" fmla="*/ 8215 h 10000"/>
              <a:gd name="connsiteX72" fmla="*/ 5826 w 10000"/>
              <a:gd name="connsiteY72" fmla="*/ 7871 h 10000"/>
              <a:gd name="connsiteX73" fmla="*/ 6176 w 10000"/>
              <a:gd name="connsiteY73" fmla="*/ 7460 h 10000"/>
              <a:gd name="connsiteX0" fmla="*/ 6176 w 10000"/>
              <a:gd name="connsiteY0" fmla="*/ 7460 h 10000"/>
              <a:gd name="connsiteX1" fmla="*/ 9977 w 10000"/>
              <a:gd name="connsiteY1" fmla="*/ 7409 h 10000"/>
              <a:gd name="connsiteX2" fmla="*/ 10000 w 10000"/>
              <a:gd name="connsiteY2" fmla="*/ 5119 h 10000"/>
              <a:gd name="connsiteX3" fmla="*/ 9980 w 10000"/>
              <a:gd name="connsiteY3" fmla="*/ 2259 h 10000"/>
              <a:gd name="connsiteX4" fmla="*/ 8721 w 10000"/>
              <a:gd name="connsiteY4" fmla="*/ 2311 h 10000"/>
              <a:gd name="connsiteX5" fmla="*/ 8721 w 10000"/>
              <a:gd name="connsiteY5" fmla="*/ 526 h 10000"/>
              <a:gd name="connsiteX6" fmla="*/ 6176 w 10000"/>
              <a:gd name="connsiteY6" fmla="*/ 526 h 10000"/>
              <a:gd name="connsiteX7" fmla="*/ 4168 w 10000"/>
              <a:gd name="connsiteY7" fmla="*/ 366 h 10000"/>
              <a:gd name="connsiteX8" fmla="*/ 3993 w 10000"/>
              <a:gd name="connsiteY8" fmla="*/ 358 h 10000"/>
              <a:gd name="connsiteX9" fmla="*/ 3473 w 10000"/>
              <a:gd name="connsiteY9" fmla="*/ 355 h 10000"/>
              <a:gd name="connsiteX10" fmla="*/ 3225 w 10000"/>
              <a:gd name="connsiteY10" fmla="*/ 265 h 10000"/>
              <a:gd name="connsiteX11" fmla="*/ 2686 w 10000"/>
              <a:gd name="connsiteY11" fmla="*/ 243 h 10000"/>
              <a:gd name="connsiteX12" fmla="*/ 2508 w 10000"/>
              <a:gd name="connsiteY12" fmla="*/ 208 h 10000"/>
              <a:gd name="connsiteX13" fmla="*/ 2299 w 10000"/>
              <a:gd name="connsiteY13" fmla="*/ 253 h 10000"/>
              <a:gd name="connsiteX14" fmla="*/ 2012 w 10000"/>
              <a:gd name="connsiteY14" fmla="*/ 266 h 10000"/>
              <a:gd name="connsiteX15" fmla="*/ 1678 w 10000"/>
              <a:gd name="connsiteY15" fmla="*/ 45 h 10000"/>
              <a:gd name="connsiteX16" fmla="*/ 1531 w 10000"/>
              <a:gd name="connsiteY16" fmla="*/ 0 h 10000"/>
              <a:gd name="connsiteX17" fmla="*/ 1364 w 10000"/>
              <a:gd name="connsiteY17" fmla="*/ 91 h 10000"/>
              <a:gd name="connsiteX18" fmla="*/ 1217 w 10000"/>
              <a:gd name="connsiteY18" fmla="*/ 115 h 10000"/>
              <a:gd name="connsiteX19" fmla="*/ 1013 w 10000"/>
              <a:gd name="connsiteY19" fmla="*/ 136 h 10000"/>
              <a:gd name="connsiteX20" fmla="*/ 902 w 10000"/>
              <a:gd name="connsiteY20" fmla="*/ 158 h 10000"/>
              <a:gd name="connsiteX21" fmla="*/ 774 w 10000"/>
              <a:gd name="connsiteY21" fmla="*/ 320 h 10000"/>
              <a:gd name="connsiteX22" fmla="*/ 663 w 10000"/>
              <a:gd name="connsiteY22" fmla="*/ 526 h 10000"/>
              <a:gd name="connsiteX23" fmla="*/ 535 w 10000"/>
              <a:gd name="connsiteY23" fmla="*/ 732 h 10000"/>
              <a:gd name="connsiteX24" fmla="*/ 460 w 10000"/>
              <a:gd name="connsiteY24" fmla="*/ 1030 h 10000"/>
              <a:gd name="connsiteX25" fmla="*/ 256 w 10000"/>
              <a:gd name="connsiteY25" fmla="*/ 1191 h 10000"/>
              <a:gd name="connsiteX26" fmla="*/ 295 w 10000"/>
              <a:gd name="connsiteY26" fmla="*/ 1625 h 10000"/>
              <a:gd name="connsiteX27" fmla="*/ 256 w 10000"/>
              <a:gd name="connsiteY27" fmla="*/ 1762 h 10000"/>
              <a:gd name="connsiteX28" fmla="*/ 167 w 10000"/>
              <a:gd name="connsiteY28" fmla="*/ 1922 h 10000"/>
              <a:gd name="connsiteX29" fmla="*/ 256 w 10000"/>
              <a:gd name="connsiteY29" fmla="*/ 2196 h 10000"/>
              <a:gd name="connsiteX30" fmla="*/ 222 w 10000"/>
              <a:gd name="connsiteY30" fmla="*/ 2403 h 10000"/>
              <a:gd name="connsiteX31" fmla="*/ 202 w 10000"/>
              <a:gd name="connsiteY31" fmla="*/ 2700 h 10000"/>
              <a:gd name="connsiteX32" fmla="*/ 184 w 10000"/>
              <a:gd name="connsiteY32" fmla="*/ 2907 h 10000"/>
              <a:gd name="connsiteX33" fmla="*/ 0 w 10000"/>
              <a:gd name="connsiteY33" fmla="*/ 2907 h 10000"/>
              <a:gd name="connsiteX34" fmla="*/ 110 w 10000"/>
              <a:gd name="connsiteY34" fmla="*/ 3111 h 10000"/>
              <a:gd name="connsiteX35" fmla="*/ 167 w 10000"/>
              <a:gd name="connsiteY35" fmla="*/ 3295 h 10000"/>
              <a:gd name="connsiteX36" fmla="*/ 277 w 10000"/>
              <a:gd name="connsiteY36" fmla="*/ 3524 h 10000"/>
              <a:gd name="connsiteX37" fmla="*/ 295 w 10000"/>
              <a:gd name="connsiteY37" fmla="*/ 3685 h 10000"/>
              <a:gd name="connsiteX38" fmla="*/ 497 w 10000"/>
              <a:gd name="connsiteY38" fmla="*/ 4072 h 10000"/>
              <a:gd name="connsiteX39" fmla="*/ 424 w 10000"/>
              <a:gd name="connsiteY39" fmla="*/ 4300 h 10000"/>
              <a:gd name="connsiteX40" fmla="*/ 589 w 10000"/>
              <a:gd name="connsiteY40" fmla="*/ 4691 h 10000"/>
              <a:gd name="connsiteX41" fmla="*/ 589 w 10000"/>
              <a:gd name="connsiteY41" fmla="*/ 4897 h 10000"/>
              <a:gd name="connsiteX42" fmla="*/ 737 w 10000"/>
              <a:gd name="connsiteY42" fmla="*/ 4874 h 10000"/>
              <a:gd name="connsiteX43" fmla="*/ 663 w 10000"/>
              <a:gd name="connsiteY43" fmla="*/ 5630 h 10000"/>
              <a:gd name="connsiteX44" fmla="*/ 792 w 10000"/>
              <a:gd name="connsiteY44" fmla="*/ 5721 h 10000"/>
              <a:gd name="connsiteX45" fmla="*/ 922 w 10000"/>
              <a:gd name="connsiteY45" fmla="*/ 5904 h 10000"/>
              <a:gd name="connsiteX46" fmla="*/ 942 w 10000"/>
              <a:gd name="connsiteY46" fmla="*/ 6132 h 10000"/>
              <a:gd name="connsiteX47" fmla="*/ 1052 w 10000"/>
              <a:gd name="connsiteY47" fmla="*/ 6453 h 10000"/>
              <a:gd name="connsiteX48" fmla="*/ 1087 w 10000"/>
              <a:gd name="connsiteY48" fmla="*/ 6637 h 10000"/>
              <a:gd name="connsiteX49" fmla="*/ 1197 w 10000"/>
              <a:gd name="connsiteY49" fmla="*/ 6592 h 10000"/>
              <a:gd name="connsiteX50" fmla="*/ 1087 w 10000"/>
              <a:gd name="connsiteY50" fmla="*/ 6887 h 10000"/>
              <a:gd name="connsiteX51" fmla="*/ 1142 w 10000"/>
              <a:gd name="connsiteY51" fmla="*/ 7117 h 10000"/>
              <a:gd name="connsiteX52" fmla="*/ 1346 w 10000"/>
              <a:gd name="connsiteY52" fmla="*/ 7437 h 10000"/>
              <a:gd name="connsiteX53" fmla="*/ 1329 w 10000"/>
              <a:gd name="connsiteY53" fmla="*/ 7643 h 10000"/>
              <a:gd name="connsiteX54" fmla="*/ 1477 w 10000"/>
              <a:gd name="connsiteY54" fmla="*/ 8032 h 10000"/>
              <a:gd name="connsiteX55" fmla="*/ 1569 w 10000"/>
              <a:gd name="connsiteY55" fmla="*/ 8307 h 10000"/>
              <a:gd name="connsiteX56" fmla="*/ 1788 w 10000"/>
              <a:gd name="connsiteY56" fmla="*/ 8375 h 10000"/>
              <a:gd name="connsiteX57" fmla="*/ 1844 w 10000"/>
              <a:gd name="connsiteY57" fmla="*/ 8673 h 10000"/>
              <a:gd name="connsiteX58" fmla="*/ 2138 w 10000"/>
              <a:gd name="connsiteY58" fmla="*/ 8880 h 10000"/>
              <a:gd name="connsiteX59" fmla="*/ 2452 w 10000"/>
              <a:gd name="connsiteY59" fmla="*/ 8513 h 10000"/>
              <a:gd name="connsiteX60" fmla="*/ 2563 w 10000"/>
              <a:gd name="connsiteY60" fmla="*/ 8466 h 10000"/>
              <a:gd name="connsiteX61" fmla="*/ 2623 w 10000"/>
              <a:gd name="connsiteY61" fmla="*/ 8146 h 10000"/>
              <a:gd name="connsiteX62" fmla="*/ 2839 w 10000"/>
              <a:gd name="connsiteY62" fmla="*/ 7781 h 10000"/>
              <a:gd name="connsiteX63" fmla="*/ 2832 w 10000"/>
              <a:gd name="connsiteY63" fmla="*/ 7444 h 10000"/>
              <a:gd name="connsiteX64" fmla="*/ 2857 w 10000"/>
              <a:gd name="connsiteY64" fmla="*/ 7201 h 10000"/>
              <a:gd name="connsiteX65" fmla="*/ 2821 w 10000"/>
              <a:gd name="connsiteY65" fmla="*/ 6933 h 10000"/>
              <a:gd name="connsiteX66" fmla="*/ 3623 w 10000"/>
              <a:gd name="connsiteY66" fmla="*/ 6902 h 10000"/>
              <a:gd name="connsiteX67" fmla="*/ 5642 w 10000"/>
              <a:gd name="connsiteY67" fmla="*/ 10000 h 10000"/>
              <a:gd name="connsiteX68" fmla="*/ 5771 w 10000"/>
              <a:gd name="connsiteY68" fmla="*/ 9221 h 10000"/>
              <a:gd name="connsiteX69" fmla="*/ 5642 w 10000"/>
              <a:gd name="connsiteY69" fmla="*/ 8924 h 10000"/>
              <a:gd name="connsiteX70" fmla="*/ 5660 w 10000"/>
              <a:gd name="connsiteY70" fmla="*/ 8353 h 10000"/>
              <a:gd name="connsiteX71" fmla="*/ 5844 w 10000"/>
              <a:gd name="connsiteY71" fmla="*/ 8215 h 10000"/>
              <a:gd name="connsiteX72" fmla="*/ 5826 w 10000"/>
              <a:gd name="connsiteY72" fmla="*/ 7871 h 10000"/>
              <a:gd name="connsiteX73" fmla="*/ 6176 w 10000"/>
              <a:gd name="connsiteY73" fmla="*/ 7460 h 10000"/>
              <a:gd name="connsiteX0" fmla="*/ 6176 w 10000"/>
              <a:gd name="connsiteY0" fmla="*/ 7460 h 10000"/>
              <a:gd name="connsiteX1" fmla="*/ 9977 w 10000"/>
              <a:gd name="connsiteY1" fmla="*/ 7409 h 10000"/>
              <a:gd name="connsiteX2" fmla="*/ 10000 w 10000"/>
              <a:gd name="connsiteY2" fmla="*/ 5119 h 10000"/>
              <a:gd name="connsiteX3" fmla="*/ 9980 w 10000"/>
              <a:gd name="connsiteY3" fmla="*/ 2259 h 10000"/>
              <a:gd name="connsiteX4" fmla="*/ 8721 w 10000"/>
              <a:gd name="connsiteY4" fmla="*/ 2311 h 10000"/>
              <a:gd name="connsiteX5" fmla="*/ 8721 w 10000"/>
              <a:gd name="connsiteY5" fmla="*/ 526 h 10000"/>
              <a:gd name="connsiteX6" fmla="*/ 6176 w 10000"/>
              <a:gd name="connsiteY6" fmla="*/ 526 h 10000"/>
              <a:gd name="connsiteX7" fmla="*/ 4168 w 10000"/>
              <a:gd name="connsiteY7" fmla="*/ 366 h 10000"/>
              <a:gd name="connsiteX8" fmla="*/ 3993 w 10000"/>
              <a:gd name="connsiteY8" fmla="*/ 358 h 10000"/>
              <a:gd name="connsiteX9" fmla="*/ 3473 w 10000"/>
              <a:gd name="connsiteY9" fmla="*/ 355 h 10000"/>
              <a:gd name="connsiteX10" fmla="*/ 3225 w 10000"/>
              <a:gd name="connsiteY10" fmla="*/ 265 h 10000"/>
              <a:gd name="connsiteX11" fmla="*/ 2686 w 10000"/>
              <a:gd name="connsiteY11" fmla="*/ 243 h 10000"/>
              <a:gd name="connsiteX12" fmla="*/ 2508 w 10000"/>
              <a:gd name="connsiteY12" fmla="*/ 208 h 10000"/>
              <a:gd name="connsiteX13" fmla="*/ 2299 w 10000"/>
              <a:gd name="connsiteY13" fmla="*/ 253 h 10000"/>
              <a:gd name="connsiteX14" fmla="*/ 2012 w 10000"/>
              <a:gd name="connsiteY14" fmla="*/ 266 h 10000"/>
              <a:gd name="connsiteX15" fmla="*/ 1678 w 10000"/>
              <a:gd name="connsiteY15" fmla="*/ 45 h 10000"/>
              <a:gd name="connsiteX16" fmla="*/ 1531 w 10000"/>
              <a:gd name="connsiteY16" fmla="*/ 0 h 10000"/>
              <a:gd name="connsiteX17" fmla="*/ 1364 w 10000"/>
              <a:gd name="connsiteY17" fmla="*/ 91 h 10000"/>
              <a:gd name="connsiteX18" fmla="*/ 1217 w 10000"/>
              <a:gd name="connsiteY18" fmla="*/ 115 h 10000"/>
              <a:gd name="connsiteX19" fmla="*/ 1013 w 10000"/>
              <a:gd name="connsiteY19" fmla="*/ 136 h 10000"/>
              <a:gd name="connsiteX20" fmla="*/ 902 w 10000"/>
              <a:gd name="connsiteY20" fmla="*/ 158 h 10000"/>
              <a:gd name="connsiteX21" fmla="*/ 774 w 10000"/>
              <a:gd name="connsiteY21" fmla="*/ 320 h 10000"/>
              <a:gd name="connsiteX22" fmla="*/ 663 w 10000"/>
              <a:gd name="connsiteY22" fmla="*/ 526 h 10000"/>
              <a:gd name="connsiteX23" fmla="*/ 535 w 10000"/>
              <a:gd name="connsiteY23" fmla="*/ 732 h 10000"/>
              <a:gd name="connsiteX24" fmla="*/ 460 w 10000"/>
              <a:gd name="connsiteY24" fmla="*/ 1030 h 10000"/>
              <a:gd name="connsiteX25" fmla="*/ 256 w 10000"/>
              <a:gd name="connsiteY25" fmla="*/ 1191 h 10000"/>
              <a:gd name="connsiteX26" fmla="*/ 295 w 10000"/>
              <a:gd name="connsiteY26" fmla="*/ 1625 h 10000"/>
              <a:gd name="connsiteX27" fmla="*/ 256 w 10000"/>
              <a:gd name="connsiteY27" fmla="*/ 1762 h 10000"/>
              <a:gd name="connsiteX28" fmla="*/ 167 w 10000"/>
              <a:gd name="connsiteY28" fmla="*/ 1922 h 10000"/>
              <a:gd name="connsiteX29" fmla="*/ 256 w 10000"/>
              <a:gd name="connsiteY29" fmla="*/ 2196 h 10000"/>
              <a:gd name="connsiteX30" fmla="*/ 222 w 10000"/>
              <a:gd name="connsiteY30" fmla="*/ 2403 h 10000"/>
              <a:gd name="connsiteX31" fmla="*/ 202 w 10000"/>
              <a:gd name="connsiteY31" fmla="*/ 2700 h 10000"/>
              <a:gd name="connsiteX32" fmla="*/ 184 w 10000"/>
              <a:gd name="connsiteY32" fmla="*/ 2907 h 10000"/>
              <a:gd name="connsiteX33" fmla="*/ 0 w 10000"/>
              <a:gd name="connsiteY33" fmla="*/ 2907 h 10000"/>
              <a:gd name="connsiteX34" fmla="*/ 110 w 10000"/>
              <a:gd name="connsiteY34" fmla="*/ 3111 h 10000"/>
              <a:gd name="connsiteX35" fmla="*/ 167 w 10000"/>
              <a:gd name="connsiteY35" fmla="*/ 3295 h 10000"/>
              <a:gd name="connsiteX36" fmla="*/ 277 w 10000"/>
              <a:gd name="connsiteY36" fmla="*/ 3524 h 10000"/>
              <a:gd name="connsiteX37" fmla="*/ 295 w 10000"/>
              <a:gd name="connsiteY37" fmla="*/ 3685 h 10000"/>
              <a:gd name="connsiteX38" fmla="*/ 497 w 10000"/>
              <a:gd name="connsiteY38" fmla="*/ 4072 h 10000"/>
              <a:gd name="connsiteX39" fmla="*/ 424 w 10000"/>
              <a:gd name="connsiteY39" fmla="*/ 4300 h 10000"/>
              <a:gd name="connsiteX40" fmla="*/ 589 w 10000"/>
              <a:gd name="connsiteY40" fmla="*/ 4691 h 10000"/>
              <a:gd name="connsiteX41" fmla="*/ 589 w 10000"/>
              <a:gd name="connsiteY41" fmla="*/ 4897 h 10000"/>
              <a:gd name="connsiteX42" fmla="*/ 737 w 10000"/>
              <a:gd name="connsiteY42" fmla="*/ 4874 h 10000"/>
              <a:gd name="connsiteX43" fmla="*/ 663 w 10000"/>
              <a:gd name="connsiteY43" fmla="*/ 5630 h 10000"/>
              <a:gd name="connsiteX44" fmla="*/ 792 w 10000"/>
              <a:gd name="connsiteY44" fmla="*/ 5721 h 10000"/>
              <a:gd name="connsiteX45" fmla="*/ 922 w 10000"/>
              <a:gd name="connsiteY45" fmla="*/ 5904 h 10000"/>
              <a:gd name="connsiteX46" fmla="*/ 942 w 10000"/>
              <a:gd name="connsiteY46" fmla="*/ 6132 h 10000"/>
              <a:gd name="connsiteX47" fmla="*/ 1052 w 10000"/>
              <a:gd name="connsiteY47" fmla="*/ 6453 h 10000"/>
              <a:gd name="connsiteX48" fmla="*/ 1087 w 10000"/>
              <a:gd name="connsiteY48" fmla="*/ 6637 h 10000"/>
              <a:gd name="connsiteX49" fmla="*/ 1197 w 10000"/>
              <a:gd name="connsiteY49" fmla="*/ 6592 h 10000"/>
              <a:gd name="connsiteX50" fmla="*/ 1087 w 10000"/>
              <a:gd name="connsiteY50" fmla="*/ 6887 h 10000"/>
              <a:gd name="connsiteX51" fmla="*/ 1142 w 10000"/>
              <a:gd name="connsiteY51" fmla="*/ 7117 h 10000"/>
              <a:gd name="connsiteX52" fmla="*/ 1346 w 10000"/>
              <a:gd name="connsiteY52" fmla="*/ 7437 h 10000"/>
              <a:gd name="connsiteX53" fmla="*/ 1329 w 10000"/>
              <a:gd name="connsiteY53" fmla="*/ 7643 h 10000"/>
              <a:gd name="connsiteX54" fmla="*/ 1477 w 10000"/>
              <a:gd name="connsiteY54" fmla="*/ 8032 h 10000"/>
              <a:gd name="connsiteX55" fmla="*/ 1569 w 10000"/>
              <a:gd name="connsiteY55" fmla="*/ 8307 h 10000"/>
              <a:gd name="connsiteX56" fmla="*/ 1788 w 10000"/>
              <a:gd name="connsiteY56" fmla="*/ 8375 h 10000"/>
              <a:gd name="connsiteX57" fmla="*/ 1844 w 10000"/>
              <a:gd name="connsiteY57" fmla="*/ 8673 h 10000"/>
              <a:gd name="connsiteX58" fmla="*/ 2138 w 10000"/>
              <a:gd name="connsiteY58" fmla="*/ 8880 h 10000"/>
              <a:gd name="connsiteX59" fmla="*/ 2452 w 10000"/>
              <a:gd name="connsiteY59" fmla="*/ 8513 h 10000"/>
              <a:gd name="connsiteX60" fmla="*/ 2563 w 10000"/>
              <a:gd name="connsiteY60" fmla="*/ 8466 h 10000"/>
              <a:gd name="connsiteX61" fmla="*/ 2623 w 10000"/>
              <a:gd name="connsiteY61" fmla="*/ 8146 h 10000"/>
              <a:gd name="connsiteX62" fmla="*/ 2839 w 10000"/>
              <a:gd name="connsiteY62" fmla="*/ 7781 h 10000"/>
              <a:gd name="connsiteX63" fmla="*/ 2832 w 10000"/>
              <a:gd name="connsiteY63" fmla="*/ 7444 h 10000"/>
              <a:gd name="connsiteX64" fmla="*/ 2857 w 10000"/>
              <a:gd name="connsiteY64" fmla="*/ 7201 h 10000"/>
              <a:gd name="connsiteX65" fmla="*/ 2821 w 10000"/>
              <a:gd name="connsiteY65" fmla="*/ 6933 h 10000"/>
              <a:gd name="connsiteX66" fmla="*/ 3623 w 10000"/>
              <a:gd name="connsiteY66" fmla="*/ 6902 h 10000"/>
              <a:gd name="connsiteX67" fmla="*/ 5642 w 10000"/>
              <a:gd name="connsiteY67" fmla="*/ 10000 h 10000"/>
              <a:gd name="connsiteX68" fmla="*/ 5771 w 10000"/>
              <a:gd name="connsiteY68" fmla="*/ 9221 h 10000"/>
              <a:gd name="connsiteX69" fmla="*/ 5642 w 10000"/>
              <a:gd name="connsiteY69" fmla="*/ 8924 h 10000"/>
              <a:gd name="connsiteX70" fmla="*/ 5660 w 10000"/>
              <a:gd name="connsiteY70" fmla="*/ 8353 h 10000"/>
              <a:gd name="connsiteX71" fmla="*/ 5844 w 10000"/>
              <a:gd name="connsiteY71" fmla="*/ 8215 h 10000"/>
              <a:gd name="connsiteX72" fmla="*/ 5826 w 10000"/>
              <a:gd name="connsiteY72" fmla="*/ 7871 h 10000"/>
              <a:gd name="connsiteX73" fmla="*/ 6176 w 10000"/>
              <a:gd name="connsiteY73" fmla="*/ 7460 h 10000"/>
              <a:gd name="connsiteX0" fmla="*/ 6176 w 10000"/>
              <a:gd name="connsiteY0" fmla="*/ 7460 h 10000"/>
              <a:gd name="connsiteX1" fmla="*/ 9977 w 10000"/>
              <a:gd name="connsiteY1" fmla="*/ 7409 h 10000"/>
              <a:gd name="connsiteX2" fmla="*/ 10000 w 10000"/>
              <a:gd name="connsiteY2" fmla="*/ 5119 h 10000"/>
              <a:gd name="connsiteX3" fmla="*/ 9980 w 10000"/>
              <a:gd name="connsiteY3" fmla="*/ 2259 h 10000"/>
              <a:gd name="connsiteX4" fmla="*/ 8721 w 10000"/>
              <a:gd name="connsiteY4" fmla="*/ 2311 h 10000"/>
              <a:gd name="connsiteX5" fmla="*/ 8721 w 10000"/>
              <a:gd name="connsiteY5" fmla="*/ 526 h 10000"/>
              <a:gd name="connsiteX6" fmla="*/ 6176 w 10000"/>
              <a:gd name="connsiteY6" fmla="*/ 526 h 10000"/>
              <a:gd name="connsiteX7" fmla="*/ 3993 w 10000"/>
              <a:gd name="connsiteY7" fmla="*/ 358 h 10000"/>
              <a:gd name="connsiteX8" fmla="*/ 3473 w 10000"/>
              <a:gd name="connsiteY8" fmla="*/ 355 h 10000"/>
              <a:gd name="connsiteX9" fmla="*/ 3225 w 10000"/>
              <a:gd name="connsiteY9" fmla="*/ 265 h 10000"/>
              <a:gd name="connsiteX10" fmla="*/ 2686 w 10000"/>
              <a:gd name="connsiteY10" fmla="*/ 243 h 10000"/>
              <a:gd name="connsiteX11" fmla="*/ 2508 w 10000"/>
              <a:gd name="connsiteY11" fmla="*/ 208 h 10000"/>
              <a:gd name="connsiteX12" fmla="*/ 2299 w 10000"/>
              <a:gd name="connsiteY12" fmla="*/ 253 h 10000"/>
              <a:gd name="connsiteX13" fmla="*/ 2012 w 10000"/>
              <a:gd name="connsiteY13" fmla="*/ 266 h 10000"/>
              <a:gd name="connsiteX14" fmla="*/ 1678 w 10000"/>
              <a:gd name="connsiteY14" fmla="*/ 45 h 10000"/>
              <a:gd name="connsiteX15" fmla="*/ 1531 w 10000"/>
              <a:gd name="connsiteY15" fmla="*/ 0 h 10000"/>
              <a:gd name="connsiteX16" fmla="*/ 1364 w 10000"/>
              <a:gd name="connsiteY16" fmla="*/ 91 h 10000"/>
              <a:gd name="connsiteX17" fmla="*/ 1217 w 10000"/>
              <a:gd name="connsiteY17" fmla="*/ 115 h 10000"/>
              <a:gd name="connsiteX18" fmla="*/ 1013 w 10000"/>
              <a:gd name="connsiteY18" fmla="*/ 136 h 10000"/>
              <a:gd name="connsiteX19" fmla="*/ 902 w 10000"/>
              <a:gd name="connsiteY19" fmla="*/ 158 h 10000"/>
              <a:gd name="connsiteX20" fmla="*/ 774 w 10000"/>
              <a:gd name="connsiteY20" fmla="*/ 320 h 10000"/>
              <a:gd name="connsiteX21" fmla="*/ 663 w 10000"/>
              <a:gd name="connsiteY21" fmla="*/ 526 h 10000"/>
              <a:gd name="connsiteX22" fmla="*/ 535 w 10000"/>
              <a:gd name="connsiteY22" fmla="*/ 732 h 10000"/>
              <a:gd name="connsiteX23" fmla="*/ 460 w 10000"/>
              <a:gd name="connsiteY23" fmla="*/ 1030 h 10000"/>
              <a:gd name="connsiteX24" fmla="*/ 256 w 10000"/>
              <a:gd name="connsiteY24" fmla="*/ 1191 h 10000"/>
              <a:gd name="connsiteX25" fmla="*/ 295 w 10000"/>
              <a:gd name="connsiteY25" fmla="*/ 1625 h 10000"/>
              <a:gd name="connsiteX26" fmla="*/ 256 w 10000"/>
              <a:gd name="connsiteY26" fmla="*/ 1762 h 10000"/>
              <a:gd name="connsiteX27" fmla="*/ 167 w 10000"/>
              <a:gd name="connsiteY27" fmla="*/ 1922 h 10000"/>
              <a:gd name="connsiteX28" fmla="*/ 256 w 10000"/>
              <a:gd name="connsiteY28" fmla="*/ 2196 h 10000"/>
              <a:gd name="connsiteX29" fmla="*/ 222 w 10000"/>
              <a:gd name="connsiteY29" fmla="*/ 2403 h 10000"/>
              <a:gd name="connsiteX30" fmla="*/ 202 w 10000"/>
              <a:gd name="connsiteY30" fmla="*/ 2700 h 10000"/>
              <a:gd name="connsiteX31" fmla="*/ 184 w 10000"/>
              <a:gd name="connsiteY31" fmla="*/ 2907 h 10000"/>
              <a:gd name="connsiteX32" fmla="*/ 0 w 10000"/>
              <a:gd name="connsiteY32" fmla="*/ 2907 h 10000"/>
              <a:gd name="connsiteX33" fmla="*/ 110 w 10000"/>
              <a:gd name="connsiteY33" fmla="*/ 3111 h 10000"/>
              <a:gd name="connsiteX34" fmla="*/ 167 w 10000"/>
              <a:gd name="connsiteY34" fmla="*/ 3295 h 10000"/>
              <a:gd name="connsiteX35" fmla="*/ 277 w 10000"/>
              <a:gd name="connsiteY35" fmla="*/ 3524 h 10000"/>
              <a:gd name="connsiteX36" fmla="*/ 295 w 10000"/>
              <a:gd name="connsiteY36" fmla="*/ 3685 h 10000"/>
              <a:gd name="connsiteX37" fmla="*/ 497 w 10000"/>
              <a:gd name="connsiteY37" fmla="*/ 4072 h 10000"/>
              <a:gd name="connsiteX38" fmla="*/ 424 w 10000"/>
              <a:gd name="connsiteY38" fmla="*/ 4300 h 10000"/>
              <a:gd name="connsiteX39" fmla="*/ 589 w 10000"/>
              <a:gd name="connsiteY39" fmla="*/ 4691 h 10000"/>
              <a:gd name="connsiteX40" fmla="*/ 589 w 10000"/>
              <a:gd name="connsiteY40" fmla="*/ 4897 h 10000"/>
              <a:gd name="connsiteX41" fmla="*/ 737 w 10000"/>
              <a:gd name="connsiteY41" fmla="*/ 4874 h 10000"/>
              <a:gd name="connsiteX42" fmla="*/ 663 w 10000"/>
              <a:gd name="connsiteY42" fmla="*/ 5630 h 10000"/>
              <a:gd name="connsiteX43" fmla="*/ 792 w 10000"/>
              <a:gd name="connsiteY43" fmla="*/ 5721 h 10000"/>
              <a:gd name="connsiteX44" fmla="*/ 922 w 10000"/>
              <a:gd name="connsiteY44" fmla="*/ 5904 h 10000"/>
              <a:gd name="connsiteX45" fmla="*/ 942 w 10000"/>
              <a:gd name="connsiteY45" fmla="*/ 6132 h 10000"/>
              <a:gd name="connsiteX46" fmla="*/ 1052 w 10000"/>
              <a:gd name="connsiteY46" fmla="*/ 6453 h 10000"/>
              <a:gd name="connsiteX47" fmla="*/ 1087 w 10000"/>
              <a:gd name="connsiteY47" fmla="*/ 6637 h 10000"/>
              <a:gd name="connsiteX48" fmla="*/ 1197 w 10000"/>
              <a:gd name="connsiteY48" fmla="*/ 6592 h 10000"/>
              <a:gd name="connsiteX49" fmla="*/ 1087 w 10000"/>
              <a:gd name="connsiteY49" fmla="*/ 6887 h 10000"/>
              <a:gd name="connsiteX50" fmla="*/ 1142 w 10000"/>
              <a:gd name="connsiteY50" fmla="*/ 7117 h 10000"/>
              <a:gd name="connsiteX51" fmla="*/ 1346 w 10000"/>
              <a:gd name="connsiteY51" fmla="*/ 7437 h 10000"/>
              <a:gd name="connsiteX52" fmla="*/ 1329 w 10000"/>
              <a:gd name="connsiteY52" fmla="*/ 7643 h 10000"/>
              <a:gd name="connsiteX53" fmla="*/ 1477 w 10000"/>
              <a:gd name="connsiteY53" fmla="*/ 8032 h 10000"/>
              <a:gd name="connsiteX54" fmla="*/ 1569 w 10000"/>
              <a:gd name="connsiteY54" fmla="*/ 8307 h 10000"/>
              <a:gd name="connsiteX55" fmla="*/ 1788 w 10000"/>
              <a:gd name="connsiteY55" fmla="*/ 8375 h 10000"/>
              <a:gd name="connsiteX56" fmla="*/ 1844 w 10000"/>
              <a:gd name="connsiteY56" fmla="*/ 8673 h 10000"/>
              <a:gd name="connsiteX57" fmla="*/ 2138 w 10000"/>
              <a:gd name="connsiteY57" fmla="*/ 8880 h 10000"/>
              <a:gd name="connsiteX58" fmla="*/ 2452 w 10000"/>
              <a:gd name="connsiteY58" fmla="*/ 8513 h 10000"/>
              <a:gd name="connsiteX59" fmla="*/ 2563 w 10000"/>
              <a:gd name="connsiteY59" fmla="*/ 8466 h 10000"/>
              <a:gd name="connsiteX60" fmla="*/ 2623 w 10000"/>
              <a:gd name="connsiteY60" fmla="*/ 8146 h 10000"/>
              <a:gd name="connsiteX61" fmla="*/ 2839 w 10000"/>
              <a:gd name="connsiteY61" fmla="*/ 7781 h 10000"/>
              <a:gd name="connsiteX62" fmla="*/ 2832 w 10000"/>
              <a:gd name="connsiteY62" fmla="*/ 7444 h 10000"/>
              <a:gd name="connsiteX63" fmla="*/ 2857 w 10000"/>
              <a:gd name="connsiteY63" fmla="*/ 7201 h 10000"/>
              <a:gd name="connsiteX64" fmla="*/ 2821 w 10000"/>
              <a:gd name="connsiteY64" fmla="*/ 6933 h 10000"/>
              <a:gd name="connsiteX65" fmla="*/ 3623 w 10000"/>
              <a:gd name="connsiteY65" fmla="*/ 6902 h 10000"/>
              <a:gd name="connsiteX66" fmla="*/ 5642 w 10000"/>
              <a:gd name="connsiteY66" fmla="*/ 10000 h 10000"/>
              <a:gd name="connsiteX67" fmla="*/ 5771 w 10000"/>
              <a:gd name="connsiteY67" fmla="*/ 9221 h 10000"/>
              <a:gd name="connsiteX68" fmla="*/ 5642 w 10000"/>
              <a:gd name="connsiteY68" fmla="*/ 8924 h 10000"/>
              <a:gd name="connsiteX69" fmla="*/ 5660 w 10000"/>
              <a:gd name="connsiteY69" fmla="*/ 8353 h 10000"/>
              <a:gd name="connsiteX70" fmla="*/ 5844 w 10000"/>
              <a:gd name="connsiteY70" fmla="*/ 8215 h 10000"/>
              <a:gd name="connsiteX71" fmla="*/ 5826 w 10000"/>
              <a:gd name="connsiteY71" fmla="*/ 7871 h 10000"/>
              <a:gd name="connsiteX72" fmla="*/ 6176 w 10000"/>
              <a:gd name="connsiteY72" fmla="*/ 7460 h 10000"/>
              <a:gd name="connsiteX0" fmla="*/ 6176 w 10000"/>
              <a:gd name="connsiteY0" fmla="*/ 7460 h 10000"/>
              <a:gd name="connsiteX1" fmla="*/ 9977 w 10000"/>
              <a:gd name="connsiteY1" fmla="*/ 7409 h 10000"/>
              <a:gd name="connsiteX2" fmla="*/ 10000 w 10000"/>
              <a:gd name="connsiteY2" fmla="*/ 5119 h 10000"/>
              <a:gd name="connsiteX3" fmla="*/ 9980 w 10000"/>
              <a:gd name="connsiteY3" fmla="*/ 2259 h 10000"/>
              <a:gd name="connsiteX4" fmla="*/ 8721 w 10000"/>
              <a:gd name="connsiteY4" fmla="*/ 2311 h 10000"/>
              <a:gd name="connsiteX5" fmla="*/ 8721 w 10000"/>
              <a:gd name="connsiteY5" fmla="*/ 526 h 10000"/>
              <a:gd name="connsiteX6" fmla="*/ 6176 w 10000"/>
              <a:gd name="connsiteY6" fmla="*/ 526 h 10000"/>
              <a:gd name="connsiteX7" fmla="*/ 3993 w 10000"/>
              <a:gd name="connsiteY7" fmla="*/ 358 h 10000"/>
              <a:gd name="connsiteX8" fmla="*/ 3473 w 10000"/>
              <a:gd name="connsiteY8" fmla="*/ 355 h 10000"/>
              <a:gd name="connsiteX9" fmla="*/ 3225 w 10000"/>
              <a:gd name="connsiteY9" fmla="*/ 265 h 10000"/>
              <a:gd name="connsiteX10" fmla="*/ 2686 w 10000"/>
              <a:gd name="connsiteY10" fmla="*/ 243 h 10000"/>
              <a:gd name="connsiteX11" fmla="*/ 2508 w 10000"/>
              <a:gd name="connsiteY11" fmla="*/ 208 h 10000"/>
              <a:gd name="connsiteX12" fmla="*/ 2299 w 10000"/>
              <a:gd name="connsiteY12" fmla="*/ 253 h 10000"/>
              <a:gd name="connsiteX13" fmla="*/ 2012 w 10000"/>
              <a:gd name="connsiteY13" fmla="*/ 266 h 10000"/>
              <a:gd name="connsiteX14" fmla="*/ 1678 w 10000"/>
              <a:gd name="connsiteY14" fmla="*/ 45 h 10000"/>
              <a:gd name="connsiteX15" fmla="*/ 1531 w 10000"/>
              <a:gd name="connsiteY15" fmla="*/ 0 h 10000"/>
              <a:gd name="connsiteX16" fmla="*/ 1364 w 10000"/>
              <a:gd name="connsiteY16" fmla="*/ 91 h 10000"/>
              <a:gd name="connsiteX17" fmla="*/ 1217 w 10000"/>
              <a:gd name="connsiteY17" fmla="*/ 69 h 10000"/>
              <a:gd name="connsiteX18" fmla="*/ 1013 w 10000"/>
              <a:gd name="connsiteY18" fmla="*/ 136 h 10000"/>
              <a:gd name="connsiteX19" fmla="*/ 902 w 10000"/>
              <a:gd name="connsiteY19" fmla="*/ 158 h 10000"/>
              <a:gd name="connsiteX20" fmla="*/ 774 w 10000"/>
              <a:gd name="connsiteY20" fmla="*/ 320 h 10000"/>
              <a:gd name="connsiteX21" fmla="*/ 663 w 10000"/>
              <a:gd name="connsiteY21" fmla="*/ 526 h 10000"/>
              <a:gd name="connsiteX22" fmla="*/ 535 w 10000"/>
              <a:gd name="connsiteY22" fmla="*/ 732 h 10000"/>
              <a:gd name="connsiteX23" fmla="*/ 460 w 10000"/>
              <a:gd name="connsiteY23" fmla="*/ 1030 h 10000"/>
              <a:gd name="connsiteX24" fmla="*/ 256 w 10000"/>
              <a:gd name="connsiteY24" fmla="*/ 1191 h 10000"/>
              <a:gd name="connsiteX25" fmla="*/ 295 w 10000"/>
              <a:gd name="connsiteY25" fmla="*/ 1625 h 10000"/>
              <a:gd name="connsiteX26" fmla="*/ 256 w 10000"/>
              <a:gd name="connsiteY26" fmla="*/ 1762 h 10000"/>
              <a:gd name="connsiteX27" fmla="*/ 167 w 10000"/>
              <a:gd name="connsiteY27" fmla="*/ 1922 h 10000"/>
              <a:gd name="connsiteX28" fmla="*/ 256 w 10000"/>
              <a:gd name="connsiteY28" fmla="*/ 2196 h 10000"/>
              <a:gd name="connsiteX29" fmla="*/ 222 w 10000"/>
              <a:gd name="connsiteY29" fmla="*/ 2403 h 10000"/>
              <a:gd name="connsiteX30" fmla="*/ 202 w 10000"/>
              <a:gd name="connsiteY30" fmla="*/ 2700 h 10000"/>
              <a:gd name="connsiteX31" fmla="*/ 184 w 10000"/>
              <a:gd name="connsiteY31" fmla="*/ 2907 h 10000"/>
              <a:gd name="connsiteX32" fmla="*/ 0 w 10000"/>
              <a:gd name="connsiteY32" fmla="*/ 2907 h 10000"/>
              <a:gd name="connsiteX33" fmla="*/ 110 w 10000"/>
              <a:gd name="connsiteY33" fmla="*/ 3111 h 10000"/>
              <a:gd name="connsiteX34" fmla="*/ 167 w 10000"/>
              <a:gd name="connsiteY34" fmla="*/ 3295 h 10000"/>
              <a:gd name="connsiteX35" fmla="*/ 277 w 10000"/>
              <a:gd name="connsiteY35" fmla="*/ 3524 h 10000"/>
              <a:gd name="connsiteX36" fmla="*/ 295 w 10000"/>
              <a:gd name="connsiteY36" fmla="*/ 3685 h 10000"/>
              <a:gd name="connsiteX37" fmla="*/ 497 w 10000"/>
              <a:gd name="connsiteY37" fmla="*/ 4072 h 10000"/>
              <a:gd name="connsiteX38" fmla="*/ 424 w 10000"/>
              <a:gd name="connsiteY38" fmla="*/ 4300 h 10000"/>
              <a:gd name="connsiteX39" fmla="*/ 589 w 10000"/>
              <a:gd name="connsiteY39" fmla="*/ 4691 h 10000"/>
              <a:gd name="connsiteX40" fmla="*/ 589 w 10000"/>
              <a:gd name="connsiteY40" fmla="*/ 4897 h 10000"/>
              <a:gd name="connsiteX41" fmla="*/ 737 w 10000"/>
              <a:gd name="connsiteY41" fmla="*/ 4874 h 10000"/>
              <a:gd name="connsiteX42" fmla="*/ 663 w 10000"/>
              <a:gd name="connsiteY42" fmla="*/ 5630 h 10000"/>
              <a:gd name="connsiteX43" fmla="*/ 792 w 10000"/>
              <a:gd name="connsiteY43" fmla="*/ 5721 h 10000"/>
              <a:gd name="connsiteX44" fmla="*/ 922 w 10000"/>
              <a:gd name="connsiteY44" fmla="*/ 5904 h 10000"/>
              <a:gd name="connsiteX45" fmla="*/ 942 w 10000"/>
              <a:gd name="connsiteY45" fmla="*/ 6132 h 10000"/>
              <a:gd name="connsiteX46" fmla="*/ 1052 w 10000"/>
              <a:gd name="connsiteY46" fmla="*/ 6453 h 10000"/>
              <a:gd name="connsiteX47" fmla="*/ 1087 w 10000"/>
              <a:gd name="connsiteY47" fmla="*/ 6637 h 10000"/>
              <a:gd name="connsiteX48" fmla="*/ 1197 w 10000"/>
              <a:gd name="connsiteY48" fmla="*/ 6592 h 10000"/>
              <a:gd name="connsiteX49" fmla="*/ 1087 w 10000"/>
              <a:gd name="connsiteY49" fmla="*/ 6887 h 10000"/>
              <a:gd name="connsiteX50" fmla="*/ 1142 w 10000"/>
              <a:gd name="connsiteY50" fmla="*/ 7117 h 10000"/>
              <a:gd name="connsiteX51" fmla="*/ 1346 w 10000"/>
              <a:gd name="connsiteY51" fmla="*/ 7437 h 10000"/>
              <a:gd name="connsiteX52" fmla="*/ 1329 w 10000"/>
              <a:gd name="connsiteY52" fmla="*/ 7643 h 10000"/>
              <a:gd name="connsiteX53" fmla="*/ 1477 w 10000"/>
              <a:gd name="connsiteY53" fmla="*/ 8032 h 10000"/>
              <a:gd name="connsiteX54" fmla="*/ 1569 w 10000"/>
              <a:gd name="connsiteY54" fmla="*/ 8307 h 10000"/>
              <a:gd name="connsiteX55" fmla="*/ 1788 w 10000"/>
              <a:gd name="connsiteY55" fmla="*/ 8375 h 10000"/>
              <a:gd name="connsiteX56" fmla="*/ 1844 w 10000"/>
              <a:gd name="connsiteY56" fmla="*/ 8673 h 10000"/>
              <a:gd name="connsiteX57" fmla="*/ 2138 w 10000"/>
              <a:gd name="connsiteY57" fmla="*/ 8880 h 10000"/>
              <a:gd name="connsiteX58" fmla="*/ 2452 w 10000"/>
              <a:gd name="connsiteY58" fmla="*/ 8513 h 10000"/>
              <a:gd name="connsiteX59" fmla="*/ 2563 w 10000"/>
              <a:gd name="connsiteY59" fmla="*/ 8466 h 10000"/>
              <a:gd name="connsiteX60" fmla="*/ 2623 w 10000"/>
              <a:gd name="connsiteY60" fmla="*/ 8146 h 10000"/>
              <a:gd name="connsiteX61" fmla="*/ 2839 w 10000"/>
              <a:gd name="connsiteY61" fmla="*/ 7781 h 10000"/>
              <a:gd name="connsiteX62" fmla="*/ 2832 w 10000"/>
              <a:gd name="connsiteY62" fmla="*/ 7444 h 10000"/>
              <a:gd name="connsiteX63" fmla="*/ 2857 w 10000"/>
              <a:gd name="connsiteY63" fmla="*/ 7201 h 10000"/>
              <a:gd name="connsiteX64" fmla="*/ 2821 w 10000"/>
              <a:gd name="connsiteY64" fmla="*/ 6933 h 10000"/>
              <a:gd name="connsiteX65" fmla="*/ 3623 w 10000"/>
              <a:gd name="connsiteY65" fmla="*/ 6902 h 10000"/>
              <a:gd name="connsiteX66" fmla="*/ 5642 w 10000"/>
              <a:gd name="connsiteY66" fmla="*/ 10000 h 10000"/>
              <a:gd name="connsiteX67" fmla="*/ 5771 w 10000"/>
              <a:gd name="connsiteY67" fmla="*/ 9221 h 10000"/>
              <a:gd name="connsiteX68" fmla="*/ 5642 w 10000"/>
              <a:gd name="connsiteY68" fmla="*/ 8924 h 10000"/>
              <a:gd name="connsiteX69" fmla="*/ 5660 w 10000"/>
              <a:gd name="connsiteY69" fmla="*/ 8353 h 10000"/>
              <a:gd name="connsiteX70" fmla="*/ 5844 w 10000"/>
              <a:gd name="connsiteY70" fmla="*/ 8215 h 10000"/>
              <a:gd name="connsiteX71" fmla="*/ 5826 w 10000"/>
              <a:gd name="connsiteY71" fmla="*/ 7871 h 10000"/>
              <a:gd name="connsiteX72" fmla="*/ 6176 w 10000"/>
              <a:gd name="connsiteY72" fmla="*/ 7460 h 10000"/>
              <a:gd name="connsiteX0" fmla="*/ 6176 w 10000"/>
              <a:gd name="connsiteY0" fmla="*/ 7460 h 10000"/>
              <a:gd name="connsiteX1" fmla="*/ 9977 w 10000"/>
              <a:gd name="connsiteY1" fmla="*/ 7409 h 10000"/>
              <a:gd name="connsiteX2" fmla="*/ 10000 w 10000"/>
              <a:gd name="connsiteY2" fmla="*/ 5119 h 10000"/>
              <a:gd name="connsiteX3" fmla="*/ 9980 w 10000"/>
              <a:gd name="connsiteY3" fmla="*/ 2259 h 10000"/>
              <a:gd name="connsiteX4" fmla="*/ 8721 w 10000"/>
              <a:gd name="connsiteY4" fmla="*/ 2311 h 10000"/>
              <a:gd name="connsiteX5" fmla="*/ 8721 w 10000"/>
              <a:gd name="connsiteY5" fmla="*/ 526 h 10000"/>
              <a:gd name="connsiteX6" fmla="*/ 6176 w 10000"/>
              <a:gd name="connsiteY6" fmla="*/ 526 h 10000"/>
              <a:gd name="connsiteX7" fmla="*/ 3993 w 10000"/>
              <a:gd name="connsiteY7" fmla="*/ 358 h 10000"/>
              <a:gd name="connsiteX8" fmla="*/ 3473 w 10000"/>
              <a:gd name="connsiteY8" fmla="*/ 355 h 10000"/>
              <a:gd name="connsiteX9" fmla="*/ 3225 w 10000"/>
              <a:gd name="connsiteY9" fmla="*/ 265 h 10000"/>
              <a:gd name="connsiteX10" fmla="*/ 2686 w 10000"/>
              <a:gd name="connsiteY10" fmla="*/ 243 h 10000"/>
              <a:gd name="connsiteX11" fmla="*/ 2508 w 10000"/>
              <a:gd name="connsiteY11" fmla="*/ 208 h 10000"/>
              <a:gd name="connsiteX12" fmla="*/ 2299 w 10000"/>
              <a:gd name="connsiteY12" fmla="*/ 253 h 10000"/>
              <a:gd name="connsiteX13" fmla="*/ 2012 w 10000"/>
              <a:gd name="connsiteY13" fmla="*/ 266 h 10000"/>
              <a:gd name="connsiteX14" fmla="*/ 1678 w 10000"/>
              <a:gd name="connsiteY14" fmla="*/ 45 h 10000"/>
              <a:gd name="connsiteX15" fmla="*/ 1531 w 10000"/>
              <a:gd name="connsiteY15" fmla="*/ 0 h 10000"/>
              <a:gd name="connsiteX16" fmla="*/ 1364 w 10000"/>
              <a:gd name="connsiteY16" fmla="*/ 91 h 10000"/>
              <a:gd name="connsiteX17" fmla="*/ 1217 w 10000"/>
              <a:gd name="connsiteY17" fmla="*/ 69 h 10000"/>
              <a:gd name="connsiteX18" fmla="*/ 963 w 10000"/>
              <a:gd name="connsiteY18" fmla="*/ 28 h 10000"/>
              <a:gd name="connsiteX19" fmla="*/ 902 w 10000"/>
              <a:gd name="connsiteY19" fmla="*/ 158 h 10000"/>
              <a:gd name="connsiteX20" fmla="*/ 774 w 10000"/>
              <a:gd name="connsiteY20" fmla="*/ 320 h 10000"/>
              <a:gd name="connsiteX21" fmla="*/ 663 w 10000"/>
              <a:gd name="connsiteY21" fmla="*/ 526 h 10000"/>
              <a:gd name="connsiteX22" fmla="*/ 535 w 10000"/>
              <a:gd name="connsiteY22" fmla="*/ 732 h 10000"/>
              <a:gd name="connsiteX23" fmla="*/ 460 w 10000"/>
              <a:gd name="connsiteY23" fmla="*/ 1030 h 10000"/>
              <a:gd name="connsiteX24" fmla="*/ 256 w 10000"/>
              <a:gd name="connsiteY24" fmla="*/ 1191 h 10000"/>
              <a:gd name="connsiteX25" fmla="*/ 295 w 10000"/>
              <a:gd name="connsiteY25" fmla="*/ 1625 h 10000"/>
              <a:gd name="connsiteX26" fmla="*/ 256 w 10000"/>
              <a:gd name="connsiteY26" fmla="*/ 1762 h 10000"/>
              <a:gd name="connsiteX27" fmla="*/ 167 w 10000"/>
              <a:gd name="connsiteY27" fmla="*/ 1922 h 10000"/>
              <a:gd name="connsiteX28" fmla="*/ 256 w 10000"/>
              <a:gd name="connsiteY28" fmla="*/ 2196 h 10000"/>
              <a:gd name="connsiteX29" fmla="*/ 222 w 10000"/>
              <a:gd name="connsiteY29" fmla="*/ 2403 h 10000"/>
              <a:gd name="connsiteX30" fmla="*/ 202 w 10000"/>
              <a:gd name="connsiteY30" fmla="*/ 2700 h 10000"/>
              <a:gd name="connsiteX31" fmla="*/ 184 w 10000"/>
              <a:gd name="connsiteY31" fmla="*/ 2907 h 10000"/>
              <a:gd name="connsiteX32" fmla="*/ 0 w 10000"/>
              <a:gd name="connsiteY32" fmla="*/ 2907 h 10000"/>
              <a:gd name="connsiteX33" fmla="*/ 110 w 10000"/>
              <a:gd name="connsiteY33" fmla="*/ 3111 h 10000"/>
              <a:gd name="connsiteX34" fmla="*/ 167 w 10000"/>
              <a:gd name="connsiteY34" fmla="*/ 3295 h 10000"/>
              <a:gd name="connsiteX35" fmla="*/ 277 w 10000"/>
              <a:gd name="connsiteY35" fmla="*/ 3524 h 10000"/>
              <a:gd name="connsiteX36" fmla="*/ 295 w 10000"/>
              <a:gd name="connsiteY36" fmla="*/ 3685 h 10000"/>
              <a:gd name="connsiteX37" fmla="*/ 497 w 10000"/>
              <a:gd name="connsiteY37" fmla="*/ 4072 h 10000"/>
              <a:gd name="connsiteX38" fmla="*/ 424 w 10000"/>
              <a:gd name="connsiteY38" fmla="*/ 4300 h 10000"/>
              <a:gd name="connsiteX39" fmla="*/ 589 w 10000"/>
              <a:gd name="connsiteY39" fmla="*/ 4691 h 10000"/>
              <a:gd name="connsiteX40" fmla="*/ 589 w 10000"/>
              <a:gd name="connsiteY40" fmla="*/ 4897 h 10000"/>
              <a:gd name="connsiteX41" fmla="*/ 737 w 10000"/>
              <a:gd name="connsiteY41" fmla="*/ 4874 h 10000"/>
              <a:gd name="connsiteX42" fmla="*/ 663 w 10000"/>
              <a:gd name="connsiteY42" fmla="*/ 5630 h 10000"/>
              <a:gd name="connsiteX43" fmla="*/ 792 w 10000"/>
              <a:gd name="connsiteY43" fmla="*/ 5721 h 10000"/>
              <a:gd name="connsiteX44" fmla="*/ 922 w 10000"/>
              <a:gd name="connsiteY44" fmla="*/ 5904 h 10000"/>
              <a:gd name="connsiteX45" fmla="*/ 942 w 10000"/>
              <a:gd name="connsiteY45" fmla="*/ 6132 h 10000"/>
              <a:gd name="connsiteX46" fmla="*/ 1052 w 10000"/>
              <a:gd name="connsiteY46" fmla="*/ 6453 h 10000"/>
              <a:gd name="connsiteX47" fmla="*/ 1087 w 10000"/>
              <a:gd name="connsiteY47" fmla="*/ 6637 h 10000"/>
              <a:gd name="connsiteX48" fmla="*/ 1197 w 10000"/>
              <a:gd name="connsiteY48" fmla="*/ 6592 h 10000"/>
              <a:gd name="connsiteX49" fmla="*/ 1087 w 10000"/>
              <a:gd name="connsiteY49" fmla="*/ 6887 h 10000"/>
              <a:gd name="connsiteX50" fmla="*/ 1142 w 10000"/>
              <a:gd name="connsiteY50" fmla="*/ 7117 h 10000"/>
              <a:gd name="connsiteX51" fmla="*/ 1346 w 10000"/>
              <a:gd name="connsiteY51" fmla="*/ 7437 h 10000"/>
              <a:gd name="connsiteX52" fmla="*/ 1329 w 10000"/>
              <a:gd name="connsiteY52" fmla="*/ 7643 h 10000"/>
              <a:gd name="connsiteX53" fmla="*/ 1477 w 10000"/>
              <a:gd name="connsiteY53" fmla="*/ 8032 h 10000"/>
              <a:gd name="connsiteX54" fmla="*/ 1569 w 10000"/>
              <a:gd name="connsiteY54" fmla="*/ 8307 h 10000"/>
              <a:gd name="connsiteX55" fmla="*/ 1788 w 10000"/>
              <a:gd name="connsiteY55" fmla="*/ 8375 h 10000"/>
              <a:gd name="connsiteX56" fmla="*/ 1844 w 10000"/>
              <a:gd name="connsiteY56" fmla="*/ 8673 h 10000"/>
              <a:gd name="connsiteX57" fmla="*/ 2138 w 10000"/>
              <a:gd name="connsiteY57" fmla="*/ 8880 h 10000"/>
              <a:gd name="connsiteX58" fmla="*/ 2452 w 10000"/>
              <a:gd name="connsiteY58" fmla="*/ 8513 h 10000"/>
              <a:gd name="connsiteX59" fmla="*/ 2563 w 10000"/>
              <a:gd name="connsiteY59" fmla="*/ 8466 h 10000"/>
              <a:gd name="connsiteX60" fmla="*/ 2623 w 10000"/>
              <a:gd name="connsiteY60" fmla="*/ 8146 h 10000"/>
              <a:gd name="connsiteX61" fmla="*/ 2839 w 10000"/>
              <a:gd name="connsiteY61" fmla="*/ 7781 h 10000"/>
              <a:gd name="connsiteX62" fmla="*/ 2832 w 10000"/>
              <a:gd name="connsiteY62" fmla="*/ 7444 h 10000"/>
              <a:gd name="connsiteX63" fmla="*/ 2857 w 10000"/>
              <a:gd name="connsiteY63" fmla="*/ 7201 h 10000"/>
              <a:gd name="connsiteX64" fmla="*/ 2821 w 10000"/>
              <a:gd name="connsiteY64" fmla="*/ 6933 h 10000"/>
              <a:gd name="connsiteX65" fmla="*/ 3623 w 10000"/>
              <a:gd name="connsiteY65" fmla="*/ 6902 h 10000"/>
              <a:gd name="connsiteX66" fmla="*/ 5642 w 10000"/>
              <a:gd name="connsiteY66" fmla="*/ 10000 h 10000"/>
              <a:gd name="connsiteX67" fmla="*/ 5771 w 10000"/>
              <a:gd name="connsiteY67" fmla="*/ 9221 h 10000"/>
              <a:gd name="connsiteX68" fmla="*/ 5642 w 10000"/>
              <a:gd name="connsiteY68" fmla="*/ 8924 h 10000"/>
              <a:gd name="connsiteX69" fmla="*/ 5660 w 10000"/>
              <a:gd name="connsiteY69" fmla="*/ 8353 h 10000"/>
              <a:gd name="connsiteX70" fmla="*/ 5844 w 10000"/>
              <a:gd name="connsiteY70" fmla="*/ 8215 h 10000"/>
              <a:gd name="connsiteX71" fmla="*/ 5826 w 10000"/>
              <a:gd name="connsiteY71" fmla="*/ 7871 h 10000"/>
              <a:gd name="connsiteX72" fmla="*/ 6176 w 10000"/>
              <a:gd name="connsiteY72" fmla="*/ 746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0000" h="10000">
                <a:moveTo>
                  <a:pt x="6176" y="7460"/>
                </a:moveTo>
                <a:lnTo>
                  <a:pt x="9977" y="7409"/>
                </a:lnTo>
                <a:cubicBezTo>
                  <a:pt x="9989" y="5090"/>
                  <a:pt x="9980" y="6613"/>
                  <a:pt x="10000" y="5119"/>
                </a:cubicBezTo>
                <a:cubicBezTo>
                  <a:pt x="10000" y="4260"/>
                  <a:pt x="10000" y="5144"/>
                  <a:pt x="9980" y="2259"/>
                </a:cubicBezTo>
                <a:lnTo>
                  <a:pt x="8721" y="2311"/>
                </a:lnTo>
                <a:lnTo>
                  <a:pt x="8721" y="526"/>
                </a:lnTo>
                <a:lnTo>
                  <a:pt x="6176" y="526"/>
                </a:lnTo>
                <a:lnTo>
                  <a:pt x="3993" y="358"/>
                </a:lnTo>
                <a:lnTo>
                  <a:pt x="3473" y="355"/>
                </a:lnTo>
                <a:lnTo>
                  <a:pt x="3225" y="265"/>
                </a:lnTo>
                <a:lnTo>
                  <a:pt x="2686" y="243"/>
                </a:lnTo>
                <a:cubicBezTo>
                  <a:pt x="2547" y="286"/>
                  <a:pt x="2518" y="124"/>
                  <a:pt x="2508" y="208"/>
                </a:cubicBezTo>
                <a:cubicBezTo>
                  <a:pt x="2514" y="285"/>
                  <a:pt x="2293" y="176"/>
                  <a:pt x="2299" y="253"/>
                </a:cubicBezTo>
                <a:cubicBezTo>
                  <a:pt x="2276" y="298"/>
                  <a:pt x="2037" y="219"/>
                  <a:pt x="2012" y="266"/>
                </a:cubicBezTo>
                <a:lnTo>
                  <a:pt x="1678" y="45"/>
                </a:lnTo>
                <a:lnTo>
                  <a:pt x="1531" y="0"/>
                </a:lnTo>
                <a:lnTo>
                  <a:pt x="1364" y="91"/>
                </a:lnTo>
                <a:lnTo>
                  <a:pt x="1217" y="69"/>
                </a:lnTo>
                <a:lnTo>
                  <a:pt x="963" y="28"/>
                </a:lnTo>
                <a:cubicBezTo>
                  <a:pt x="943" y="71"/>
                  <a:pt x="922" y="115"/>
                  <a:pt x="902" y="158"/>
                </a:cubicBezTo>
                <a:cubicBezTo>
                  <a:pt x="861" y="214"/>
                  <a:pt x="817" y="268"/>
                  <a:pt x="774" y="320"/>
                </a:cubicBezTo>
                <a:cubicBezTo>
                  <a:pt x="737" y="389"/>
                  <a:pt x="703" y="458"/>
                  <a:pt x="663" y="526"/>
                </a:cubicBezTo>
                <a:cubicBezTo>
                  <a:pt x="622" y="596"/>
                  <a:pt x="576" y="662"/>
                  <a:pt x="535" y="732"/>
                </a:cubicBezTo>
                <a:cubicBezTo>
                  <a:pt x="512" y="830"/>
                  <a:pt x="486" y="931"/>
                  <a:pt x="460" y="1030"/>
                </a:cubicBezTo>
                <a:lnTo>
                  <a:pt x="256" y="1191"/>
                </a:lnTo>
                <a:cubicBezTo>
                  <a:pt x="268" y="1335"/>
                  <a:pt x="283" y="1480"/>
                  <a:pt x="295" y="1625"/>
                </a:cubicBezTo>
                <a:cubicBezTo>
                  <a:pt x="283" y="1671"/>
                  <a:pt x="268" y="1716"/>
                  <a:pt x="256" y="1762"/>
                </a:cubicBezTo>
                <a:cubicBezTo>
                  <a:pt x="226" y="1815"/>
                  <a:pt x="197" y="1869"/>
                  <a:pt x="167" y="1922"/>
                </a:cubicBezTo>
                <a:cubicBezTo>
                  <a:pt x="196" y="2013"/>
                  <a:pt x="227" y="2105"/>
                  <a:pt x="256" y="2196"/>
                </a:cubicBezTo>
                <a:cubicBezTo>
                  <a:pt x="246" y="2266"/>
                  <a:pt x="233" y="2334"/>
                  <a:pt x="222" y="2403"/>
                </a:cubicBezTo>
                <a:cubicBezTo>
                  <a:pt x="216" y="2502"/>
                  <a:pt x="208" y="2601"/>
                  <a:pt x="202" y="2700"/>
                </a:cubicBezTo>
                <a:cubicBezTo>
                  <a:pt x="196" y="2770"/>
                  <a:pt x="191" y="2838"/>
                  <a:pt x="184" y="2907"/>
                </a:cubicBezTo>
                <a:lnTo>
                  <a:pt x="0" y="2907"/>
                </a:lnTo>
                <a:cubicBezTo>
                  <a:pt x="36" y="2975"/>
                  <a:pt x="74" y="3042"/>
                  <a:pt x="110" y="3111"/>
                </a:cubicBezTo>
                <a:cubicBezTo>
                  <a:pt x="127" y="3173"/>
                  <a:pt x="147" y="3233"/>
                  <a:pt x="167" y="3295"/>
                </a:cubicBezTo>
                <a:cubicBezTo>
                  <a:pt x="202" y="3372"/>
                  <a:pt x="240" y="3448"/>
                  <a:pt x="277" y="3524"/>
                </a:cubicBezTo>
                <a:cubicBezTo>
                  <a:pt x="283" y="3578"/>
                  <a:pt x="289" y="3632"/>
                  <a:pt x="295" y="3685"/>
                </a:cubicBezTo>
                <a:lnTo>
                  <a:pt x="497" y="4072"/>
                </a:lnTo>
                <a:cubicBezTo>
                  <a:pt x="474" y="4149"/>
                  <a:pt x="448" y="4223"/>
                  <a:pt x="424" y="4300"/>
                </a:cubicBezTo>
                <a:lnTo>
                  <a:pt x="589" y="4691"/>
                </a:lnTo>
                <a:lnTo>
                  <a:pt x="589" y="4897"/>
                </a:lnTo>
                <a:lnTo>
                  <a:pt x="737" y="4874"/>
                </a:lnTo>
                <a:cubicBezTo>
                  <a:pt x="714" y="5126"/>
                  <a:pt x="688" y="5377"/>
                  <a:pt x="663" y="5630"/>
                </a:cubicBezTo>
                <a:cubicBezTo>
                  <a:pt x="708" y="5660"/>
                  <a:pt x="750" y="5691"/>
                  <a:pt x="792" y="5721"/>
                </a:cubicBezTo>
                <a:cubicBezTo>
                  <a:pt x="835" y="5784"/>
                  <a:pt x="879" y="5842"/>
                  <a:pt x="922" y="5904"/>
                </a:cubicBezTo>
                <a:cubicBezTo>
                  <a:pt x="928" y="5980"/>
                  <a:pt x="935" y="6056"/>
                  <a:pt x="942" y="6132"/>
                </a:cubicBezTo>
                <a:cubicBezTo>
                  <a:pt x="978" y="6240"/>
                  <a:pt x="1015" y="6346"/>
                  <a:pt x="1052" y="6453"/>
                </a:cubicBezTo>
                <a:cubicBezTo>
                  <a:pt x="1063" y="6515"/>
                  <a:pt x="1076" y="6575"/>
                  <a:pt x="1087" y="6637"/>
                </a:cubicBezTo>
                <a:cubicBezTo>
                  <a:pt x="1124" y="6622"/>
                  <a:pt x="1160" y="6606"/>
                  <a:pt x="1197" y="6592"/>
                </a:cubicBezTo>
                <a:cubicBezTo>
                  <a:pt x="1161" y="6690"/>
                  <a:pt x="1124" y="6788"/>
                  <a:pt x="1087" y="6887"/>
                </a:cubicBezTo>
                <a:cubicBezTo>
                  <a:pt x="1105" y="6964"/>
                  <a:pt x="1124" y="7041"/>
                  <a:pt x="1142" y="7117"/>
                </a:cubicBezTo>
                <a:cubicBezTo>
                  <a:pt x="1211" y="7223"/>
                  <a:pt x="1279" y="7331"/>
                  <a:pt x="1346" y="7437"/>
                </a:cubicBezTo>
                <a:cubicBezTo>
                  <a:pt x="1340" y="7507"/>
                  <a:pt x="1334" y="7574"/>
                  <a:pt x="1329" y="7643"/>
                </a:cubicBezTo>
                <a:cubicBezTo>
                  <a:pt x="1376" y="7772"/>
                  <a:pt x="1427" y="7902"/>
                  <a:pt x="1477" y="8032"/>
                </a:cubicBezTo>
                <a:cubicBezTo>
                  <a:pt x="1508" y="8123"/>
                  <a:pt x="1536" y="8215"/>
                  <a:pt x="1569" y="8307"/>
                </a:cubicBezTo>
                <a:lnTo>
                  <a:pt x="1788" y="8375"/>
                </a:lnTo>
                <a:cubicBezTo>
                  <a:pt x="1806" y="8474"/>
                  <a:pt x="1825" y="8574"/>
                  <a:pt x="1844" y="8673"/>
                </a:cubicBezTo>
                <a:lnTo>
                  <a:pt x="2138" y="8880"/>
                </a:lnTo>
                <a:lnTo>
                  <a:pt x="2452" y="8513"/>
                </a:lnTo>
                <a:lnTo>
                  <a:pt x="2563" y="8466"/>
                </a:lnTo>
                <a:cubicBezTo>
                  <a:pt x="2584" y="8360"/>
                  <a:pt x="2603" y="8252"/>
                  <a:pt x="2623" y="8146"/>
                </a:cubicBezTo>
                <a:lnTo>
                  <a:pt x="2839" y="7781"/>
                </a:lnTo>
                <a:cubicBezTo>
                  <a:pt x="2837" y="7669"/>
                  <a:pt x="2836" y="7557"/>
                  <a:pt x="2832" y="7444"/>
                </a:cubicBezTo>
                <a:cubicBezTo>
                  <a:pt x="2841" y="7364"/>
                  <a:pt x="2849" y="7282"/>
                  <a:pt x="2857" y="7201"/>
                </a:cubicBezTo>
                <a:cubicBezTo>
                  <a:pt x="2845" y="7112"/>
                  <a:pt x="2832" y="7024"/>
                  <a:pt x="2821" y="6933"/>
                </a:cubicBezTo>
                <a:lnTo>
                  <a:pt x="3623" y="6902"/>
                </a:lnTo>
                <a:cubicBezTo>
                  <a:pt x="4402" y="8000"/>
                  <a:pt x="4969" y="8968"/>
                  <a:pt x="5642" y="10000"/>
                </a:cubicBezTo>
                <a:cubicBezTo>
                  <a:pt x="5685" y="9740"/>
                  <a:pt x="5726" y="9481"/>
                  <a:pt x="5771" y="9221"/>
                </a:cubicBezTo>
                <a:cubicBezTo>
                  <a:pt x="5726" y="9123"/>
                  <a:pt x="5685" y="9024"/>
                  <a:pt x="5642" y="8924"/>
                </a:cubicBezTo>
                <a:cubicBezTo>
                  <a:pt x="5647" y="8734"/>
                  <a:pt x="5655" y="8543"/>
                  <a:pt x="5660" y="8353"/>
                </a:cubicBezTo>
                <a:lnTo>
                  <a:pt x="5844" y="8215"/>
                </a:lnTo>
                <a:cubicBezTo>
                  <a:pt x="5838" y="8101"/>
                  <a:pt x="5832" y="7986"/>
                  <a:pt x="5826" y="7871"/>
                </a:cubicBezTo>
                <a:lnTo>
                  <a:pt x="6176" y="7460"/>
                </a:lnTo>
                <a:close/>
              </a:path>
            </a:pathLst>
          </a:custGeom>
          <a:pattFill prst="wdUpDiag">
            <a:fgClr>
              <a:srgbClr val="000000">
                <a:alpha val="50000"/>
              </a:srgbClr>
            </a:fgClr>
            <a:bgClr>
              <a:srgbClr val="FFFFFF">
                <a:alpha val="50000"/>
              </a:srgbClr>
            </a:bgClr>
          </a:patt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25000" noProof="0">
              <a:ln>
                <a:noFill/>
              </a:ln>
              <a:solidFill>
                <a:srgbClr val="000000"/>
              </a:solidFill>
              <a:effectLst/>
              <a:uLnTx/>
              <a:uFillTx/>
              <a:latin typeface="Arial"/>
              <a:ea typeface="+mn-ea"/>
              <a:cs typeface="+mn-cs"/>
            </a:endParaRPr>
          </a:p>
        </p:txBody>
      </p:sp>
      <p:sp>
        <p:nvSpPr>
          <p:cNvPr id="106" name="Rectangle 101" descr="Wide upward diagonal">
            <a:extLst>
              <a:ext uri="{FF2B5EF4-FFF2-40B4-BE49-F238E27FC236}">
                <a16:creationId xmlns:a16="http://schemas.microsoft.com/office/drawing/2014/main" id="{3AB2DBC9-6AFF-44BA-93FC-E75DF4B0981E}"/>
              </a:ext>
            </a:extLst>
          </p:cNvPr>
          <p:cNvSpPr>
            <a:spLocks noChangeArrowheads="1"/>
          </p:cNvSpPr>
          <p:nvPr/>
        </p:nvSpPr>
        <p:spPr bwMode="auto">
          <a:xfrm>
            <a:off x="856254" y="6308515"/>
            <a:ext cx="252683" cy="138519"/>
          </a:xfrm>
          <a:prstGeom prst="rect">
            <a:avLst/>
          </a:prstGeom>
          <a:solidFill>
            <a:srgbClr val="FFE67D"/>
          </a:solid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07" name="Rectangle 101" descr="Wide upward diagonal">
            <a:extLst>
              <a:ext uri="{FF2B5EF4-FFF2-40B4-BE49-F238E27FC236}">
                <a16:creationId xmlns:a16="http://schemas.microsoft.com/office/drawing/2014/main" id="{8B07DE73-7D20-40F8-ADDE-1FB4C3879053}"/>
              </a:ext>
            </a:extLst>
          </p:cNvPr>
          <p:cNvSpPr>
            <a:spLocks noChangeArrowheads="1"/>
          </p:cNvSpPr>
          <p:nvPr/>
        </p:nvSpPr>
        <p:spPr bwMode="auto">
          <a:xfrm>
            <a:off x="856899" y="6086147"/>
            <a:ext cx="252683" cy="138519"/>
          </a:xfrm>
          <a:prstGeom prst="rect">
            <a:avLst/>
          </a:prstGeom>
          <a:solidFill>
            <a:srgbClr val="993300"/>
          </a:solidFill>
          <a:ln w="9525" cap="flat" cmpd="sng">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5835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box(in)">
                                      <p:cBhvr>
                                        <p:cTn id="7" dur="5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90"/>
                                        </p:tgtEl>
                                        <p:attrNameLst>
                                          <p:attrName>style.visibility</p:attrName>
                                        </p:attrNameLst>
                                      </p:cBhvr>
                                      <p:to>
                                        <p:strVal val="hidden"/>
                                      </p:to>
                                    </p:set>
                                  </p:childTnLst>
                                </p:cTn>
                              </p:par>
                              <p:par>
                                <p:cTn id="12" presetID="3" presetClass="entr" presetSubtype="10" fill="hold" grpId="0" nodeType="withEffect">
                                  <p:stCondLst>
                                    <p:cond delay="0"/>
                                  </p:stCondLst>
                                  <p:childTnLst>
                                    <p:set>
                                      <p:cBhvr>
                                        <p:cTn id="13" dur="1" fill="hold">
                                          <p:stCondLst>
                                            <p:cond delay="0"/>
                                          </p:stCondLst>
                                        </p:cTn>
                                        <p:tgtEl>
                                          <p:spTgt spid="191"/>
                                        </p:tgtEl>
                                        <p:attrNameLst>
                                          <p:attrName>style.visibility</p:attrName>
                                        </p:attrNameLst>
                                      </p:cBhvr>
                                      <p:to>
                                        <p:strVal val="visible"/>
                                      </p:to>
                                    </p:set>
                                    <p:animEffect transition="in" filter="blinds(horizontal)">
                                      <p:cBhvr>
                                        <p:cTn id="14"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P spid="190" grpId="1" animBg="1"/>
      <p:bldP spid="1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7BA3-8AC3-DF7E-1031-8BD0ED3C8B7F}"/>
              </a:ext>
            </a:extLst>
          </p:cNvPr>
          <p:cNvSpPr>
            <a:spLocks noGrp="1"/>
          </p:cNvSpPr>
          <p:nvPr>
            <p:ph type="title"/>
          </p:nvPr>
        </p:nvSpPr>
        <p:spPr/>
        <p:txBody>
          <a:bodyPr/>
          <a:lstStyle/>
          <a:p>
            <a:pPr algn="ctr"/>
            <a:r>
              <a:rPr lang="en-US" dirty="0"/>
              <a:t>programs and project management</a:t>
            </a:r>
          </a:p>
        </p:txBody>
      </p:sp>
      <p:sp>
        <p:nvSpPr>
          <p:cNvPr id="3" name="Date Placeholder 2">
            <a:extLst>
              <a:ext uri="{FF2B5EF4-FFF2-40B4-BE49-F238E27FC236}">
                <a16:creationId xmlns:a16="http://schemas.microsoft.com/office/drawing/2014/main" id="{A649AA37-7DC7-212D-826D-4C3EFF7898A6}"/>
              </a:ext>
            </a:extLst>
          </p:cNvPr>
          <p:cNvSpPr>
            <a:spLocks noGrp="1"/>
          </p:cNvSpPr>
          <p:nvPr>
            <p:ph type="dt" sz="half" idx="2"/>
          </p:nvPr>
        </p:nvSpPr>
        <p:spPr/>
        <p:txBody>
          <a:bodyPr/>
          <a:lstStyle/>
          <a:p>
            <a:fld id="{39171031-6B55-40D8-AACE-994090B4E97B}" type="datetime1">
              <a:rPr lang="en-US" smtClean="0"/>
              <a:t>2/29/2024</a:t>
            </a:fld>
            <a:endParaRPr lang="en-US" dirty="0"/>
          </a:p>
        </p:txBody>
      </p:sp>
    </p:spTree>
    <p:extLst>
      <p:ext uri="{BB962C8B-B14F-4D97-AF65-F5344CB8AC3E}">
        <p14:creationId xmlns:p14="http://schemas.microsoft.com/office/powerpoint/2010/main" val="297390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schemeClr val="tx1"/>
                </a:solidFill>
              </a:rPr>
              <a:t>Civil Works Program</a:t>
            </a:r>
          </a:p>
        </p:txBody>
      </p:sp>
      <p:sp>
        <p:nvSpPr>
          <p:cNvPr id="269" name="Rectangle 268"/>
          <p:cNvSpPr/>
          <p:nvPr/>
        </p:nvSpPr>
        <p:spPr>
          <a:xfrm>
            <a:off x="5480268" y="983785"/>
            <a:ext cx="3524077" cy="5287601"/>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marL="228600" indent="-228600" eaLnBrk="0" fontAlgn="base" hangingPunct="0">
              <a:spcBef>
                <a:spcPct val="20000"/>
              </a:spcBef>
              <a:spcAft>
                <a:spcPct val="0"/>
              </a:spcAft>
              <a:buFont typeface="Wingdings" pitchFamily="2" charset="2"/>
              <a:buChar char=""/>
            </a:pPr>
            <a:r>
              <a:rPr lang="en-US" sz="2200">
                <a:solidFill>
                  <a:srgbClr val="000000"/>
                </a:solidFill>
              </a:rPr>
              <a:t>California</a:t>
            </a:r>
          </a:p>
          <a:p>
            <a:pPr marL="571500" lvl="1" indent="-228600" eaLnBrk="0" fontAlgn="base" hangingPunct="0">
              <a:spcBef>
                <a:spcPct val="20000"/>
              </a:spcBef>
              <a:spcAft>
                <a:spcPct val="0"/>
              </a:spcAft>
              <a:buSzPct val="75000"/>
              <a:buFont typeface="Wingdings" pitchFamily="2" charset="2"/>
              <a:buChar char="Ø"/>
            </a:pPr>
            <a:r>
              <a:rPr lang="en-US">
                <a:solidFill>
                  <a:srgbClr val="000000"/>
                </a:solidFill>
              </a:rPr>
              <a:t>Feasibility Study</a:t>
            </a:r>
          </a:p>
          <a:p>
            <a:pPr marL="571500" lvl="1" indent="-228600" eaLnBrk="0" fontAlgn="base" hangingPunct="0">
              <a:spcBef>
                <a:spcPct val="20000"/>
              </a:spcBef>
              <a:spcAft>
                <a:spcPct val="0"/>
              </a:spcAft>
              <a:buSzPct val="75000"/>
              <a:buFont typeface="Wingdings" pitchFamily="2" charset="2"/>
              <a:buChar char="Ø"/>
            </a:pPr>
            <a:r>
              <a:rPr lang="en-US">
                <a:solidFill>
                  <a:srgbClr val="000000"/>
                </a:solidFill>
              </a:rPr>
              <a:t>Planning, Engineering, and Design (PED)</a:t>
            </a:r>
          </a:p>
          <a:p>
            <a:pPr marL="571500" lvl="1" indent="-228600" eaLnBrk="0" fontAlgn="base" hangingPunct="0">
              <a:spcBef>
                <a:spcPct val="20000"/>
              </a:spcBef>
              <a:spcAft>
                <a:spcPct val="0"/>
              </a:spcAft>
              <a:buSzPct val="75000"/>
              <a:buFont typeface="Wingdings" pitchFamily="2" charset="2"/>
              <a:buChar char="Ø"/>
            </a:pPr>
            <a:r>
              <a:rPr lang="en-US">
                <a:solidFill>
                  <a:srgbClr val="000000"/>
                </a:solidFill>
              </a:rPr>
              <a:t>Construction</a:t>
            </a:r>
          </a:p>
          <a:p>
            <a:pPr marL="571500" lvl="1" indent="-228600" eaLnBrk="0" fontAlgn="base" hangingPunct="0">
              <a:spcBef>
                <a:spcPct val="20000"/>
              </a:spcBef>
              <a:spcAft>
                <a:spcPct val="0"/>
              </a:spcAft>
              <a:buSzPct val="75000"/>
              <a:buFont typeface="Wingdings" pitchFamily="2" charset="2"/>
              <a:buChar char="Ø"/>
            </a:pPr>
            <a:r>
              <a:rPr lang="en-US"/>
              <a:t>Mega Projects</a:t>
            </a:r>
          </a:p>
          <a:p>
            <a:pPr marL="571500" lvl="1" indent="-228600" eaLnBrk="0" fontAlgn="base" hangingPunct="0">
              <a:spcBef>
                <a:spcPct val="20000"/>
              </a:spcBef>
              <a:spcAft>
                <a:spcPct val="0"/>
              </a:spcAft>
              <a:buSzPct val="75000"/>
              <a:buFont typeface="Wingdings" pitchFamily="2" charset="2"/>
              <a:buChar char="Ø"/>
            </a:pPr>
            <a:r>
              <a:rPr lang="en-US">
                <a:solidFill>
                  <a:srgbClr val="000000"/>
                </a:solidFill>
              </a:rPr>
              <a:t>Supplemental Projects </a:t>
            </a:r>
          </a:p>
          <a:p>
            <a:pPr marL="571500" lvl="1" indent="-228600" eaLnBrk="0" fontAlgn="base" hangingPunct="0">
              <a:spcBef>
                <a:spcPct val="20000"/>
              </a:spcBef>
              <a:spcAft>
                <a:spcPct val="0"/>
              </a:spcAft>
              <a:buSzPct val="75000"/>
              <a:buFont typeface="Wingdings" pitchFamily="2" charset="2"/>
              <a:buChar char="Ø"/>
            </a:pPr>
            <a:r>
              <a:rPr lang="en-US">
                <a:solidFill>
                  <a:srgbClr val="000000"/>
                </a:solidFill>
              </a:rPr>
              <a:t>P.L. 84-99</a:t>
            </a:r>
          </a:p>
          <a:p>
            <a:pPr marL="571500" lvl="1" indent="-228600" eaLnBrk="0" fontAlgn="base" hangingPunct="0">
              <a:spcBef>
                <a:spcPct val="20000"/>
              </a:spcBef>
              <a:spcAft>
                <a:spcPct val="0"/>
              </a:spcAft>
              <a:buSzPct val="75000"/>
              <a:buFont typeface="Wingdings" pitchFamily="2" charset="2"/>
              <a:buChar char="Ø"/>
            </a:pPr>
            <a:r>
              <a:rPr lang="en-US">
                <a:solidFill>
                  <a:srgbClr val="000000"/>
                </a:solidFill>
              </a:rPr>
              <a:t>Floodplain Management Services (FPMS) &amp; Planning Assistance to States (PAS) </a:t>
            </a:r>
          </a:p>
          <a:p>
            <a:pPr marL="571500" lvl="1" indent="-228600" eaLnBrk="0" fontAlgn="base" hangingPunct="0">
              <a:spcBef>
                <a:spcPct val="20000"/>
              </a:spcBef>
              <a:spcAft>
                <a:spcPct val="0"/>
              </a:spcAft>
              <a:buSzPct val="75000"/>
              <a:buFont typeface="Wingdings" pitchFamily="2" charset="2"/>
              <a:buChar char="Ø"/>
            </a:pPr>
            <a:r>
              <a:rPr lang="en-US">
                <a:solidFill>
                  <a:srgbClr val="000000"/>
                </a:solidFill>
              </a:rPr>
              <a:t>Tribal Partnership Study</a:t>
            </a:r>
          </a:p>
          <a:p>
            <a:pPr marL="571500" lvl="1" indent="-228600" eaLnBrk="0" fontAlgn="base" hangingPunct="0">
              <a:spcBef>
                <a:spcPct val="20000"/>
              </a:spcBef>
              <a:spcAft>
                <a:spcPct val="0"/>
              </a:spcAft>
              <a:buSzPct val="75000"/>
              <a:buFont typeface="Wingdings" pitchFamily="2" charset="2"/>
              <a:buChar char="Ø"/>
            </a:pPr>
            <a:r>
              <a:rPr lang="en-US">
                <a:solidFill>
                  <a:srgbClr val="000000"/>
                </a:solidFill>
              </a:rPr>
              <a:t> Lake Tahoe</a:t>
            </a:r>
          </a:p>
          <a:p>
            <a:pPr marL="571500" lvl="1" indent="-228600" eaLnBrk="0" fontAlgn="base" hangingPunct="0">
              <a:spcBef>
                <a:spcPct val="20000"/>
              </a:spcBef>
              <a:spcAft>
                <a:spcPct val="0"/>
              </a:spcAft>
              <a:buSzPct val="75000"/>
              <a:buFont typeface="Wingdings" pitchFamily="2" charset="2"/>
              <a:buChar char="Ø"/>
            </a:pPr>
            <a:r>
              <a:rPr lang="en-US">
                <a:solidFill>
                  <a:srgbClr val="000000"/>
                </a:solidFill>
              </a:rPr>
              <a:t>Silver Jackets</a:t>
            </a:r>
          </a:p>
          <a:p>
            <a:pPr marL="571500" lvl="1" indent="-228600" eaLnBrk="0" fontAlgn="base" hangingPunct="0">
              <a:spcBef>
                <a:spcPct val="20000"/>
              </a:spcBef>
              <a:spcAft>
                <a:spcPct val="0"/>
              </a:spcAft>
              <a:buSzPct val="75000"/>
              <a:buFont typeface="Wingdings" pitchFamily="2" charset="2"/>
              <a:buChar char="Ø"/>
            </a:pPr>
            <a:r>
              <a:rPr lang="en-US">
                <a:solidFill>
                  <a:srgbClr val="000000"/>
                </a:solidFill>
              </a:rPr>
              <a:t>Restoration of Abandoned Mines (RAMS)</a:t>
            </a:r>
          </a:p>
          <a:p>
            <a:pPr marL="571500" lvl="1" indent="-228600" eaLnBrk="0" fontAlgn="base" hangingPunct="0">
              <a:spcBef>
                <a:spcPct val="20000"/>
              </a:spcBef>
              <a:spcAft>
                <a:spcPct val="0"/>
              </a:spcAft>
              <a:buSzPct val="75000"/>
              <a:buFont typeface="Wingdings" pitchFamily="2" charset="2"/>
              <a:buChar char="Ø"/>
            </a:pPr>
            <a:endParaRPr lang="en-US" sz="2000">
              <a:solidFill>
                <a:srgbClr val="000000"/>
              </a:solidFill>
            </a:endParaRPr>
          </a:p>
        </p:txBody>
      </p:sp>
      <p:sp>
        <p:nvSpPr>
          <p:cNvPr id="5" name="Rectangle 4"/>
          <p:cNvSpPr/>
          <p:nvPr/>
        </p:nvSpPr>
        <p:spPr>
          <a:xfrm>
            <a:off x="9298341" y="1353117"/>
            <a:ext cx="2781467" cy="4918269"/>
          </a:xfrm>
          <a:prstGeom prst="rect">
            <a:avLst/>
          </a:prstGeom>
          <a:noFill/>
          <a:ln w="9525">
            <a:noFill/>
            <a:miter lim="800000"/>
            <a:headEnd/>
            <a:tailEnd/>
          </a:ln>
          <a:effectLst/>
        </p:spPr>
        <p:txBody>
          <a:bodyPr vert="horz" wrap="square" lIns="51435" tIns="25718" rIns="51435" bIns="25718" numCol="1" anchor="t" anchorCtr="0" compatLnSpc="1">
            <a:prstTxWarp prst="textNoShape">
              <a:avLst/>
            </a:prstTxWarp>
          </a:bodyPr>
          <a:lstStyle/>
          <a:p>
            <a:pPr marL="228600" indent="-228600" eaLnBrk="0" fontAlgn="base" hangingPunct="0">
              <a:spcBef>
                <a:spcPct val="20000"/>
              </a:spcBef>
              <a:spcAft>
                <a:spcPct val="0"/>
              </a:spcAft>
              <a:buFont typeface="Wingdings" pitchFamily="2" charset="2"/>
              <a:buChar char=""/>
            </a:pPr>
            <a:r>
              <a:rPr lang="en-US" sz="2200">
                <a:solidFill>
                  <a:srgbClr val="000000"/>
                </a:solidFill>
              </a:rPr>
              <a:t>Nevada</a:t>
            </a:r>
          </a:p>
          <a:p>
            <a:pPr marL="571500" lvl="1" indent="-228600" eaLnBrk="0" fontAlgn="base" hangingPunct="0">
              <a:spcBef>
                <a:spcPct val="20000"/>
              </a:spcBef>
              <a:spcAft>
                <a:spcPct val="0"/>
              </a:spcAft>
              <a:buSzPct val="75000"/>
              <a:buFont typeface="Wingdings" pitchFamily="2" charset="2"/>
              <a:buChar char="Ø"/>
            </a:pPr>
            <a:r>
              <a:rPr lang="en-US" sz="2000">
                <a:solidFill>
                  <a:srgbClr val="000000"/>
                </a:solidFill>
              </a:rPr>
              <a:t>PED</a:t>
            </a:r>
          </a:p>
          <a:p>
            <a:pPr marL="571500" lvl="1" indent="-228600" eaLnBrk="0" fontAlgn="base" hangingPunct="0">
              <a:spcBef>
                <a:spcPct val="20000"/>
              </a:spcBef>
              <a:spcAft>
                <a:spcPct val="0"/>
              </a:spcAft>
              <a:buSzPct val="75000"/>
              <a:buFont typeface="Wingdings" pitchFamily="2" charset="2"/>
              <a:buChar char="Ø"/>
            </a:pPr>
            <a:r>
              <a:rPr lang="en-US" sz="2000">
                <a:solidFill>
                  <a:srgbClr val="000000"/>
                </a:solidFill>
              </a:rPr>
              <a:t>FPMS &amp; PAS</a:t>
            </a:r>
          </a:p>
          <a:p>
            <a:pPr marL="571500" lvl="1" indent="-228600" eaLnBrk="0" fontAlgn="base" hangingPunct="0">
              <a:spcBef>
                <a:spcPct val="20000"/>
              </a:spcBef>
              <a:spcAft>
                <a:spcPct val="0"/>
              </a:spcAft>
              <a:buSzPct val="75000"/>
              <a:buFont typeface="Wingdings" pitchFamily="2" charset="2"/>
              <a:buChar char="Ø"/>
            </a:pPr>
            <a:r>
              <a:rPr lang="en-US" sz="2000">
                <a:solidFill>
                  <a:srgbClr val="000000"/>
                </a:solidFill>
              </a:rPr>
              <a:t>Lake Tahoe</a:t>
            </a:r>
          </a:p>
          <a:p>
            <a:pPr marL="571500" lvl="1" indent="-228600" eaLnBrk="0" fontAlgn="base" hangingPunct="0">
              <a:spcBef>
                <a:spcPct val="20000"/>
              </a:spcBef>
              <a:spcAft>
                <a:spcPct val="0"/>
              </a:spcAft>
              <a:buSzPct val="75000"/>
              <a:buFont typeface="Wingdings" pitchFamily="2" charset="2"/>
              <a:buChar char="Ø"/>
            </a:pPr>
            <a:r>
              <a:rPr lang="en-US" sz="2000">
                <a:solidFill>
                  <a:srgbClr val="000000"/>
                </a:solidFill>
              </a:rPr>
              <a:t>Silver Jackets</a:t>
            </a:r>
          </a:p>
          <a:p>
            <a:pPr marL="571500" lvl="1" indent="-228600" eaLnBrk="0" fontAlgn="base" hangingPunct="0">
              <a:spcBef>
                <a:spcPct val="20000"/>
              </a:spcBef>
              <a:spcAft>
                <a:spcPct val="0"/>
              </a:spcAft>
              <a:buSzPct val="75000"/>
              <a:buFont typeface="Wingdings" pitchFamily="2" charset="2"/>
              <a:buChar char="Ø"/>
            </a:pPr>
            <a:r>
              <a:rPr lang="en-US" sz="2000">
                <a:solidFill>
                  <a:srgbClr val="000000"/>
                </a:solidFill>
              </a:rPr>
              <a:t>RAMS</a:t>
            </a:r>
          </a:p>
          <a:p>
            <a:pPr marL="228600" indent="-228600" eaLnBrk="0" fontAlgn="base" hangingPunct="0">
              <a:spcBef>
                <a:spcPct val="20000"/>
              </a:spcBef>
              <a:spcAft>
                <a:spcPct val="0"/>
              </a:spcAft>
              <a:buFont typeface="Wingdings" pitchFamily="2" charset="2"/>
              <a:buChar char=""/>
            </a:pPr>
            <a:r>
              <a:rPr lang="en-US" sz="2200">
                <a:solidFill>
                  <a:srgbClr val="000000"/>
                </a:solidFill>
              </a:rPr>
              <a:t>Utah</a:t>
            </a:r>
          </a:p>
          <a:p>
            <a:pPr marL="571500" lvl="1" indent="-228600" eaLnBrk="0" fontAlgn="base" hangingPunct="0">
              <a:spcBef>
                <a:spcPct val="20000"/>
              </a:spcBef>
              <a:spcAft>
                <a:spcPct val="0"/>
              </a:spcAft>
              <a:buSzPct val="75000"/>
              <a:buFont typeface="Wingdings" pitchFamily="2" charset="2"/>
              <a:buChar char="Ø"/>
            </a:pPr>
            <a:r>
              <a:rPr lang="en-US" sz="2000">
                <a:solidFill>
                  <a:srgbClr val="000000"/>
                </a:solidFill>
              </a:rPr>
              <a:t>FPMS &amp; PAS</a:t>
            </a:r>
          </a:p>
          <a:p>
            <a:pPr marL="571500" lvl="1" indent="-228600" eaLnBrk="0" fontAlgn="base" hangingPunct="0">
              <a:spcBef>
                <a:spcPct val="20000"/>
              </a:spcBef>
              <a:spcAft>
                <a:spcPct val="0"/>
              </a:spcAft>
              <a:buSzPct val="75000"/>
              <a:buFont typeface="Wingdings" pitchFamily="2" charset="2"/>
              <a:buChar char="Ø"/>
            </a:pPr>
            <a:r>
              <a:rPr lang="en-US" sz="2000">
                <a:solidFill>
                  <a:srgbClr val="000000"/>
                </a:solidFill>
              </a:rPr>
              <a:t>Silver Jackets</a:t>
            </a:r>
          </a:p>
          <a:p>
            <a:pPr marL="228600" indent="-228600" eaLnBrk="0" fontAlgn="base" hangingPunct="0">
              <a:spcBef>
                <a:spcPct val="20000"/>
              </a:spcBef>
              <a:spcAft>
                <a:spcPct val="0"/>
              </a:spcAft>
              <a:buFont typeface="Wingdings" pitchFamily="2" charset="2"/>
              <a:buChar char=""/>
            </a:pPr>
            <a:r>
              <a:rPr lang="en-US" sz="2200">
                <a:solidFill>
                  <a:srgbClr val="000000"/>
                </a:solidFill>
              </a:rPr>
              <a:t>Colorado</a:t>
            </a:r>
          </a:p>
          <a:p>
            <a:pPr marL="571500" lvl="1" indent="-228600" eaLnBrk="0" fontAlgn="base" hangingPunct="0">
              <a:spcBef>
                <a:spcPct val="20000"/>
              </a:spcBef>
              <a:spcAft>
                <a:spcPct val="0"/>
              </a:spcAft>
              <a:buSzPct val="75000"/>
              <a:buFont typeface="Wingdings" pitchFamily="2" charset="2"/>
              <a:buChar char="Ø"/>
            </a:pPr>
            <a:r>
              <a:rPr lang="en-US" sz="2000">
                <a:solidFill>
                  <a:srgbClr val="000000"/>
                </a:solidFill>
              </a:rPr>
              <a:t>Silver Jackets</a:t>
            </a:r>
          </a:p>
        </p:txBody>
      </p:sp>
      <p:grpSp>
        <p:nvGrpSpPr>
          <p:cNvPr id="8" name="Group 7"/>
          <p:cNvGrpSpPr/>
          <p:nvPr/>
        </p:nvGrpSpPr>
        <p:grpSpPr>
          <a:xfrm>
            <a:off x="636137" y="1196953"/>
            <a:ext cx="3301179" cy="4847457"/>
            <a:chOff x="424474" y="1078421"/>
            <a:chExt cx="3301179" cy="4847457"/>
          </a:xfrm>
        </p:grpSpPr>
        <p:grpSp>
          <p:nvGrpSpPr>
            <p:cNvPr id="275" name="Group 3"/>
            <p:cNvGrpSpPr>
              <a:grpSpLocks noChangeAspect="1"/>
            </p:cNvGrpSpPr>
            <p:nvPr/>
          </p:nvGrpSpPr>
          <p:grpSpPr bwMode="auto">
            <a:xfrm>
              <a:off x="424474" y="1078421"/>
              <a:ext cx="3301179" cy="3955402"/>
              <a:chOff x="1547" y="932"/>
              <a:chExt cx="2349" cy="2502"/>
            </a:xfrm>
            <a:effectLst>
              <a:outerShdw blurRad="50800" dist="38100" dir="2700000" algn="tl" rotWithShape="0">
                <a:prstClr val="black">
                  <a:alpha val="40000"/>
                </a:prstClr>
              </a:outerShdw>
            </a:effectLst>
          </p:grpSpPr>
          <p:sp>
            <p:nvSpPr>
              <p:cNvPr id="280" name="Freeform 4"/>
              <p:cNvSpPr>
                <a:spLocks noChangeAspect="1"/>
              </p:cNvSpPr>
              <p:nvPr/>
            </p:nvSpPr>
            <p:spPr bwMode="auto">
              <a:xfrm>
                <a:off x="1547" y="1731"/>
                <a:ext cx="1015" cy="1513"/>
              </a:xfrm>
              <a:custGeom>
                <a:avLst/>
                <a:gdLst/>
                <a:ahLst/>
                <a:cxnLst>
                  <a:cxn ang="0">
                    <a:pos x="55" y="0"/>
                  </a:cxn>
                  <a:cxn ang="0">
                    <a:pos x="69" y="97"/>
                  </a:cxn>
                  <a:cxn ang="0">
                    <a:pos x="28" y="159"/>
                  </a:cxn>
                  <a:cxn ang="0">
                    <a:pos x="28" y="228"/>
                  </a:cxn>
                  <a:cxn ang="0">
                    <a:pos x="0" y="283"/>
                  </a:cxn>
                  <a:cxn ang="0">
                    <a:pos x="14" y="325"/>
                  </a:cxn>
                  <a:cxn ang="0">
                    <a:pos x="35" y="359"/>
                  </a:cxn>
                  <a:cxn ang="0">
                    <a:pos x="28" y="401"/>
                  </a:cxn>
                  <a:cxn ang="0">
                    <a:pos x="49" y="428"/>
                  </a:cxn>
                  <a:cxn ang="0">
                    <a:pos x="49" y="484"/>
                  </a:cxn>
                  <a:cxn ang="0">
                    <a:pos x="41" y="525"/>
                  </a:cxn>
                  <a:cxn ang="0">
                    <a:pos x="55" y="553"/>
                  </a:cxn>
                  <a:cxn ang="0">
                    <a:pos x="83" y="574"/>
                  </a:cxn>
                  <a:cxn ang="0">
                    <a:pos x="90" y="636"/>
                  </a:cxn>
                  <a:cxn ang="0">
                    <a:pos x="276" y="632"/>
                  </a:cxn>
                  <a:cxn ang="0">
                    <a:pos x="220" y="686"/>
                  </a:cxn>
                  <a:cxn ang="0">
                    <a:pos x="214" y="705"/>
                  </a:cxn>
                  <a:cxn ang="0">
                    <a:pos x="201" y="746"/>
                  </a:cxn>
                  <a:cxn ang="0">
                    <a:pos x="221" y="753"/>
                  </a:cxn>
                  <a:cxn ang="0">
                    <a:pos x="228" y="829"/>
                  </a:cxn>
                  <a:cxn ang="0">
                    <a:pos x="180" y="767"/>
                  </a:cxn>
                  <a:cxn ang="0">
                    <a:pos x="166" y="829"/>
                  </a:cxn>
                  <a:cxn ang="0">
                    <a:pos x="187" y="857"/>
                  </a:cxn>
                  <a:cxn ang="0">
                    <a:pos x="208" y="891"/>
                  </a:cxn>
                  <a:cxn ang="0">
                    <a:pos x="208" y="926"/>
                  </a:cxn>
                  <a:cxn ang="0">
                    <a:pos x="214" y="981"/>
                  </a:cxn>
                  <a:cxn ang="0">
                    <a:pos x="270" y="1071"/>
                  </a:cxn>
                  <a:cxn ang="0">
                    <a:pos x="284" y="1140"/>
                  </a:cxn>
                  <a:cxn ang="0">
                    <a:pos x="339" y="1209"/>
                  </a:cxn>
                  <a:cxn ang="0">
                    <a:pos x="346" y="1299"/>
                  </a:cxn>
                  <a:cxn ang="0">
                    <a:pos x="374" y="1327"/>
                  </a:cxn>
                  <a:cxn ang="0">
                    <a:pos x="415" y="1347"/>
                  </a:cxn>
                  <a:cxn ang="0">
                    <a:pos x="449" y="1340"/>
                  </a:cxn>
                  <a:cxn ang="0">
                    <a:pos x="491" y="1355"/>
                  </a:cxn>
                  <a:cxn ang="0">
                    <a:pos x="512" y="1403"/>
                  </a:cxn>
                  <a:cxn ang="0">
                    <a:pos x="539" y="1410"/>
                  </a:cxn>
                  <a:cxn ang="0">
                    <a:pos x="595" y="1451"/>
                  </a:cxn>
                  <a:cxn ang="0">
                    <a:pos x="629" y="1451"/>
                  </a:cxn>
                  <a:cxn ang="0">
                    <a:pos x="657" y="1465"/>
                  </a:cxn>
                  <a:cxn ang="0">
                    <a:pos x="678" y="1513"/>
                  </a:cxn>
                  <a:cxn ang="0">
                    <a:pos x="719" y="1520"/>
                  </a:cxn>
                  <a:cxn ang="0">
                    <a:pos x="726" y="1596"/>
                  </a:cxn>
                  <a:cxn ang="0">
                    <a:pos x="761" y="1631"/>
                  </a:cxn>
                  <a:cxn ang="0">
                    <a:pos x="775" y="1665"/>
                  </a:cxn>
                  <a:cxn ang="0">
                    <a:pos x="1058" y="1700"/>
                  </a:cxn>
                  <a:cxn ang="0">
                    <a:pos x="1079" y="1672"/>
                  </a:cxn>
                  <a:cxn ang="0">
                    <a:pos x="1079" y="1645"/>
                  </a:cxn>
                  <a:cxn ang="0">
                    <a:pos x="1106" y="1624"/>
                  </a:cxn>
                  <a:cxn ang="0">
                    <a:pos x="1106" y="1582"/>
                  </a:cxn>
                  <a:cxn ang="0">
                    <a:pos x="1086" y="1548"/>
                  </a:cxn>
                  <a:cxn ang="0">
                    <a:pos x="1113" y="1513"/>
                  </a:cxn>
                  <a:cxn ang="0">
                    <a:pos x="1113" y="1465"/>
                  </a:cxn>
                  <a:cxn ang="0">
                    <a:pos x="1141" y="1423"/>
                  </a:cxn>
                  <a:cxn ang="0">
                    <a:pos x="1141" y="1368"/>
                  </a:cxn>
                  <a:cxn ang="0">
                    <a:pos x="1127" y="1340"/>
                  </a:cxn>
                  <a:cxn ang="0">
                    <a:pos x="1106" y="1320"/>
                  </a:cxn>
                  <a:cxn ang="0">
                    <a:pos x="477" y="580"/>
                  </a:cxn>
                  <a:cxn ang="0">
                    <a:pos x="546" y="97"/>
                  </a:cxn>
                  <a:cxn ang="0">
                    <a:pos x="63" y="0"/>
                  </a:cxn>
                  <a:cxn ang="0">
                    <a:pos x="55" y="0"/>
                  </a:cxn>
                </a:cxnLst>
                <a:rect l="0" t="0" r="r" b="b"/>
                <a:pathLst>
                  <a:path w="1141" h="1700">
                    <a:moveTo>
                      <a:pt x="55" y="0"/>
                    </a:moveTo>
                    <a:lnTo>
                      <a:pt x="69" y="97"/>
                    </a:lnTo>
                    <a:lnTo>
                      <a:pt x="28" y="159"/>
                    </a:lnTo>
                    <a:lnTo>
                      <a:pt x="28" y="228"/>
                    </a:lnTo>
                    <a:lnTo>
                      <a:pt x="0" y="283"/>
                    </a:lnTo>
                    <a:lnTo>
                      <a:pt x="14" y="325"/>
                    </a:lnTo>
                    <a:lnTo>
                      <a:pt x="35" y="359"/>
                    </a:lnTo>
                    <a:lnTo>
                      <a:pt x="28" y="401"/>
                    </a:lnTo>
                    <a:lnTo>
                      <a:pt x="49" y="428"/>
                    </a:lnTo>
                    <a:lnTo>
                      <a:pt x="49" y="484"/>
                    </a:lnTo>
                    <a:lnTo>
                      <a:pt x="41" y="525"/>
                    </a:lnTo>
                    <a:lnTo>
                      <a:pt x="55" y="553"/>
                    </a:lnTo>
                    <a:lnTo>
                      <a:pt x="83" y="574"/>
                    </a:lnTo>
                    <a:lnTo>
                      <a:pt x="90" y="636"/>
                    </a:lnTo>
                    <a:lnTo>
                      <a:pt x="276" y="632"/>
                    </a:lnTo>
                    <a:lnTo>
                      <a:pt x="220" y="686"/>
                    </a:lnTo>
                    <a:lnTo>
                      <a:pt x="214" y="705"/>
                    </a:lnTo>
                    <a:lnTo>
                      <a:pt x="201" y="746"/>
                    </a:lnTo>
                    <a:lnTo>
                      <a:pt x="221" y="753"/>
                    </a:lnTo>
                    <a:lnTo>
                      <a:pt x="228" y="829"/>
                    </a:lnTo>
                    <a:lnTo>
                      <a:pt x="180" y="767"/>
                    </a:lnTo>
                    <a:lnTo>
                      <a:pt x="166" y="829"/>
                    </a:lnTo>
                    <a:lnTo>
                      <a:pt x="187" y="857"/>
                    </a:lnTo>
                    <a:lnTo>
                      <a:pt x="208" y="891"/>
                    </a:lnTo>
                    <a:lnTo>
                      <a:pt x="208" y="926"/>
                    </a:lnTo>
                    <a:lnTo>
                      <a:pt x="214" y="981"/>
                    </a:lnTo>
                    <a:lnTo>
                      <a:pt x="270" y="1071"/>
                    </a:lnTo>
                    <a:lnTo>
                      <a:pt x="284" y="1140"/>
                    </a:lnTo>
                    <a:lnTo>
                      <a:pt x="339" y="1209"/>
                    </a:lnTo>
                    <a:lnTo>
                      <a:pt x="346" y="1299"/>
                    </a:lnTo>
                    <a:lnTo>
                      <a:pt x="374" y="1327"/>
                    </a:lnTo>
                    <a:lnTo>
                      <a:pt x="415" y="1347"/>
                    </a:lnTo>
                    <a:lnTo>
                      <a:pt x="449" y="1340"/>
                    </a:lnTo>
                    <a:lnTo>
                      <a:pt x="491" y="1355"/>
                    </a:lnTo>
                    <a:lnTo>
                      <a:pt x="512" y="1403"/>
                    </a:lnTo>
                    <a:lnTo>
                      <a:pt x="539" y="1410"/>
                    </a:lnTo>
                    <a:lnTo>
                      <a:pt x="595" y="1451"/>
                    </a:lnTo>
                    <a:lnTo>
                      <a:pt x="629" y="1451"/>
                    </a:lnTo>
                    <a:lnTo>
                      <a:pt x="657" y="1465"/>
                    </a:lnTo>
                    <a:lnTo>
                      <a:pt x="678" y="1513"/>
                    </a:lnTo>
                    <a:lnTo>
                      <a:pt x="719" y="1520"/>
                    </a:lnTo>
                    <a:lnTo>
                      <a:pt x="726" y="1596"/>
                    </a:lnTo>
                    <a:lnTo>
                      <a:pt x="761" y="1631"/>
                    </a:lnTo>
                    <a:lnTo>
                      <a:pt x="775" y="1665"/>
                    </a:lnTo>
                    <a:lnTo>
                      <a:pt x="1058" y="1700"/>
                    </a:lnTo>
                    <a:lnTo>
                      <a:pt x="1079" y="1672"/>
                    </a:lnTo>
                    <a:lnTo>
                      <a:pt x="1079" y="1645"/>
                    </a:lnTo>
                    <a:lnTo>
                      <a:pt x="1106" y="1624"/>
                    </a:lnTo>
                    <a:lnTo>
                      <a:pt x="1106" y="1582"/>
                    </a:lnTo>
                    <a:lnTo>
                      <a:pt x="1086" y="1548"/>
                    </a:lnTo>
                    <a:lnTo>
                      <a:pt x="1113" y="1513"/>
                    </a:lnTo>
                    <a:lnTo>
                      <a:pt x="1113" y="1465"/>
                    </a:lnTo>
                    <a:lnTo>
                      <a:pt x="1141" y="1423"/>
                    </a:lnTo>
                    <a:lnTo>
                      <a:pt x="1141" y="1368"/>
                    </a:lnTo>
                    <a:lnTo>
                      <a:pt x="1127" y="1340"/>
                    </a:lnTo>
                    <a:lnTo>
                      <a:pt x="1106" y="1320"/>
                    </a:lnTo>
                    <a:lnTo>
                      <a:pt x="477" y="580"/>
                    </a:lnTo>
                    <a:lnTo>
                      <a:pt x="546" y="97"/>
                    </a:lnTo>
                    <a:lnTo>
                      <a:pt x="63" y="0"/>
                    </a:lnTo>
                    <a:lnTo>
                      <a:pt x="55" y="0"/>
                    </a:lnTo>
                    <a:close/>
                  </a:path>
                </a:pathLst>
              </a:custGeom>
              <a:solidFill>
                <a:srgbClr val="FFE67D"/>
              </a:solidFill>
              <a:ln w="9525" cap="flat" cmpd="sng">
                <a:noFill/>
                <a:prstDash val="solid"/>
                <a:round/>
                <a:headEnd type="none" w="med" len="med"/>
                <a:tailEnd type="none" w="med" len="med"/>
              </a:ln>
              <a:effectLst/>
            </p:spPr>
            <p:txBody>
              <a:bodyPr/>
              <a:lstStyle/>
              <a:p>
                <a:endParaRPr lang="en-US" sz="1800"/>
              </a:p>
            </p:txBody>
          </p:sp>
          <p:sp>
            <p:nvSpPr>
              <p:cNvPr id="281" name="Freeform 5"/>
              <p:cNvSpPr>
                <a:spLocks noChangeAspect="1"/>
              </p:cNvSpPr>
              <p:nvPr/>
            </p:nvSpPr>
            <p:spPr bwMode="auto">
              <a:xfrm>
                <a:off x="1547" y="1731"/>
                <a:ext cx="1015" cy="1513"/>
              </a:xfrm>
              <a:custGeom>
                <a:avLst/>
                <a:gdLst/>
                <a:ahLst/>
                <a:cxnLst>
                  <a:cxn ang="0">
                    <a:pos x="155" y="0"/>
                  </a:cxn>
                  <a:cxn ang="0">
                    <a:pos x="194" y="272"/>
                  </a:cxn>
                  <a:cxn ang="0">
                    <a:pos x="79" y="445"/>
                  </a:cxn>
                  <a:cxn ang="0">
                    <a:pos x="79" y="639"/>
                  </a:cxn>
                  <a:cxn ang="0">
                    <a:pos x="0" y="793"/>
                  </a:cxn>
                  <a:cxn ang="0">
                    <a:pos x="39" y="910"/>
                  </a:cxn>
                  <a:cxn ang="0">
                    <a:pos x="97" y="1005"/>
                  </a:cxn>
                  <a:cxn ang="0">
                    <a:pos x="79" y="1122"/>
                  </a:cxn>
                  <a:cxn ang="0">
                    <a:pos x="137" y="1199"/>
                  </a:cxn>
                  <a:cxn ang="0">
                    <a:pos x="137" y="1355"/>
                  </a:cxn>
                  <a:cxn ang="0">
                    <a:pos x="116" y="1469"/>
                  </a:cxn>
                  <a:cxn ang="0">
                    <a:pos x="155" y="1547"/>
                  </a:cxn>
                  <a:cxn ang="0">
                    <a:pos x="232" y="1606"/>
                  </a:cxn>
                  <a:cxn ang="0">
                    <a:pos x="252" y="1780"/>
                  </a:cxn>
                  <a:cxn ang="0">
                    <a:pos x="387" y="1838"/>
                  </a:cxn>
                  <a:cxn ang="0">
                    <a:pos x="504" y="2012"/>
                  </a:cxn>
                  <a:cxn ang="0">
                    <a:pos x="600" y="1973"/>
                  </a:cxn>
                  <a:cxn ang="0">
                    <a:pos x="562" y="2088"/>
                  </a:cxn>
                  <a:cxn ang="0">
                    <a:pos x="620" y="2109"/>
                  </a:cxn>
                  <a:cxn ang="0">
                    <a:pos x="639" y="2321"/>
                  </a:cxn>
                  <a:cxn ang="0">
                    <a:pos x="504" y="2147"/>
                  </a:cxn>
                  <a:cxn ang="0">
                    <a:pos x="464" y="2321"/>
                  </a:cxn>
                  <a:cxn ang="0">
                    <a:pos x="523" y="2400"/>
                  </a:cxn>
                  <a:cxn ang="0">
                    <a:pos x="581" y="2495"/>
                  </a:cxn>
                  <a:cxn ang="0">
                    <a:pos x="581" y="2592"/>
                  </a:cxn>
                  <a:cxn ang="0">
                    <a:pos x="600" y="2747"/>
                  </a:cxn>
                  <a:cxn ang="0">
                    <a:pos x="755" y="2999"/>
                  </a:cxn>
                  <a:cxn ang="0">
                    <a:pos x="794" y="3192"/>
                  </a:cxn>
                  <a:cxn ang="0">
                    <a:pos x="950" y="3386"/>
                  </a:cxn>
                  <a:cxn ang="0">
                    <a:pos x="968" y="3636"/>
                  </a:cxn>
                  <a:cxn ang="0">
                    <a:pos x="1046" y="3716"/>
                  </a:cxn>
                  <a:cxn ang="0">
                    <a:pos x="1162" y="3772"/>
                  </a:cxn>
                  <a:cxn ang="0">
                    <a:pos x="1258" y="3753"/>
                  </a:cxn>
                  <a:cxn ang="0">
                    <a:pos x="1375" y="3793"/>
                  </a:cxn>
                  <a:cxn ang="0">
                    <a:pos x="1432" y="3928"/>
                  </a:cxn>
                  <a:cxn ang="0">
                    <a:pos x="1510" y="3948"/>
                  </a:cxn>
                  <a:cxn ang="0">
                    <a:pos x="1665" y="4064"/>
                  </a:cxn>
                  <a:cxn ang="0">
                    <a:pos x="1762" y="4064"/>
                  </a:cxn>
                  <a:cxn ang="0">
                    <a:pos x="1840" y="4101"/>
                  </a:cxn>
                  <a:cxn ang="0">
                    <a:pos x="1898" y="4237"/>
                  </a:cxn>
                  <a:cxn ang="0">
                    <a:pos x="2013" y="4256"/>
                  </a:cxn>
                  <a:cxn ang="0">
                    <a:pos x="2033" y="4470"/>
                  </a:cxn>
                  <a:cxn ang="0">
                    <a:pos x="2130" y="4566"/>
                  </a:cxn>
                  <a:cxn ang="0">
                    <a:pos x="2169" y="4662"/>
                  </a:cxn>
                  <a:cxn ang="0">
                    <a:pos x="2961" y="4760"/>
                  </a:cxn>
                  <a:cxn ang="0">
                    <a:pos x="3020" y="4682"/>
                  </a:cxn>
                  <a:cxn ang="0">
                    <a:pos x="3020" y="4605"/>
                  </a:cxn>
                  <a:cxn ang="0">
                    <a:pos x="3096" y="4547"/>
                  </a:cxn>
                  <a:cxn ang="0">
                    <a:pos x="3096" y="4430"/>
                  </a:cxn>
                  <a:cxn ang="0">
                    <a:pos x="3039" y="4334"/>
                  </a:cxn>
                  <a:cxn ang="0">
                    <a:pos x="3117" y="4237"/>
                  </a:cxn>
                  <a:cxn ang="0">
                    <a:pos x="3117" y="4101"/>
                  </a:cxn>
                  <a:cxn ang="0">
                    <a:pos x="3194" y="3985"/>
                  </a:cxn>
                  <a:cxn ang="0">
                    <a:pos x="3194" y="3831"/>
                  </a:cxn>
                  <a:cxn ang="0">
                    <a:pos x="3155" y="3753"/>
                  </a:cxn>
                  <a:cxn ang="0">
                    <a:pos x="3096" y="3695"/>
                  </a:cxn>
                  <a:cxn ang="0">
                    <a:pos x="1336" y="1625"/>
                  </a:cxn>
                  <a:cxn ang="0">
                    <a:pos x="1529" y="272"/>
                  </a:cxn>
                  <a:cxn ang="0">
                    <a:pos x="175" y="0"/>
                  </a:cxn>
                  <a:cxn ang="0">
                    <a:pos x="155" y="0"/>
                  </a:cxn>
                  <a:cxn ang="0">
                    <a:pos x="155" y="0"/>
                  </a:cxn>
                </a:cxnLst>
                <a:rect l="0" t="0" r="r" b="b"/>
                <a:pathLst>
                  <a:path w="3194" h="4760">
                    <a:moveTo>
                      <a:pt x="155" y="0"/>
                    </a:moveTo>
                    <a:lnTo>
                      <a:pt x="194" y="272"/>
                    </a:lnTo>
                    <a:lnTo>
                      <a:pt x="79" y="445"/>
                    </a:lnTo>
                    <a:lnTo>
                      <a:pt x="79" y="639"/>
                    </a:lnTo>
                    <a:lnTo>
                      <a:pt x="0" y="793"/>
                    </a:lnTo>
                    <a:lnTo>
                      <a:pt x="39" y="910"/>
                    </a:lnTo>
                    <a:lnTo>
                      <a:pt x="97" y="1005"/>
                    </a:lnTo>
                    <a:lnTo>
                      <a:pt x="79" y="1122"/>
                    </a:lnTo>
                    <a:lnTo>
                      <a:pt x="137" y="1199"/>
                    </a:lnTo>
                    <a:lnTo>
                      <a:pt x="137" y="1355"/>
                    </a:lnTo>
                    <a:lnTo>
                      <a:pt x="116" y="1469"/>
                    </a:lnTo>
                    <a:lnTo>
                      <a:pt x="155" y="1547"/>
                    </a:lnTo>
                    <a:lnTo>
                      <a:pt x="232" y="1606"/>
                    </a:lnTo>
                    <a:lnTo>
                      <a:pt x="252" y="1780"/>
                    </a:lnTo>
                    <a:lnTo>
                      <a:pt x="387" y="1838"/>
                    </a:lnTo>
                    <a:lnTo>
                      <a:pt x="504" y="2012"/>
                    </a:lnTo>
                    <a:lnTo>
                      <a:pt x="600" y="1973"/>
                    </a:lnTo>
                    <a:lnTo>
                      <a:pt x="562" y="2088"/>
                    </a:lnTo>
                    <a:lnTo>
                      <a:pt x="620" y="2109"/>
                    </a:lnTo>
                    <a:lnTo>
                      <a:pt x="639" y="2321"/>
                    </a:lnTo>
                    <a:lnTo>
                      <a:pt x="504" y="2147"/>
                    </a:lnTo>
                    <a:lnTo>
                      <a:pt x="464" y="2321"/>
                    </a:lnTo>
                    <a:lnTo>
                      <a:pt x="523" y="2400"/>
                    </a:lnTo>
                    <a:lnTo>
                      <a:pt x="581" y="2495"/>
                    </a:lnTo>
                    <a:lnTo>
                      <a:pt x="581" y="2592"/>
                    </a:lnTo>
                    <a:lnTo>
                      <a:pt x="600" y="2747"/>
                    </a:lnTo>
                    <a:lnTo>
                      <a:pt x="755" y="2999"/>
                    </a:lnTo>
                    <a:lnTo>
                      <a:pt x="794" y="3192"/>
                    </a:lnTo>
                    <a:lnTo>
                      <a:pt x="950" y="3386"/>
                    </a:lnTo>
                    <a:lnTo>
                      <a:pt x="968" y="3636"/>
                    </a:lnTo>
                    <a:lnTo>
                      <a:pt x="1046" y="3716"/>
                    </a:lnTo>
                    <a:lnTo>
                      <a:pt x="1162" y="3772"/>
                    </a:lnTo>
                    <a:lnTo>
                      <a:pt x="1258" y="3753"/>
                    </a:lnTo>
                    <a:lnTo>
                      <a:pt x="1375" y="3793"/>
                    </a:lnTo>
                    <a:lnTo>
                      <a:pt x="1432" y="3928"/>
                    </a:lnTo>
                    <a:lnTo>
                      <a:pt x="1510" y="3948"/>
                    </a:lnTo>
                    <a:lnTo>
                      <a:pt x="1665" y="4064"/>
                    </a:lnTo>
                    <a:lnTo>
                      <a:pt x="1762" y="4064"/>
                    </a:lnTo>
                    <a:lnTo>
                      <a:pt x="1840" y="4101"/>
                    </a:lnTo>
                    <a:lnTo>
                      <a:pt x="1898" y="4237"/>
                    </a:lnTo>
                    <a:lnTo>
                      <a:pt x="2013" y="4256"/>
                    </a:lnTo>
                    <a:lnTo>
                      <a:pt x="2033" y="4470"/>
                    </a:lnTo>
                    <a:lnTo>
                      <a:pt x="2130" y="4566"/>
                    </a:lnTo>
                    <a:lnTo>
                      <a:pt x="2169" y="4662"/>
                    </a:lnTo>
                    <a:lnTo>
                      <a:pt x="2961" y="4760"/>
                    </a:lnTo>
                    <a:lnTo>
                      <a:pt x="3020" y="4682"/>
                    </a:lnTo>
                    <a:lnTo>
                      <a:pt x="3020" y="4605"/>
                    </a:lnTo>
                    <a:lnTo>
                      <a:pt x="3096" y="4547"/>
                    </a:lnTo>
                    <a:lnTo>
                      <a:pt x="3096" y="4430"/>
                    </a:lnTo>
                    <a:lnTo>
                      <a:pt x="3039" y="4334"/>
                    </a:lnTo>
                    <a:lnTo>
                      <a:pt x="3117" y="4237"/>
                    </a:lnTo>
                    <a:lnTo>
                      <a:pt x="3117" y="4101"/>
                    </a:lnTo>
                    <a:lnTo>
                      <a:pt x="3194" y="3985"/>
                    </a:lnTo>
                    <a:lnTo>
                      <a:pt x="3194" y="3831"/>
                    </a:lnTo>
                    <a:lnTo>
                      <a:pt x="3155" y="3753"/>
                    </a:lnTo>
                    <a:lnTo>
                      <a:pt x="3096" y="3695"/>
                    </a:lnTo>
                    <a:lnTo>
                      <a:pt x="1336" y="1625"/>
                    </a:lnTo>
                    <a:lnTo>
                      <a:pt x="1529" y="272"/>
                    </a:lnTo>
                    <a:lnTo>
                      <a:pt x="175" y="0"/>
                    </a:lnTo>
                    <a:lnTo>
                      <a:pt x="155" y="0"/>
                    </a:lnTo>
                    <a:lnTo>
                      <a:pt x="155" y="0"/>
                    </a:lnTo>
                  </a:path>
                </a:pathLst>
              </a:custGeom>
              <a:noFill/>
              <a:ln w="0">
                <a:solidFill>
                  <a:srgbClr val="000000"/>
                </a:solidFill>
                <a:prstDash val="solid"/>
                <a:round/>
                <a:headEnd/>
                <a:tailEnd/>
              </a:ln>
            </p:spPr>
            <p:txBody>
              <a:bodyPr/>
              <a:lstStyle/>
              <a:p>
                <a:endParaRPr lang="en-US" sz="1800"/>
              </a:p>
            </p:txBody>
          </p:sp>
          <p:sp>
            <p:nvSpPr>
              <p:cNvPr id="282" name="Freeform 6"/>
              <p:cNvSpPr>
                <a:spLocks noChangeAspect="1"/>
              </p:cNvSpPr>
              <p:nvPr/>
            </p:nvSpPr>
            <p:spPr bwMode="auto">
              <a:xfrm>
                <a:off x="3181" y="2068"/>
                <a:ext cx="713" cy="558"/>
              </a:xfrm>
              <a:custGeom>
                <a:avLst/>
                <a:gdLst/>
                <a:ahLst/>
                <a:cxnLst>
                  <a:cxn ang="0">
                    <a:pos x="801" y="627"/>
                  </a:cxn>
                  <a:cxn ang="0">
                    <a:pos x="5" y="621"/>
                  </a:cxn>
                  <a:cxn ang="0">
                    <a:pos x="0" y="0"/>
                  </a:cxn>
                  <a:cxn ang="0">
                    <a:pos x="800" y="0"/>
                  </a:cxn>
                  <a:cxn ang="0">
                    <a:pos x="801" y="627"/>
                  </a:cxn>
                </a:cxnLst>
                <a:rect l="0" t="0" r="r" b="b"/>
                <a:pathLst>
                  <a:path w="801" h="627">
                    <a:moveTo>
                      <a:pt x="801" y="627"/>
                    </a:moveTo>
                    <a:lnTo>
                      <a:pt x="5" y="621"/>
                    </a:lnTo>
                    <a:lnTo>
                      <a:pt x="0" y="0"/>
                    </a:lnTo>
                    <a:lnTo>
                      <a:pt x="800" y="0"/>
                    </a:lnTo>
                    <a:lnTo>
                      <a:pt x="801" y="627"/>
                    </a:lnTo>
                    <a:close/>
                  </a:path>
                </a:pathLst>
              </a:custGeom>
              <a:solidFill>
                <a:srgbClr val="FFFFCC"/>
              </a:solidFill>
              <a:ln w="9525">
                <a:noFill/>
                <a:round/>
                <a:headEnd/>
                <a:tailEnd/>
              </a:ln>
            </p:spPr>
            <p:txBody>
              <a:bodyPr/>
              <a:lstStyle/>
              <a:p>
                <a:endParaRPr lang="en-US" sz="1800"/>
              </a:p>
            </p:txBody>
          </p:sp>
          <p:sp>
            <p:nvSpPr>
              <p:cNvPr id="283" name="Freeform 7"/>
              <p:cNvSpPr>
                <a:spLocks noChangeAspect="1"/>
              </p:cNvSpPr>
              <p:nvPr/>
            </p:nvSpPr>
            <p:spPr bwMode="auto">
              <a:xfrm>
                <a:off x="2487" y="2629"/>
                <a:ext cx="696" cy="805"/>
              </a:xfrm>
              <a:custGeom>
                <a:avLst/>
                <a:gdLst/>
                <a:ahLst/>
                <a:cxnLst>
                  <a:cxn ang="0">
                    <a:pos x="426" y="0"/>
                  </a:cxn>
                  <a:cxn ang="0">
                    <a:pos x="2189" y="0"/>
                  </a:cxn>
                  <a:cxn ang="0">
                    <a:pos x="2189" y="2537"/>
                  </a:cxn>
                  <a:cxn ang="0">
                    <a:pos x="1316" y="2537"/>
                  </a:cxn>
                  <a:cxn ang="0">
                    <a:pos x="0" y="1918"/>
                  </a:cxn>
                  <a:cxn ang="0">
                    <a:pos x="0" y="1899"/>
                  </a:cxn>
                  <a:cxn ang="0">
                    <a:pos x="39" y="1860"/>
                  </a:cxn>
                  <a:cxn ang="0">
                    <a:pos x="59" y="1763"/>
                  </a:cxn>
                  <a:cxn ang="0">
                    <a:pos x="116" y="1725"/>
                  </a:cxn>
                  <a:cxn ang="0">
                    <a:pos x="116" y="1608"/>
                  </a:cxn>
                  <a:cxn ang="0">
                    <a:pos x="59" y="1512"/>
                  </a:cxn>
                  <a:cxn ang="0">
                    <a:pos x="98" y="1473"/>
                  </a:cxn>
                  <a:cxn ang="0">
                    <a:pos x="135" y="1434"/>
                  </a:cxn>
                  <a:cxn ang="0">
                    <a:pos x="156" y="1260"/>
                  </a:cxn>
                  <a:cxn ang="0">
                    <a:pos x="233" y="1163"/>
                  </a:cxn>
                  <a:cxn ang="0">
                    <a:pos x="214" y="1009"/>
                  </a:cxn>
                  <a:cxn ang="0">
                    <a:pos x="156" y="894"/>
                  </a:cxn>
                  <a:cxn ang="0">
                    <a:pos x="135" y="814"/>
                  </a:cxn>
                  <a:cxn ang="0">
                    <a:pos x="194" y="623"/>
                  </a:cxn>
                  <a:cxn ang="0">
                    <a:pos x="156" y="485"/>
                  </a:cxn>
                  <a:cxn ang="0">
                    <a:pos x="156" y="332"/>
                  </a:cxn>
                  <a:cxn ang="0">
                    <a:pos x="233" y="273"/>
                  </a:cxn>
                  <a:cxn ang="0">
                    <a:pos x="233" y="138"/>
                  </a:cxn>
                  <a:cxn ang="0">
                    <a:pos x="368" y="41"/>
                  </a:cxn>
                  <a:cxn ang="0">
                    <a:pos x="368" y="22"/>
                  </a:cxn>
                  <a:cxn ang="0">
                    <a:pos x="426" y="0"/>
                  </a:cxn>
                </a:cxnLst>
                <a:rect l="0" t="0" r="r" b="b"/>
                <a:pathLst>
                  <a:path w="2189" h="2537">
                    <a:moveTo>
                      <a:pt x="426" y="0"/>
                    </a:moveTo>
                    <a:lnTo>
                      <a:pt x="2189" y="0"/>
                    </a:lnTo>
                    <a:lnTo>
                      <a:pt x="2189" y="2537"/>
                    </a:lnTo>
                    <a:lnTo>
                      <a:pt x="1316" y="2537"/>
                    </a:lnTo>
                    <a:lnTo>
                      <a:pt x="0" y="1918"/>
                    </a:lnTo>
                    <a:lnTo>
                      <a:pt x="0" y="1899"/>
                    </a:lnTo>
                    <a:lnTo>
                      <a:pt x="39" y="1860"/>
                    </a:lnTo>
                    <a:lnTo>
                      <a:pt x="59" y="1763"/>
                    </a:lnTo>
                    <a:lnTo>
                      <a:pt x="116" y="1725"/>
                    </a:lnTo>
                    <a:lnTo>
                      <a:pt x="116" y="1608"/>
                    </a:lnTo>
                    <a:lnTo>
                      <a:pt x="59" y="1512"/>
                    </a:lnTo>
                    <a:lnTo>
                      <a:pt x="98" y="1473"/>
                    </a:lnTo>
                    <a:lnTo>
                      <a:pt x="135" y="1434"/>
                    </a:lnTo>
                    <a:lnTo>
                      <a:pt x="156" y="1260"/>
                    </a:lnTo>
                    <a:lnTo>
                      <a:pt x="233" y="1163"/>
                    </a:lnTo>
                    <a:lnTo>
                      <a:pt x="214" y="1009"/>
                    </a:lnTo>
                    <a:lnTo>
                      <a:pt x="156" y="894"/>
                    </a:lnTo>
                    <a:lnTo>
                      <a:pt x="135" y="814"/>
                    </a:lnTo>
                    <a:lnTo>
                      <a:pt x="194" y="623"/>
                    </a:lnTo>
                    <a:lnTo>
                      <a:pt x="156" y="485"/>
                    </a:lnTo>
                    <a:lnTo>
                      <a:pt x="156" y="332"/>
                    </a:lnTo>
                    <a:lnTo>
                      <a:pt x="233" y="273"/>
                    </a:lnTo>
                    <a:lnTo>
                      <a:pt x="233" y="138"/>
                    </a:lnTo>
                    <a:lnTo>
                      <a:pt x="368" y="41"/>
                    </a:lnTo>
                    <a:lnTo>
                      <a:pt x="368" y="22"/>
                    </a:lnTo>
                    <a:lnTo>
                      <a:pt x="426" y="0"/>
                    </a:lnTo>
                    <a:close/>
                  </a:path>
                </a:pathLst>
              </a:custGeom>
              <a:solidFill>
                <a:srgbClr val="FFFFCC"/>
              </a:solidFill>
              <a:ln w="9525">
                <a:noFill/>
                <a:round/>
                <a:headEnd/>
                <a:tailEnd/>
              </a:ln>
            </p:spPr>
            <p:txBody>
              <a:bodyPr/>
              <a:lstStyle/>
              <a:p>
                <a:endParaRPr lang="en-US" sz="1800"/>
              </a:p>
            </p:txBody>
          </p:sp>
          <p:sp>
            <p:nvSpPr>
              <p:cNvPr id="284" name="Freeform 8"/>
              <p:cNvSpPr>
                <a:spLocks noChangeAspect="1"/>
              </p:cNvSpPr>
              <p:nvPr/>
            </p:nvSpPr>
            <p:spPr bwMode="auto">
              <a:xfrm>
                <a:off x="2487" y="2629"/>
                <a:ext cx="696" cy="805"/>
              </a:xfrm>
              <a:custGeom>
                <a:avLst/>
                <a:gdLst/>
                <a:ahLst/>
                <a:cxnLst>
                  <a:cxn ang="0">
                    <a:pos x="426" y="0"/>
                  </a:cxn>
                  <a:cxn ang="0">
                    <a:pos x="2189" y="0"/>
                  </a:cxn>
                  <a:cxn ang="0">
                    <a:pos x="2189" y="2537"/>
                  </a:cxn>
                  <a:cxn ang="0">
                    <a:pos x="1316" y="2537"/>
                  </a:cxn>
                  <a:cxn ang="0">
                    <a:pos x="0" y="1918"/>
                  </a:cxn>
                  <a:cxn ang="0">
                    <a:pos x="0" y="1899"/>
                  </a:cxn>
                  <a:cxn ang="0">
                    <a:pos x="39" y="1860"/>
                  </a:cxn>
                  <a:cxn ang="0">
                    <a:pos x="59" y="1763"/>
                  </a:cxn>
                  <a:cxn ang="0">
                    <a:pos x="116" y="1725"/>
                  </a:cxn>
                  <a:cxn ang="0">
                    <a:pos x="116" y="1608"/>
                  </a:cxn>
                  <a:cxn ang="0">
                    <a:pos x="59" y="1512"/>
                  </a:cxn>
                  <a:cxn ang="0">
                    <a:pos x="98" y="1473"/>
                  </a:cxn>
                  <a:cxn ang="0">
                    <a:pos x="135" y="1434"/>
                  </a:cxn>
                  <a:cxn ang="0">
                    <a:pos x="156" y="1260"/>
                  </a:cxn>
                  <a:cxn ang="0">
                    <a:pos x="233" y="1163"/>
                  </a:cxn>
                  <a:cxn ang="0">
                    <a:pos x="214" y="1009"/>
                  </a:cxn>
                  <a:cxn ang="0">
                    <a:pos x="156" y="894"/>
                  </a:cxn>
                  <a:cxn ang="0">
                    <a:pos x="135" y="814"/>
                  </a:cxn>
                  <a:cxn ang="0">
                    <a:pos x="194" y="623"/>
                  </a:cxn>
                  <a:cxn ang="0">
                    <a:pos x="156" y="485"/>
                  </a:cxn>
                  <a:cxn ang="0">
                    <a:pos x="156" y="332"/>
                  </a:cxn>
                  <a:cxn ang="0">
                    <a:pos x="233" y="273"/>
                  </a:cxn>
                  <a:cxn ang="0">
                    <a:pos x="233" y="138"/>
                  </a:cxn>
                  <a:cxn ang="0">
                    <a:pos x="368" y="41"/>
                  </a:cxn>
                  <a:cxn ang="0">
                    <a:pos x="368" y="22"/>
                  </a:cxn>
                  <a:cxn ang="0">
                    <a:pos x="426" y="0"/>
                  </a:cxn>
                  <a:cxn ang="0">
                    <a:pos x="426" y="0"/>
                  </a:cxn>
                </a:cxnLst>
                <a:rect l="0" t="0" r="r" b="b"/>
                <a:pathLst>
                  <a:path w="2189" h="2537">
                    <a:moveTo>
                      <a:pt x="426" y="0"/>
                    </a:moveTo>
                    <a:lnTo>
                      <a:pt x="2189" y="0"/>
                    </a:lnTo>
                    <a:lnTo>
                      <a:pt x="2189" y="2537"/>
                    </a:lnTo>
                    <a:lnTo>
                      <a:pt x="1316" y="2537"/>
                    </a:lnTo>
                    <a:lnTo>
                      <a:pt x="0" y="1918"/>
                    </a:lnTo>
                    <a:lnTo>
                      <a:pt x="0" y="1899"/>
                    </a:lnTo>
                    <a:lnTo>
                      <a:pt x="39" y="1860"/>
                    </a:lnTo>
                    <a:lnTo>
                      <a:pt x="59" y="1763"/>
                    </a:lnTo>
                    <a:lnTo>
                      <a:pt x="116" y="1725"/>
                    </a:lnTo>
                    <a:lnTo>
                      <a:pt x="116" y="1608"/>
                    </a:lnTo>
                    <a:lnTo>
                      <a:pt x="59" y="1512"/>
                    </a:lnTo>
                    <a:lnTo>
                      <a:pt x="98" y="1473"/>
                    </a:lnTo>
                    <a:lnTo>
                      <a:pt x="135" y="1434"/>
                    </a:lnTo>
                    <a:lnTo>
                      <a:pt x="156" y="1260"/>
                    </a:lnTo>
                    <a:lnTo>
                      <a:pt x="233" y="1163"/>
                    </a:lnTo>
                    <a:lnTo>
                      <a:pt x="214" y="1009"/>
                    </a:lnTo>
                    <a:lnTo>
                      <a:pt x="156" y="894"/>
                    </a:lnTo>
                    <a:lnTo>
                      <a:pt x="135" y="814"/>
                    </a:lnTo>
                    <a:lnTo>
                      <a:pt x="194" y="623"/>
                    </a:lnTo>
                    <a:lnTo>
                      <a:pt x="156" y="485"/>
                    </a:lnTo>
                    <a:lnTo>
                      <a:pt x="156" y="332"/>
                    </a:lnTo>
                    <a:lnTo>
                      <a:pt x="233" y="273"/>
                    </a:lnTo>
                    <a:lnTo>
                      <a:pt x="233" y="138"/>
                    </a:lnTo>
                    <a:lnTo>
                      <a:pt x="368" y="41"/>
                    </a:lnTo>
                    <a:lnTo>
                      <a:pt x="368" y="22"/>
                    </a:lnTo>
                    <a:lnTo>
                      <a:pt x="426" y="0"/>
                    </a:lnTo>
                    <a:lnTo>
                      <a:pt x="426" y="0"/>
                    </a:lnTo>
                  </a:path>
                </a:pathLst>
              </a:custGeom>
              <a:noFill/>
              <a:ln w="7938">
                <a:solidFill>
                  <a:srgbClr val="000000"/>
                </a:solidFill>
                <a:prstDash val="solid"/>
                <a:round/>
                <a:headEnd/>
                <a:tailEnd/>
              </a:ln>
            </p:spPr>
            <p:txBody>
              <a:bodyPr/>
              <a:lstStyle/>
              <a:p>
                <a:endParaRPr lang="en-US" sz="1800"/>
              </a:p>
            </p:txBody>
          </p:sp>
          <p:sp>
            <p:nvSpPr>
              <p:cNvPr id="285" name="Freeform 9"/>
              <p:cNvSpPr>
                <a:spLocks noChangeAspect="1"/>
              </p:cNvSpPr>
              <p:nvPr/>
            </p:nvSpPr>
            <p:spPr bwMode="auto">
              <a:xfrm>
                <a:off x="2371" y="932"/>
                <a:ext cx="633" cy="979"/>
              </a:xfrm>
              <a:custGeom>
                <a:avLst/>
                <a:gdLst/>
                <a:ahLst/>
                <a:cxnLst>
                  <a:cxn ang="0">
                    <a:pos x="697" y="1062"/>
                  </a:cxn>
                  <a:cxn ang="0">
                    <a:pos x="265" y="1059"/>
                  </a:cxn>
                  <a:cxn ang="0">
                    <a:pos x="0" y="1037"/>
                  </a:cxn>
                  <a:cxn ang="0">
                    <a:pos x="0" y="982"/>
                  </a:cxn>
                  <a:cxn ang="0">
                    <a:pos x="0" y="913"/>
                  </a:cxn>
                  <a:cxn ang="0">
                    <a:pos x="14" y="864"/>
                  </a:cxn>
                  <a:cxn ang="0">
                    <a:pos x="21" y="795"/>
                  </a:cxn>
                  <a:cxn ang="0">
                    <a:pos x="34" y="761"/>
                  </a:cxn>
                  <a:cxn ang="0">
                    <a:pos x="34" y="727"/>
                  </a:cxn>
                  <a:cxn ang="0">
                    <a:pos x="14" y="692"/>
                  </a:cxn>
                  <a:cxn ang="0">
                    <a:pos x="49" y="629"/>
                  </a:cxn>
                  <a:cxn ang="0">
                    <a:pos x="49" y="595"/>
                  </a:cxn>
                  <a:cxn ang="0">
                    <a:pos x="76" y="561"/>
                  </a:cxn>
                  <a:cxn ang="0">
                    <a:pos x="62" y="498"/>
                  </a:cxn>
                  <a:cxn ang="0">
                    <a:pos x="83" y="464"/>
                  </a:cxn>
                  <a:cxn ang="0">
                    <a:pos x="69" y="395"/>
                  </a:cxn>
                  <a:cxn ang="0">
                    <a:pos x="131" y="0"/>
                  </a:cxn>
                  <a:cxn ang="0">
                    <a:pos x="262" y="21"/>
                  </a:cxn>
                  <a:cxn ang="0">
                    <a:pos x="248" y="194"/>
                  </a:cxn>
                  <a:cxn ang="0">
                    <a:pos x="283" y="236"/>
                  </a:cxn>
                  <a:cxn ang="0">
                    <a:pos x="297" y="284"/>
                  </a:cxn>
                  <a:cxn ang="0">
                    <a:pos x="297" y="339"/>
                  </a:cxn>
                  <a:cxn ang="0">
                    <a:pos x="338" y="374"/>
                  </a:cxn>
                  <a:cxn ang="0">
                    <a:pos x="366" y="408"/>
                  </a:cxn>
                  <a:cxn ang="0">
                    <a:pos x="352" y="477"/>
                  </a:cxn>
                  <a:cxn ang="0">
                    <a:pos x="373" y="505"/>
                  </a:cxn>
                  <a:cxn ang="0">
                    <a:pos x="407" y="511"/>
                  </a:cxn>
                  <a:cxn ang="0">
                    <a:pos x="428" y="553"/>
                  </a:cxn>
                  <a:cxn ang="0">
                    <a:pos x="448" y="602"/>
                  </a:cxn>
                  <a:cxn ang="0">
                    <a:pos x="442" y="644"/>
                  </a:cxn>
                  <a:cxn ang="0">
                    <a:pos x="469" y="664"/>
                  </a:cxn>
                  <a:cxn ang="0">
                    <a:pos x="497" y="657"/>
                  </a:cxn>
                  <a:cxn ang="0">
                    <a:pos x="531" y="671"/>
                  </a:cxn>
                  <a:cxn ang="0">
                    <a:pos x="559" y="671"/>
                  </a:cxn>
                  <a:cxn ang="0">
                    <a:pos x="587" y="685"/>
                  </a:cxn>
                  <a:cxn ang="0">
                    <a:pos x="642" y="685"/>
                  </a:cxn>
                  <a:cxn ang="0">
                    <a:pos x="663" y="664"/>
                  </a:cxn>
                  <a:cxn ang="0">
                    <a:pos x="711" y="706"/>
                  </a:cxn>
                  <a:cxn ang="0">
                    <a:pos x="711" y="795"/>
                  </a:cxn>
                  <a:cxn ang="0">
                    <a:pos x="704" y="1100"/>
                  </a:cxn>
                  <a:cxn ang="0">
                    <a:pos x="697" y="1062"/>
                  </a:cxn>
                </a:cxnLst>
                <a:rect l="0" t="0" r="r" b="b"/>
                <a:pathLst>
                  <a:path w="711" h="1100">
                    <a:moveTo>
                      <a:pt x="697" y="1062"/>
                    </a:moveTo>
                    <a:lnTo>
                      <a:pt x="265" y="1059"/>
                    </a:lnTo>
                    <a:lnTo>
                      <a:pt x="0" y="1037"/>
                    </a:lnTo>
                    <a:lnTo>
                      <a:pt x="0" y="982"/>
                    </a:lnTo>
                    <a:lnTo>
                      <a:pt x="0" y="913"/>
                    </a:lnTo>
                    <a:lnTo>
                      <a:pt x="14" y="864"/>
                    </a:lnTo>
                    <a:lnTo>
                      <a:pt x="21" y="795"/>
                    </a:lnTo>
                    <a:lnTo>
                      <a:pt x="34" y="761"/>
                    </a:lnTo>
                    <a:lnTo>
                      <a:pt x="34" y="727"/>
                    </a:lnTo>
                    <a:lnTo>
                      <a:pt x="14" y="692"/>
                    </a:lnTo>
                    <a:lnTo>
                      <a:pt x="49" y="629"/>
                    </a:lnTo>
                    <a:lnTo>
                      <a:pt x="49" y="595"/>
                    </a:lnTo>
                    <a:lnTo>
                      <a:pt x="76" y="561"/>
                    </a:lnTo>
                    <a:lnTo>
                      <a:pt x="62" y="498"/>
                    </a:lnTo>
                    <a:lnTo>
                      <a:pt x="83" y="464"/>
                    </a:lnTo>
                    <a:lnTo>
                      <a:pt x="69" y="395"/>
                    </a:lnTo>
                    <a:lnTo>
                      <a:pt x="131" y="0"/>
                    </a:lnTo>
                    <a:lnTo>
                      <a:pt x="262" y="21"/>
                    </a:lnTo>
                    <a:lnTo>
                      <a:pt x="248" y="194"/>
                    </a:lnTo>
                    <a:lnTo>
                      <a:pt x="283" y="236"/>
                    </a:lnTo>
                    <a:lnTo>
                      <a:pt x="297" y="284"/>
                    </a:lnTo>
                    <a:lnTo>
                      <a:pt x="297" y="339"/>
                    </a:lnTo>
                    <a:lnTo>
                      <a:pt x="338" y="374"/>
                    </a:lnTo>
                    <a:lnTo>
                      <a:pt x="366" y="408"/>
                    </a:lnTo>
                    <a:lnTo>
                      <a:pt x="352" y="477"/>
                    </a:lnTo>
                    <a:lnTo>
                      <a:pt x="373" y="505"/>
                    </a:lnTo>
                    <a:lnTo>
                      <a:pt x="407" y="511"/>
                    </a:lnTo>
                    <a:lnTo>
                      <a:pt x="428" y="553"/>
                    </a:lnTo>
                    <a:lnTo>
                      <a:pt x="448" y="602"/>
                    </a:lnTo>
                    <a:lnTo>
                      <a:pt x="442" y="644"/>
                    </a:lnTo>
                    <a:lnTo>
                      <a:pt x="469" y="664"/>
                    </a:lnTo>
                    <a:lnTo>
                      <a:pt x="497" y="657"/>
                    </a:lnTo>
                    <a:lnTo>
                      <a:pt x="531" y="671"/>
                    </a:lnTo>
                    <a:lnTo>
                      <a:pt x="559" y="671"/>
                    </a:lnTo>
                    <a:lnTo>
                      <a:pt x="587" y="685"/>
                    </a:lnTo>
                    <a:lnTo>
                      <a:pt x="642" y="685"/>
                    </a:lnTo>
                    <a:lnTo>
                      <a:pt x="663" y="664"/>
                    </a:lnTo>
                    <a:lnTo>
                      <a:pt x="711" y="706"/>
                    </a:lnTo>
                    <a:lnTo>
                      <a:pt x="711" y="795"/>
                    </a:lnTo>
                    <a:lnTo>
                      <a:pt x="704" y="1100"/>
                    </a:lnTo>
                    <a:lnTo>
                      <a:pt x="697" y="1062"/>
                    </a:lnTo>
                    <a:close/>
                  </a:path>
                </a:pathLst>
              </a:custGeom>
              <a:solidFill>
                <a:srgbClr val="FFFFCC"/>
              </a:solidFill>
              <a:ln w="9525">
                <a:noFill/>
                <a:round/>
                <a:headEnd/>
                <a:tailEnd/>
              </a:ln>
            </p:spPr>
            <p:txBody>
              <a:bodyPr/>
              <a:lstStyle/>
              <a:p>
                <a:endParaRPr lang="en-US" sz="1800"/>
              </a:p>
            </p:txBody>
          </p:sp>
          <p:sp>
            <p:nvSpPr>
              <p:cNvPr id="286" name="Freeform 10"/>
              <p:cNvSpPr>
                <a:spLocks noChangeAspect="1"/>
              </p:cNvSpPr>
              <p:nvPr/>
            </p:nvSpPr>
            <p:spPr bwMode="auto">
              <a:xfrm>
                <a:off x="2414" y="932"/>
                <a:ext cx="590" cy="628"/>
              </a:xfrm>
              <a:custGeom>
                <a:avLst/>
                <a:gdLst/>
                <a:ahLst/>
                <a:cxnLst>
                  <a:cxn ang="0">
                    <a:pos x="0" y="629"/>
                  </a:cxn>
                  <a:cxn ang="0">
                    <a:pos x="0" y="595"/>
                  </a:cxn>
                  <a:cxn ang="0">
                    <a:pos x="27" y="561"/>
                  </a:cxn>
                  <a:cxn ang="0">
                    <a:pos x="13" y="498"/>
                  </a:cxn>
                  <a:cxn ang="0">
                    <a:pos x="34" y="464"/>
                  </a:cxn>
                  <a:cxn ang="0">
                    <a:pos x="20" y="395"/>
                  </a:cxn>
                  <a:cxn ang="0">
                    <a:pos x="82" y="0"/>
                  </a:cxn>
                  <a:cxn ang="0">
                    <a:pos x="213" y="21"/>
                  </a:cxn>
                  <a:cxn ang="0">
                    <a:pos x="199" y="194"/>
                  </a:cxn>
                  <a:cxn ang="0">
                    <a:pos x="234" y="236"/>
                  </a:cxn>
                  <a:cxn ang="0">
                    <a:pos x="248" y="284"/>
                  </a:cxn>
                  <a:cxn ang="0">
                    <a:pos x="248" y="339"/>
                  </a:cxn>
                  <a:cxn ang="0">
                    <a:pos x="289" y="374"/>
                  </a:cxn>
                  <a:cxn ang="0">
                    <a:pos x="317" y="408"/>
                  </a:cxn>
                  <a:cxn ang="0">
                    <a:pos x="303" y="477"/>
                  </a:cxn>
                  <a:cxn ang="0">
                    <a:pos x="324" y="505"/>
                  </a:cxn>
                  <a:cxn ang="0">
                    <a:pos x="358" y="511"/>
                  </a:cxn>
                  <a:cxn ang="0">
                    <a:pos x="379" y="553"/>
                  </a:cxn>
                  <a:cxn ang="0">
                    <a:pos x="399" y="602"/>
                  </a:cxn>
                  <a:cxn ang="0">
                    <a:pos x="393" y="644"/>
                  </a:cxn>
                  <a:cxn ang="0">
                    <a:pos x="420" y="664"/>
                  </a:cxn>
                  <a:cxn ang="0">
                    <a:pos x="448" y="657"/>
                  </a:cxn>
                  <a:cxn ang="0">
                    <a:pos x="482" y="671"/>
                  </a:cxn>
                  <a:cxn ang="0">
                    <a:pos x="510" y="671"/>
                  </a:cxn>
                  <a:cxn ang="0">
                    <a:pos x="538" y="685"/>
                  </a:cxn>
                  <a:cxn ang="0">
                    <a:pos x="593" y="685"/>
                  </a:cxn>
                  <a:cxn ang="0">
                    <a:pos x="614" y="664"/>
                  </a:cxn>
                  <a:cxn ang="0">
                    <a:pos x="662" y="706"/>
                  </a:cxn>
                </a:cxnLst>
                <a:rect l="0" t="0" r="r" b="b"/>
                <a:pathLst>
                  <a:path w="662" h="706">
                    <a:moveTo>
                      <a:pt x="0" y="629"/>
                    </a:moveTo>
                    <a:lnTo>
                      <a:pt x="0" y="595"/>
                    </a:lnTo>
                    <a:lnTo>
                      <a:pt x="27" y="561"/>
                    </a:lnTo>
                    <a:lnTo>
                      <a:pt x="13" y="498"/>
                    </a:lnTo>
                    <a:lnTo>
                      <a:pt x="34" y="464"/>
                    </a:lnTo>
                    <a:lnTo>
                      <a:pt x="20" y="395"/>
                    </a:lnTo>
                    <a:lnTo>
                      <a:pt x="82" y="0"/>
                    </a:lnTo>
                    <a:lnTo>
                      <a:pt x="213" y="21"/>
                    </a:lnTo>
                    <a:lnTo>
                      <a:pt x="199" y="194"/>
                    </a:lnTo>
                    <a:lnTo>
                      <a:pt x="234" y="236"/>
                    </a:lnTo>
                    <a:lnTo>
                      <a:pt x="248" y="284"/>
                    </a:lnTo>
                    <a:lnTo>
                      <a:pt x="248" y="339"/>
                    </a:lnTo>
                    <a:lnTo>
                      <a:pt x="289" y="374"/>
                    </a:lnTo>
                    <a:lnTo>
                      <a:pt x="317" y="408"/>
                    </a:lnTo>
                    <a:lnTo>
                      <a:pt x="303" y="477"/>
                    </a:lnTo>
                    <a:lnTo>
                      <a:pt x="324" y="505"/>
                    </a:lnTo>
                    <a:lnTo>
                      <a:pt x="358" y="511"/>
                    </a:lnTo>
                    <a:lnTo>
                      <a:pt x="379" y="553"/>
                    </a:lnTo>
                    <a:lnTo>
                      <a:pt x="399" y="602"/>
                    </a:lnTo>
                    <a:lnTo>
                      <a:pt x="393" y="644"/>
                    </a:lnTo>
                    <a:lnTo>
                      <a:pt x="420" y="664"/>
                    </a:lnTo>
                    <a:lnTo>
                      <a:pt x="448" y="657"/>
                    </a:lnTo>
                    <a:lnTo>
                      <a:pt x="482" y="671"/>
                    </a:lnTo>
                    <a:lnTo>
                      <a:pt x="510" y="671"/>
                    </a:lnTo>
                    <a:lnTo>
                      <a:pt x="538" y="685"/>
                    </a:lnTo>
                    <a:lnTo>
                      <a:pt x="593" y="685"/>
                    </a:lnTo>
                    <a:lnTo>
                      <a:pt x="614" y="664"/>
                    </a:lnTo>
                    <a:lnTo>
                      <a:pt x="662" y="706"/>
                    </a:lnTo>
                  </a:path>
                </a:pathLst>
              </a:custGeom>
              <a:noFill/>
              <a:ln w="7938">
                <a:solidFill>
                  <a:srgbClr val="000000"/>
                </a:solidFill>
                <a:prstDash val="solid"/>
                <a:round/>
                <a:headEnd/>
                <a:tailEnd/>
              </a:ln>
            </p:spPr>
            <p:txBody>
              <a:bodyPr/>
              <a:lstStyle/>
              <a:p>
                <a:endParaRPr lang="en-US" sz="1800"/>
              </a:p>
            </p:txBody>
          </p:sp>
          <p:sp>
            <p:nvSpPr>
              <p:cNvPr id="287" name="Freeform 11"/>
              <p:cNvSpPr>
                <a:spLocks noChangeAspect="1"/>
              </p:cNvSpPr>
              <p:nvPr/>
            </p:nvSpPr>
            <p:spPr bwMode="auto">
              <a:xfrm>
                <a:off x="1597" y="1135"/>
                <a:ext cx="848" cy="721"/>
              </a:xfrm>
              <a:custGeom>
                <a:avLst/>
                <a:gdLst/>
                <a:ahLst/>
                <a:cxnLst>
                  <a:cxn ang="0">
                    <a:pos x="2439" y="2264"/>
                  </a:cxn>
                  <a:cxn ang="0">
                    <a:pos x="1374" y="2168"/>
                  </a:cxn>
                  <a:cxn ang="0">
                    <a:pos x="0" y="1897"/>
                  </a:cxn>
                  <a:cxn ang="0">
                    <a:pos x="0" y="1799"/>
                  </a:cxn>
                  <a:cxn ang="0">
                    <a:pos x="39" y="1722"/>
                  </a:cxn>
                  <a:cxn ang="0">
                    <a:pos x="39" y="1548"/>
                  </a:cxn>
                  <a:cxn ang="0">
                    <a:pos x="137" y="1374"/>
                  </a:cxn>
                  <a:cxn ang="0">
                    <a:pos x="174" y="1257"/>
                  </a:cxn>
                  <a:cxn ang="0">
                    <a:pos x="194" y="1200"/>
                  </a:cxn>
                  <a:cxn ang="0">
                    <a:pos x="194" y="1084"/>
                  </a:cxn>
                  <a:cxn ang="0">
                    <a:pos x="290" y="986"/>
                  </a:cxn>
                  <a:cxn ang="0">
                    <a:pos x="330" y="948"/>
                  </a:cxn>
                  <a:cxn ang="0">
                    <a:pos x="349" y="677"/>
                  </a:cxn>
                  <a:cxn ang="0">
                    <a:pos x="445" y="542"/>
                  </a:cxn>
                  <a:cxn ang="0">
                    <a:pos x="465" y="349"/>
                  </a:cxn>
                  <a:cxn ang="0">
                    <a:pos x="523" y="271"/>
                  </a:cxn>
                  <a:cxn ang="0">
                    <a:pos x="523" y="59"/>
                  </a:cxn>
                  <a:cxn ang="0">
                    <a:pos x="600" y="0"/>
                  </a:cxn>
                  <a:cxn ang="0">
                    <a:pos x="678" y="40"/>
                  </a:cxn>
                  <a:cxn ang="0">
                    <a:pos x="736" y="155"/>
                  </a:cxn>
                  <a:cxn ang="0">
                    <a:pos x="736" y="232"/>
                  </a:cxn>
                  <a:cxn ang="0">
                    <a:pos x="832" y="271"/>
                  </a:cxn>
                  <a:cxn ang="0">
                    <a:pos x="832" y="309"/>
                  </a:cxn>
                  <a:cxn ang="0">
                    <a:pos x="2633" y="465"/>
                  </a:cxn>
                  <a:cxn ang="0">
                    <a:pos x="2671" y="582"/>
                  </a:cxn>
                  <a:cxn ang="0">
                    <a:pos x="2671" y="677"/>
                  </a:cxn>
                  <a:cxn ang="0">
                    <a:pos x="2633" y="754"/>
                  </a:cxn>
                  <a:cxn ang="0">
                    <a:pos x="2651" y="813"/>
                  </a:cxn>
                  <a:cxn ang="0">
                    <a:pos x="2671" y="890"/>
                  </a:cxn>
                  <a:cxn ang="0">
                    <a:pos x="2651" y="948"/>
                  </a:cxn>
                  <a:cxn ang="0">
                    <a:pos x="2575" y="1025"/>
                  </a:cxn>
                  <a:cxn ang="0">
                    <a:pos x="2593" y="1122"/>
                  </a:cxn>
                  <a:cxn ang="0">
                    <a:pos x="2575" y="1180"/>
                  </a:cxn>
                  <a:cxn ang="0">
                    <a:pos x="2517" y="1278"/>
                  </a:cxn>
                  <a:cxn ang="0">
                    <a:pos x="2556" y="1413"/>
                  </a:cxn>
                  <a:cxn ang="0">
                    <a:pos x="2535" y="1510"/>
                  </a:cxn>
                  <a:cxn ang="0">
                    <a:pos x="2535" y="1607"/>
                  </a:cxn>
                  <a:cxn ang="0">
                    <a:pos x="2517" y="1838"/>
                  </a:cxn>
                  <a:cxn ang="0">
                    <a:pos x="2478" y="1916"/>
                  </a:cxn>
                  <a:cxn ang="0">
                    <a:pos x="2459" y="1974"/>
                  </a:cxn>
                  <a:cxn ang="0">
                    <a:pos x="2459" y="2264"/>
                  </a:cxn>
                  <a:cxn ang="0">
                    <a:pos x="2439" y="2264"/>
                  </a:cxn>
                </a:cxnLst>
                <a:rect l="0" t="0" r="r" b="b"/>
                <a:pathLst>
                  <a:path w="2671" h="2264">
                    <a:moveTo>
                      <a:pt x="2439" y="2264"/>
                    </a:moveTo>
                    <a:lnTo>
                      <a:pt x="1374" y="2168"/>
                    </a:lnTo>
                    <a:lnTo>
                      <a:pt x="0" y="1897"/>
                    </a:lnTo>
                    <a:lnTo>
                      <a:pt x="0" y="1799"/>
                    </a:lnTo>
                    <a:lnTo>
                      <a:pt x="39" y="1722"/>
                    </a:lnTo>
                    <a:lnTo>
                      <a:pt x="39" y="1548"/>
                    </a:lnTo>
                    <a:lnTo>
                      <a:pt x="137" y="1374"/>
                    </a:lnTo>
                    <a:lnTo>
                      <a:pt x="174" y="1257"/>
                    </a:lnTo>
                    <a:lnTo>
                      <a:pt x="194" y="1200"/>
                    </a:lnTo>
                    <a:lnTo>
                      <a:pt x="194" y="1084"/>
                    </a:lnTo>
                    <a:lnTo>
                      <a:pt x="290" y="986"/>
                    </a:lnTo>
                    <a:lnTo>
                      <a:pt x="330" y="948"/>
                    </a:lnTo>
                    <a:lnTo>
                      <a:pt x="349" y="677"/>
                    </a:lnTo>
                    <a:lnTo>
                      <a:pt x="445" y="542"/>
                    </a:lnTo>
                    <a:lnTo>
                      <a:pt x="465" y="349"/>
                    </a:lnTo>
                    <a:lnTo>
                      <a:pt x="523" y="271"/>
                    </a:lnTo>
                    <a:lnTo>
                      <a:pt x="523" y="59"/>
                    </a:lnTo>
                    <a:lnTo>
                      <a:pt x="600" y="0"/>
                    </a:lnTo>
                    <a:lnTo>
                      <a:pt x="678" y="40"/>
                    </a:lnTo>
                    <a:lnTo>
                      <a:pt x="736" y="155"/>
                    </a:lnTo>
                    <a:lnTo>
                      <a:pt x="736" y="232"/>
                    </a:lnTo>
                    <a:lnTo>
                      <a:pt x="832" y="271"/>
                    </a:lnTo>
                    <a:lnTo>
                      <a:pt x="832" y="309"/>
                    </a:lnTo>
                    <a:lnTo>
                      <a:pt x="2633" y="465"/>
                    </a:lnTo>
                    <a:lnTo>
                      <a:pt x="2671" y="582"/>
                    </a:lnTo>
                    <a:lnTo>
                      <a:pt x="2671" y="677"/>
                    </a:lnTo>
                    <a:lnTo>
                      <a:pt x="2633" y="754"/>
                    </a:lnTo>
                    <a:lnTo>
                      <a:pt x="2651" y="813"/>
                    </a:lnTo>
                    <a:lnTo>
                      <a:pt x="2671" y="890"/>
                    </a:lnTo>
                    <a:lnTo>
                      <a:pt x="2651" y="948"/>
                    </a:lnTo>
                    <a:lnTo>
                      <a:pt x="2575" y="1025"/>
                    </a:lnTo>
                    <a:lnTo>
                      <a:pt x="2593" y="1122"/>
                    </a:lnTo>
                    <a:lnTo>
                      <a:pt x="2575" y="1180"/>
                    </a:lnTo>
                    <a:lnTo>
                      <a:pt x="2517" y="1278"/>
                    </a:lnTo>
                    <a:lnTo>
                      <a:pt x="2556" y="1413"/>
                    </a:lnTo>
                    <a:lnTo>
                      <a:pt x="2535" y="1510"/>
                    </a:lnTo>
                    <a:lnTo>
                      <a:pt x="2535" y="1607"/>
                    </a:lnTo>
                    <a:lnTo>
                      <a:pt x="2517" y="1838"/>
                    </a:lnTo>
                    <a:lnTo>
                      <a:pt x="2478" y="1916"/>
                    </a:lnTo>
                    <a:lnTo>
                      <a:pt x="2459" y="1974"/>
                    </a:lnTo>
                    <a:lnTo>
                      <a:pt x="2459" y="2264"/>
                    </a:lnTo>
                    <a:lnTo>
                      <a:pt x="2439" y="2264"/>
                    </a:lnTo>
                    <a:close/>
                  </a:path>
                </a:pathLst>
              </a:custGeom>
              <a:solidFill>
                <a:srgbClr val="FFFFCC"/>
              </a:solidFill>
              <a:ln w="9525">
                <a:noFill/>
                <a:round/>
                <a:headEnd/>
                <a:tailEnd/>
              </a:ln>
            </p:spPr>
            <p:txBody>
              <a:bodyPr/>
              <a:lstStyle/>
              <a:p>
                <a:endParaRPr lang="en-US" sz="1800"/>
              </a:p>
            </p:txBody>
          </p:sp>
          <p:sp>
            <p:nvSpPr>
              <p:cNvPr id="288" name="Freeform 12"/>
              <p:cNvSpPr>
                <a:spLocks noChangeAspect="1"/>
              </p:cNvSpPr>
              <p:nvPr/>
            </p:nvSpPr>
            <p:spPr bwMode="auto">
              <a:xfrm>
                <a:off x="1597" y="1135"/>
                <a:ext cx="848" cy="721"/>
              </a:xfrm>
              <a:custGeom>
                <a:avLst/>
                <a:gdLst/>
                <a:ahLst/>
                <a:cxnLst>
                  <a:cxn ang="0">
                    <a:pos x="2439" y="2264"/>
                  </a:cxn>
                  <a:cxn ang="0">
                    <a:pos x="1374" y="2168"/>
                  </a:cxn>
                  <a:cxn ang="0">
                    <a:pos x="0" y="1897"/>
                  </a:cxn>
                  <a:cxn ang="0">
                    <a:pos x="0" y="1799"/>
                  </a:cxn>
                  <a:cxn ang="0">
                    <a:pos x="39" y="1722"/>
                  </a:cxn>
                  <a:cxn ang="0">
                    <a:pos x="39" y="1548"/>
                  </a:cxn>
                  <a:cxn ang="0">
                    <a:pos x="137" y="1374"/>
                  </a:cxn>
                  <a:cxn ang="0">
                    <a:pos x="174" y="1257"/>
                  </a:cxn>
                  <a:cxn ang="0">
                    <a:pos x="194" y="1200"/>
                  </a:cxn>
                  <a:cxn ang="0">
                    <a:pos x="194" y="1084"/>
                  </a:cxn>
                  <a:cxn ang="0">
                    <a:pos x="290" y="986"/>
                  </a:cxn>
                  <a:cxn ang="0">
                    <a:pos x="330" y="948"/>
                  </a:cxn>
                  <a:cxn ang="0">
                    <a:pos x="349" y="677"/>
                  </a:cxn>
                  <a:cxn ang="0">
                    <a:pos x="445" y="542"/>
                  </a:cxn>
                  <a:cxn ang="0">
                    <a:pos x="465" y="349"/>
                  </a:cxn>
                  <a:cxn ang="0">
                    <a:pos x="523" y="271"/>
                  </a:cxn>
                  <a:cxn ang="0">
                    <a:pos x="523" y="59"/>
                  </a:cxn>
                  <a:cxn ang="0">
                    <a:pos x="600" y="0"/>
                  </a:cxn>
                  <a:cxn ang="0">
                    <a:pos x="678" y="40"/>
                  </a:cxn>
                  <a:cxn ang="0">
                    <a:pos x="736" y="155"/>
                  </a:cxn>
                  <a:cxn ang="0">
                    <a:pos x="736" y="232"/>
                  </a:cxn>
                  <a:cxn ang="0">
                    <a:pos x="832" y="271"/>
                  </a:cxn>
                  <a:cxn ang="0">
                    <a:pos x="832" y="309"/>
                  </a:cxn>
                  <a:cxn ang="0">
                    <a:pos x="2633" y="465"/>
                  </a:cxn>
                  <a:cxn ang="0">
                    <a:pos x="2671" y="582"/>
                  </a:cxn>
                  <a:cxn ang="0">
                    <a:pos x="2671" y="677"/>
                  </a:cxn>
                  <a:cxn ang="0">
                    <a:pos x="2633" y="754"/>
                  </a:cxn>
                  <a:cxn ang="0">
                    <a:pos x="2651" y="813"/>
                  </a:cxn>
                  <a:cxn ang="0">
                    <a:pos x="2671" y="890"/>
                  </a:cxn>
                  <a:cxn ang="0">
                    <a:pos x="2651" y="948"/>
                  </a:cxn>
                  <a:cxn ang="0">
                    <a:pos x="2575" y="1025"/>
                  </a:cxn>
                  <a:cxn ang="0">
                    <a:pos x="2593" y="1122"/>
                  </a:cxn>
                  <a:cxn ang="0">
                    <a:pos x="2575" y="1180"/>
                  </a:cxn>
                  <a:cxn ang="0">
                    <a:pos x="2517" y="1278"/>
                  </a:cxn>
                  <a:cxn ang="0">
                    <a:pos x="2556" y="1413"/>
                  </a:cxn>
                  <a:cxn ang="0">
                    <a:pos x="2535" y="1510"/>
                  </a:cxn>
                  <a:cxn ang="0">
                    <a:pos x="2535" y="1607"/>
                  </a:cxn>
                  <a:cxn ang="0">
                    <a:pos x="2517" y="1838"/>
                  </a:cxn>
                  <a:cxn ang="0">
                    <a:pos x="2478" y="1916"/>
                  </a:cxn>
                  <a:cxn ang="0">
                    <a:pos x="2459" y="1974"/>
                  </a:cxn>
                  <a:cxn ang="0">
                    <a:pos x="2459" y="2264"/>
                  </a:cxn>
                  <a:cxn ang="0">
                    <a:pos x="2439" y="2264"/>
                  </a:cxn>
                  <a:cxn ang="0">
                    <a:pos x="2439" y="2264"/>
                  </a:cxn>
                </a:cxnLst>
                <a:rect l="0" t="0" r="r" b="b"/>
                <a:pathLst>
                  <a:path w="2671" h="2264">
                    <a:moveTo>
                      <a:pt x="2439" y="2264"/>
                    </a:moveTo>
                    <a:lnTo>
                      <a:pt x="1374" y="2168"/>
                    </a:lnTo>
                    <a:lnTo>
                      <a:pt x="0" y="1897"/>
                    </a:lnTo>
                    <a:lnTo>
                      <a:pt x="0" y="1799"/>
                    </a:lnTo>
                    <a:lnTo>
                      <a:pt x="39" y="1722"/>
                    </a:lnTo>
                    <a:lnTo>
                      <a:pt x="39" y="1548"/>
                    </a:lnTo>
                    <a:lnTo>
                      <a:pt x="137" y="1374"/>
                    </a:lnTo>
                    <a:lnTo>
                      <a:pt x="174" y="1257"/>
                    </a:lnTo>
                    <a:lnTo>
                      <a:pt x="194" y="1200"/>
                    </a:lnTo>
                    <a:lnTo>
                      <a:pt x="194" y="1084"/>
                    </a:lnTo>
                    <a:lnTo>
                      <a:pt x="290" y="986"/>
                    </a:lnTo>
                    <a:lnTo>
                      <a:pt x="330" y="948"/>
                    </a:lnTo>
                    <a:lnTo>
                      <a:pt x="349" y="677"/>
                    </a:lnTo>
                    <a:lnTo>
                      <a:pt x="445" y="542"/>
                    </a:lnTo>
                    <a:lnTo>
                      <a:pt x="465" y="349"/>
                    </a:lnTo>
                    <a:lnTo>
                      <a:pt x="523" y="271"/>
                    </a:lnTo>
                    <a:lnTo>
                      <a:pt x="523" y="59"/>
                    </a:lnTo>
                    <a:lnTo>
                      <a:pt x="600" y="0"/>
                    </a:lnTo>
                    <a:lnTo>
                      <a:pt x="678" y="40"/>
                    </a:lnTo>
                    <a:lnTo>
                      <a:pt x="736" y="155"/>
                    </a:lnTo>
                    <a:lnTo>
                      <a:pt x="736" y="232"/>
                    </a:lnTo>
                    <a:lnTo>
                      <a:pt x="832" y="271"/>
                    </a:lnTo>
                    <a:lnTo>
                      <a:pt x="832" y="309"/>
                    </a:lnTo>
                    <a:lnTo>
                      <a:pt x="2633" y="465"/>
                    </a:lnTo>
                    <a:lnTo>
                      <a:pt x="2671" y="582"/>
                    </a:lnTo>
                    <a:lnTo>
                      <a:pt x="2671" y="677"/>
                    </a:lnTo>
                    <a:lnTo>
                      <a:pt x="2633" y="754"/>
                    </a:lnTo>
                    <a:lnTo>
                      <a:pt x="2651" y="813"/>
                    </a:lnTo>
                    <a:lnTo>
                      <a:pt x="2671" y="890"/>
                    </a:lnTo>
                    <a:lnTo>
                      <a:pt x="2651" y="948"/>
                    </a:lnTo>
                    <a:lnTo>
                      <a:pt x="2575" y="1025"/>
                    </a:lnTo>
                    <a:lnTo>
                      <a:pt x="2593" y="1122"/>
                    </a:lnTo>
                    <a:lnTo>
                      <a:pt x="2575" y="1180"/>
                    </a:lnTo>
                    <a:lnTo>
                      <a:pt x="2517" y="1278"/>
                    </a:lnTo>
                    <a:lnTo>
                      <a:pt x="2556" y="1413"/>
                    </a:lnTo>
                    <a:lnTo>
                      <a:pt x="2535" y="1510"/>
                    </a:lnTo>
                    <a:lnTo>
                      <a:pt x="2535" y="1607"/>
                    </a:lnTo>
                    <a:lnTo>
                      <a:pt x="2517" y="1838"/>
                    </a:lnTo>
                    <a:lnTo>
                      <a:pt x="2478" y="1916"/>
                    </a:lnTo>
                    <a:lnTo>
                      <a:pt x="2459" y="1974"/>
                    </a:lnTo>
                    <a:lnTo>
                      <a:pt x="2459" y="2264"/>
                    </a:lnTo>
                    <a:lnTo>
                      <a:pt x="2439" y="2264"/>
                    </a:lnTo>
                    <a:lnTo>
                      <a:pt x="2439" y="2264"/>
                    </a:lnTo>
                  </a:path>
                </a:pathLst>
              </a:custGeom>
              <a:noFill/>
              <a:ln w="7938">
                <a:solidFill>
                  <a:srgbClr val="000000"/>
                </a:solidFill>
                <a:prstDash val="solid"/>
                <a:round/>
                <a:headEnd/>
                <a:tailEnd/>
              </a:ln>
            </p:spPr>
            <p:txBody>
              <a:bodyPr/>
              <a:lstStyle/>
              <a:p>
                <a:endParaRPr lang="en-US" sz="1800"/>
              </a:p>
            </p:txBody>
          </p:sp>
          <p:sp>
            <p:nvSpPr>
              <p:cNvPr id="289" name="Freeform 13"/>
              <p:cNvSpPr>
                <a:spLocks noChangeAspect="1"/>
              </p:cNvSpPr>
              <p:nvPr/>
            </p:nvSpPr>
            <p:spPr bwMode="auto">
              <a:xfrm>
                <a:off x="1965" y="1824"/>
                <a:ext cx="810" cy="1087"/>
              </a:xfrm>
              <a:custGeom>
                <a:avLst/>
                <a:gdLst/>
                <a:ahLst/>
                <a:cxnLst>
                  <a:cxn ang="0">
                    <a:pos x="76" y="0"/>
                  </a:cxn>
                  <a:cxn ang="0">
                    <a:pos x="910" y="48"/>
                  </a:cxn>
                  <a:cxn ang="0">
                    <a:pos x="745" y="891"/>
                  </a:cxn>
                  <a:cxn ang="0">
                    <a:pos x="719" y="932"/>
                  </a:cxn>
                  <a:cxn ang="0">
                    <a:pos x="677" y="959"/>
                  </a:cxn>
                  <a:cxn ang="0">
                    <a:pos x="677" y="1008"/>
                  </a:cxn>
                  <a:cxn ang="0">
                    <a:pos x="650" y="1029"/>
                  </a:cxn>
                  <a:cxn ang="0">
                    <a:pos x="650" y="1097"/>
                  </a:cxn>
                  <a:cxn ang="0">
                    <a:pos x="670" y="1132"/>
                  </a:cxn>
                  <a:cxn ang="0">
                    <a:pos x="657" y="1166"/>
                  </a:cxn>
                  <a:cxn ang="0">
                    <a:pos x="635" y="1222"/>
                  </a:cxn>
                  <a:cxn ang="0">
                    <a:pos x="0" y="476"/>
                  </a:cxn>
                  <a:cxn ang="0">
                    <a:pos x="69" y="14"/>
                  </a:cxn>
                  <a:cxn ang="0">
                    <a:pos x="76" y="0"/>
                  </a:cxn>
                </a:cxnLst>
                <a:rect l="0" t="0" r="r" b="b"/>
                <a:pathLst>
                  <a:path w="910" h="1222">
                    <a:moveTo>
                      <a:pt x="76" y="0"/>
                    </a:moveTo>
                    <a:lnTo>
                      <a:pt x="910" y="48"/>
                    </a:lnTo>
                    <a:lnTo>
                      <a:pt x="745" y="891"/>
                    </a:lnTo>
                    <a:lnTo>
                      <a:pt x="719" y="932"/>
                    </a:lnTo>
                    <a:lnTo>
                      <a:pt x="677" y="959"/>
                    </a:lnTo>
                    <a:lnTo>
                      <a:pt x="677" y="1008"/>
                    </a:lnTo>
                    <a:lnTo>
                      <a:pt x="650" y="1029"/>
                    </a:lnTo>
                    <a:lnTo>
                      <a:pt x="650" y="1097"/>
                    </a:lnTo>
                    <a:lnTo>
                      <a:pt x="670" y="1132"/>
                    </a:lnTo>
                    <a:lnTo>
                      <a:pt x="657" y="1166"/>
                    </a:lnTo>
                    <a:lnTo>
                      <a:pt x="635" y="1222"/>
                    </a:lnTo>
                    <a:lnTo>
                      <a:pt x="0" y="476"/>
                    </a:lnTo>
                    <a:lnTo>
                      <a:pt x="69" y="14"/>
                    </a:lnTo>
                    <a:lnTo>
                      <a:pt x="76" y="0"/>
                    </a:lnTo>
                    <a:close/>
                  </a:path>
                </a:pathLst>
              </a:custGeom>
              <a:solidFill>
                <a:srgbClr val="FFFFCC"/>
              </a:solidFill>
              <a:ln w="9525">
                <a:noFill/>
                <a:round/>
                <a:headEnd/>
                <a:tailEnd/>
              </a:ln>
            </p:spPr>
            <p:txBody>
              <a:bodyPr/>
              <a:lstStyle/>
              <a:p>
                <a:endParaRPr lang="en-US" sz="1800"/>
              </a:p>
            </p:txBody>
          </p:sp>
          <p:sp>
            <p:nvSpPr>
              <p:cNvPr id="290" name="Freeform 14"/>
              <p:cNvSpPr>
                <a:spLocks noChangeAspect="1"/>
              </p:cNvSpPr>
              <p:nvPr/>
            </p:nvSpPr>
            <p:spPr bwMode="auto">
              <a:xfrm>
                <a:off x="1965" y="1824"/>
                <a:ext cx="665" cy="1087"/>
              </a:xfrm>
              <a:custGeom>
                <a:avLst/>
                <a:gdLst/>
                <a:ahLst/>
                <a:cxnLst>
                  <a:cxn ang="0">
                    <a:pos x="76" y="0"/>
                  </a:cxn>
                  <a:cxn ang="0">
                    <a:pos x="726" y="58"/>
                  </a:cxn>
                  <a:cxn ang="0">
                    <a:pos x="747" y="897"/>
                  </a:cxn>
                  <a:cxn ang="0">
                    <a:pos x="719" y="932"/>
                  </a:cxn>
                  <a:cxn ang="0">
                    <a:pos x="677" y="959"/>
                  </a:cxn>
                  <a:cxn ang="0">
                    <a:pos x="677" y="1008"/>
                  </a:cxn>
                  <a:cxn ang="0">
                    <a:pos x="650" y="1029"/>
                  </a:cxn>
                  <a:cxn ang="0">
                    <a:pos x="650" y="1097"/>
                  </a:cxn>
                  <a:cxn ang="0">
                    <a:pos x="670" y="1132"/>
                  </a:cxn>
                  <a:cxn ang="0">
                    <a:pos x="657" y="1166"/>
                  </a:cxn>
                  <a:cxn ang="0">
                    <a:pos x="635" y="1222"/>
                  </a:cxn>
                  <a:cxn ang="0">
                    <a:pos x="0" y="476"/>
                  </a:cxn>
                  <a:cxn ang="0">
                    <a:pos x="69" y="14"/>
                  </a:cxn>
                  <a:cxn ang="0">
                    <a:pos x="76" y="0"/>
                  </a:cxn>
                  <a:cxn ang="0">
                    <a:pos x="76" y="0"/>
                  </a:cxn>
                </a:cxnLst>
                <a:rect l="0" t="0" r="r" b="b"/>
                <a:pathLst>
                  <a:path w="747" h="1222">
                    <a:moveTo>
                      <a:pt x="76" y="0"/>
                    </a:moveTo>
                    <a:lnTo>
                      <a:pt x="726" y="58"/>
                    </a:lnTo>
                    <a:lnTo>
                      <a:pt x="747" y="897"/>
                    </a:lnTo>
                    <a:lnTo>
                      <a:pt x="719" y="932"/>
                    </a:lnTo>
                    <a:lnTo>
                      <a:pt x="677" y="959"/>
                    </a:lnTo>
                    <a:lnTo>
                      <a:pt x="677" y="1008"/>
                    </a:lnTo>
                    <a:lnTo>
                      <a:pt x="650" y="1029"/>
                    </a:lnTo>
                    <a:lnTo>
                      <a:pt x="650" y="1097"/>
                    </a:lnTo>
                    <a:lnTo>
                      <a:pt x="670" y="1132"/>
                    </a:lnTo>
                    <a:lnTo>
                      <a:pt x="657" y="1166"/>
                    </a:lnTo>
                    <a:lnTo>
                      <a:pt x="635" y="1222"/>
                    </a:lnTo>
                    <a:lnTo>
                      <a:pt x="0" y="476"/>
                    </a:lnTo>
                    <a:lnTo>
                      <a:pt x="69" y="14"/>
                    </a:lnTo>
                    <a:lnTo>
                      <a:pt x="76" y="0"/>
                    </a:lnTo>
                    <a:lnTo>
                      <a:pt x="76" y="0"/>
                    </a:lnTo>
                  </a:path>
                </a:pathLst>
              </a:custGeom>
              <a:noFill/>
              <a:ln w="7938">
                <a:solidFill>
                  <a:srgbClr val="000000"/>
                </a:solidFill>
                <a:prstDash val="solid"/>
                <a:round/>
                <a:headEnd/>
                <a:tailEnd/>
              </a:ln>
            </p:spPr>
            <p:txBody>
              <a:bodyPr/>
              <a:lstStyle/>
              <a:p>
                <a:endParaRPr lang="en-US" sz="1800"/>
              </a:p>
            </p:txBody>
          </p:sp>
          <p:sp>
            <p:nvSpPr>
              <p:cNvPr id="291" name="Rectangle 15"/>
              <p:cNvSpPr>
                <a:spLocks noChangeAspect="1" noChangeArrowheads="1"/>
              </p:cNvSpPr>
              <p:nvPr/>
            </p:nvSpPr>
            <p:spPr bwMode="auto">
              <a:xfrm>
                <a:off x="2993" y="1461"/>
                <a:ext cx="779" cy="607"/>
              </a:xfrm>
              <a:prstGeom prst="rect">
                <a:avLst/>
              </a:prstGeom>
              <a:solidFill>
                <a:srgbClr val="FFFFCC"/>
              </a:solidFill>
              <a:ln w="9525">
                <a:noFill/>
                <a:miter lim="800000"/>
                <a:headEnd/>
                <a:tailEnd/>
              </a:ln>
            </p:spPr>
            <p:txBody>
              <a:bodyPr/>
              <a:lstStyle/>
              <a:p>
                <a:endParaRPr lang="en-US" sz="1800"/>
              </a:p>
            </p:txBody>
          </p:sp>
          <p:sp>
            <p:nvSpPr>
              <p:cNvPr id="292" name="Freeform 16"/>
              <p:cNvSpPr>
                <a:spLocks noChangeAspect="1"/>
              </p:cNvSpPr>
              <p:nvPr/>
            </p:nvSpPr>
            <p:spPr bwMode="auto">
              <a:xfrm>
                <a:off x="2993" y="1461"/>
                <a:ext cx="779" cy="607"/>
              </a:xfrm>
              <a:custGeom>
                <a:avLst/>
                <a:gdLst/>
                <a:ahLst/>
                <a:cxnLst>
                  <a:cxn ang="0">
                    <a:pos x="0" y="1910"/>
                  </a:cxn>
                  <a:cxn ang="0">
                    <a:pos x="0" y="0"/>
                  </a:cxn>
                  <a:cxn ang="0">
                    <a:pos x="2456" y="0"/>
                  </a:cxn>
                  <a:cxn ang="0">
                    <a:pos x="2456" y="1910"/>
                  </a:cxn>
                  <a:cxn ang="0">
                    <a:pos x="0" y="1910"/>
                  </a:cxn>
                  <a:cxn ang="0">
                    <a:pos x="0" y="1910"/>
                  </a:cxn>
                </a:cxnLst>
                <a:rect l="0" t="0" r="r" b="b"/>
                <a:pathLst>
                  <a:path w="2456" h="1910">
                    <a:moveTo>
                      <a:pt x="0" y="1910"/>
                    </a:moveTo>
                    <a:lnTo>
                      <a:pt x="0" y="0"/>
                    </a:lnTo>
                    <a:lnTo>
                      <a:pt x="2456" y="0"/>
                    </a:lnTo>
                    <a:lnTo>
                      <a:pt x="2456" y="1910"/>
                    </a:lnTo>
                    <a:lnTo>
                      <a:pt x="0" y="1910"/>
                    </a:lnTo>
                    <a:lnTo>
                      <a:pt x="0" y="1910"/>
                    </a:lnTo>
                  </a:path>
                </a:pathLst>
              </a:custGeom>
              <a:noFill/>
              <a:ln w="7938">
                <a:solidFill>
                  <a:srgbClr val="000000"/>
                </a:solidFill>
                <a:prstDash val="solid"/>
                <a:round/>
                <a:headEnd/>
                <a:tailEnd/>
              </a:ln>
            </p:spPr>
            <p:txBody>
              <a:bodyPr/>
              <a:lstStyle/>
              <a:p>
                <a:endParaRPr lang="en-US" sz="1800"/>
              </a:p>
            </p:txBody>
          </p:sp>
          <p:sp>
            <p:nvSpPr>
              <p:cNvPr id="293" name="Line 17"/>
              <p:cNvSpPr>
                <a:spLocks noChangeAspect="1" noChangeShapeType="1"/>
              </p:cNvSpPr>
              <p:nvPr/>
            </p:nvSpPr>
            <p:spPr bwMode="auto">
              <a:xfrm flipH="1" flipV="1">
                <a:off x="1960" y="1782"/>
                <a:ext cx="26" cy="14"/>
              </a:xfrm>
              <a:prstGeom prst="line">
                <a:avLst/>
              </a:prstGeom>
              <a:noFill/>
              <a:ln w="0">
                <a:solidFill>
                  <a:srgbClr val="000000"/>
                </a:solidFill>
                <a:round/>
                <a:headEnd/>
                <a:tailEnd/>
              </a:ln>
            </p:spPr>
            <p:txBody>
              <a:bodyPr/>
              <a:lstStyle/>
              <a:p>
                <a:endParaRPr lang="en-US" sz="1800"/>
              </a:p>
            </p:txBody>
          </p:sp>
          <p:sp>
            <p:nvSpPr>
              <p:cNvPr id="295" name="Line 19"/>
              <p:cNvSpPr>
                <a:spLocks noChangeAspect="1" noChangeShapeType="1"/>
              </p:cNvSpPr>
              <p:nvPr/>
            </p:nvSpPr>
            <p:spPr bwMode="auto">
              <a:xfrm>
                <a:off x="1639" y="2294"/>
                <a:ext cx="0" cy="15"/>
              </a:xfrm>
              <a:prstGeom prst="line">
                <a:avLst/>
              </a:prstGeom>
              <a:noFill/>
              <a:ln w="19050">
                <a:solidFill>
                  <a:srgbClr val="009988"/>
                </a:solidFill>
                <a:round/>
                <a:headEnd/>
                <a:tailEnd/>
              </a:ln>
            </p:spPr>
            <p:txBody>
              <a:bodyPr/>
              <a:lstStyle/>
              <a:p>
                <a:endParaRPr lang="en-US" sz="1800"/>
              </a:p>
            </p:txBody>
          </p:sp>
          <p:sp>
            <p:nvSpPr>
              <p:cNvPr id="296" name="Line 20"/>
              <p:cNvSpPr>
                <a:spLocks noChangeAspect="1" noChangeShapeType="1"/>
              </p:cNvSpPr>
              <p:nvPr/>
            </p:nvSpPr>
            <p:spPr bwMode="auto">
              <a:xfrm flipH="1" flipV="1">
                <a:off x="1644" y="2309"/>
                <a:ext cx="20" cy="6"/>
              </a:xfrm>
              <a:prstGeom prst="line">
                <a:avLst/>
              </a:prstGeom>
              <a:noFill/>
              <a:ln w="19050">
                <a:solidFill>
                  <a:srgbClr val="009988"/>
                </a:solidFill>
                <a:round/>
                <a:headEnd/>
                <a:tailEnd/>
              </a:ln>
            </p:spPr>
            <p:txBody>
              <a:bodyPr/>
              <a:lstStyle/>
              <a:p>
                <a:endParaRPr lang="en-US" sz="1800"/>
              </a:p>
            </p:txBody>
          </p:sp>
          <p:sp>
            <p:nvSpPr>
              <p:cNvPr id="297" name="Freeform 21"/>
              <p:cNvSpPr>
                <a:spLocks noChangeAspect="1"/>
              </p:cNvSpPr>
              <p:nvPr/>
            </p:nvSpPr>
            <p:spPr bwMode="auto">
              <a:xfrm>
                <a:off x="1667" y="1743"/>
                <a:ext cx="318" cy="971"/>
              </a:xfrm>
              <a:custGeom>
                <a:avLst/>
                <a:gdLst/>
                <a:ahLst/>
                <a:cxnLst>
                  <a:cxn ang="0">
                    <a:pos x="358" y="0"/>
                  </a:cxn>
                  <a:cxn ang="0">
                    <a:pos x="344" y="43"/>
                  </a:cxn>
                  <a:cxn ang="0">
                    <a:pos x="329" y="58"/>
                  </a:cxn>
                  <a:cxn ang="0">
                    <a:pos x="310" y="77"/>
                  </a:cxn>
                  <a:cxn ang="0">
                    <a:pos x="280" y="77"/>
                  </a:cxn>
                  <a:cxn ang="0">
                    <a:pos x="256" y="82"/>
                  </a:cxn>
                  <a:cxn ang="0">
                    <a:pos x="193" y="96"/>
                  </a:cxn>
                  <a:cxn ang="0">
                    <a:pos x="164" y="91"/>
                  </a:cxn>
                  <a:cxn ang="0">
                    <a:pos x="140" y="111"/>
                  </a:cxn>
                  <a:cxn ang="0">
                    <a:pos x="126" y="111"/>
                  </a:cxn>
                  <a:cxn ang="0">
                    <a:pos x="126" y="150"/>
                  </a:cxn>
                  <a:cxn ang="0">
                    <a:pos x="106" y="154"/>
                  </a:cxn>
                  <a:cxn ang="0">
                    <a:pos x="97" y="193"/>
                  </a:cxn>
                  <a:cxn ang="0">
                    <a:pos x="63" y="208"/>
                  </a:cxn>
                  <a:cxn ang="0">
                    <a:pos x="49" y="237"/>
                  </a:cxn>
                  <a:cxn ang="0">
                    <a:pos x="53" y="266"/>
                  </a:cxn>
                  <a:cxn ang="0">
                    <a:pos x="53" y="290"/>
                  </a:cxn>
                  <a:cxn ang="0">
                    <a:pos x="39" y="304"/>
                  </a:cxn>
                  <a:cxn ang="0">
                    <a:pos x="53" y="362"/>
                  </a:cxn>
                  <a:cxn ang="0">
                    <a:pos x="43" y="382"/>
                  </a:cxn>
                  <a:cxn ang="0">
                    <a:pos x="34" y="415"/>
                  </a:cxn>
                  <a:cxn ang="0">
                    <a:pos x="4" y="425"/>
                  </a:cxn>
                  <a:cxn ang="0">
                    <a:pos x="0" y="449"/>
                  </a:cxn>
                  <a:cxn ang="0">
                    <a:pos x="29" y="459"/>
                  </a:cxn>
                  <a:cxn ang="0">
                    <a:pos x="34" y="498"/>
                  </a:cxn>
                  <a:cxn ang="0">
                    <a:pos x="58" y="517"/>
                  </a:cxn>
                  <a:cxn ang="0">
                    <a:pos x="68" y="546"/>
                  </a:cxn>
                  <a:cxn ang="0">
                    <a:pos x="87" y="565"/>
                  </a:cxn>
                  <a:cxn ang="0">
                    <a:pos x="73" y="599"/>
                  </a:cxn>
                  <a:cxn ang="0">
                    <a:pos x="75" y="617"/>
                  </a:cxn>
                  <a:cxn ang="0">
                    <a:pos x="103" y="651"/>
                  </a:cxn>
                  <a:cxn ang="0">
                    <a:pos x="111" y="672"/>
                  </a:cxn>
                  <a:cxn ang="0">
                    <a:pos x="136" y="686"/>
                  </a:cxn>
                  <a:cxn ang="0">
                    <a:pos x="140" y="720"/>
                  </a:cxn>
                  <a:cxn ang="0">
                    <a:pos x="136" y="759"/>
                  </a:cxn>
                  <a:cxn ang="0">
                    <a:pos x="169" y="788"/>
                  </a:cxn>
                  <a:cxn ang="0">
                    <a:pos x="179" y="811"/>
                  </a:cxn>
                  <a:cxn ang="0">
                    <a:pos x="169" y="821"/>
                  </a:cxn>
                  <a:cxn ang="0">
                    <a:pos x="179" y="845"/>
                  </a:cxn>
                  <a:cxn ang="0">
                    <a:pos x="174" y="874"/>
                  </a:cxn>
                  <a:cxn ang="0">
                    <a:pos x="204" y="879"/>
                  </a:cxn>
                  <a:cxn ang="0">
                    <a:pos x="204" y="913"/>
                  </a:cxn>
                  <a:cxn ang="0">
                    <a:pos x="218" y="923"/>
                  </a:cxn>
                  <a:cxn ang="0">
                    <a:pos x="218" y="952"/>
                  </a:cxn>
                  <a:cxn ang="0">
                    <a:pos x="232" y="971"/>
                  </a:cxn>
                  <a:cxn ang="0">
                    <a:pos x="266" y="1010"/>
                  </a:cxn>
                  <a:cxn ang="0">
                    <a:pos x="256" y="1044"/>
                  </a:cxn>
                  <a:cxn ang="0">
                    <a:pos x="276" y="1058"/>
                  </a:cxn>
                  <a:cxn ang="0">
                    <a:pos x="280" y="1092"/>
                  </a:cxn>
                  <a:cxn ang="0">
                    <a:pos x="353" y="845"/>
                  </a:cxn>
                  <a:cxn ang="0">
                    <a:pos x="358" y="0"/>
                  </a:cxn>
                </a:cxnLst>
                <a:rect l="0" t="0" r="r" b="b"/>
                <a:pathLst>
                  <a:path w="358" h="1092">
                    <a:moveTo>
                      <a:pt x="358" y="0"/>
                    </a:moveTo>
                    <a:lnTo>
                      <a:pt x="344" y="43"/>
                    </a:lnTo>
                    <a:lnTo>
                      <a:pt x="329" y="58"/>
                    </a:lnTo>
                    <a:lnTo>
                      <a:pt x="310" y="77"/>
                    </a:lnTo>
                    <a:lnTo>
                      <a:pt x="280" y="77"/>
                    </a:lnTo>
                    <a:lnTo>
                      <a:pt x="256" y="82"/>
                    </a:lnTo>
                    <a:lnTo>
                      <a:pt x="193" y="96"/>
                    </a:lnTo>
                    <a:lnTo>
                      <a:pt x="164" y="91"/>
                    </a:lnTo>
                    <a:lnTo>
                      <a:pt x="140" y="111"/>
                    </a:lnTo>
                    <a:lnTo>
                      <a:pt x="126" y="111"/>
                    </a:lnTo>
                    <a:lnTo>
                      <a:pt x="126" y="150"/>
                    </a:lnTo>
                    <a:lnTo>
                      <a:pt x="106" y="154"/>
                    </a:lnTo>
                    <a:lnTo>
                      <a:pt x="97" y="193"/>
                    </a:lnTo>
                    <a:lnTo>
                      <a:pt x="63" y="208"/>
                    </a:lnTo>
                    <a:lnTo>
                      <a:pt x="49" y="237"/>
                    </a:lnTo>
                    <a:lnTo>
                      <a:pt x="53" y="266"/>
                    </a:lnTo>
                    <a:lnTo>
                      <a:pt x="53" y="290"/>
                    </a:lnTo>
                    <a:lnTo>
                      <a:pt x="39" y="304"/>
                    </a:lnTo>
                    <a:lnTo>
                      <a:pt x="53" y="362"/>
                    </a:lnTo>
                    <a:lnTo>
                      <a:pt x="43" y="382"/>
                    </a:lnTo>
                    <a:lnTo>
                      <a:pt x="34" y="415"/>
                    </a:lnTo>
                    <a:lnTo>
                      <a:pt x="4" y="425"/>
                    </a:lnTo>
                    <a:lnTo>
                      <a:pt x="0" y="449"/>
                    </a:lnTo>
                    <a:lnTo>
                      <a:pt x="29" y="459"/>
                    </a:lnTo>
                    <a:lnTo>
                      <a:pt x="34" y="498"/>
                    </a:lnTo>
                    <a:lnTo>
                      <a:pt x="58" y="517"/>
                    </a:lnTo>
                    <a:lnTo>
                      <a:pt x="68" y="546"/>
                    </a:lnTo>
                    <a:lnTo>
                      <a:pt x="87" y="565"/>
                    </a:lnTo>
                    <a:lnTo>
                      <a:pt x="73" y="599"/>
                    </a:lnTo>
                    <a:lnTo>
                      <a:pt x="75" y="617"/>
                    </a:lnTo>
                    <a:lnTo>
                      <a:pt x="103" y="651"/>
                    </a:lnTo>
                    <a:lnTo>
                      <a:pt x="111" y="672"/>
                    </a:lnTo>
                    <a:lnTo>
                      <a:pt x="136" y="686"/>
                    </a:lnTo>
                    <a:lnTo>
                      <a:pt x="140" y="720"/>
                    </a:lnTo>
                    <a:lnTo>
                      <a:pt x="136" y="759"/>
                    </a:lnTo>
                    <a:lnTo>
                      <a:pt x="169" y="788"/>
                    </a:lnTo>
                    <a:lnTo>
                      <a:pt x="179" y="811"/>
                    </a:lnTo>
                    <a:lnTo>
                      <a:pt x="169" y="821"/>
                    </a:lnTo>
                    <a:lnTo>
                      <a:pt x="179" y="845"/>
                    </a:lnTo>
                    <a:lnTo>
                      <a:pt x="174" y="874"/>
                    </a:lnTo>
                    <a:lnTo>
                      <a:pt x="204" y="879"/>
                    </a:lnTo>
                    <a:lnTo>
                      <a:pt x="204" y="913"/>
                    </a:lnTo>
                    <a:lnTo>
                      <a:pt x="218" y="923"/>
                    </a:lnTo>
                    <a:lnTo>
                      <a:pt x="218" y="952"/>
                    </a:lnTo>
                    <a:lnTo>
                      <a:pt x="232" y="971"/>
                    </a:lnTo>
                    <a:lnTo>
                      <a:pt x="266" y="1010"/>
                    </a:lnTo>
                    <a:lnTo>
                      <a:pt x="256" y="1044"/>
                    </a:lnTo>
                    <a:lnTo>
                      <a:pt x="276" y="1058"/>
                    </a:lnTo>
                    <a:lnTo>
                      <a:pt x="280" y="1092"/>
                    </a:lnTo>
                    <a:lnTo>
                      <a:pt x="353" y="845"/>
                    </a:lnTo>
                    <a:lnTo>
                      <a:pt x="358" y="0"/>
                    </a:lnTo>
                    <a:close/>
                  </a:path>
                </a:pathLst>
              </a:custGeom>
              <a:solidFill>
                <a:srgbClr val="6699FF"/>
              </a:solidFill>
              <a:ln w="9525" cap="flat" cmpd="sng">
                <a:noFill/>
                <a:prstDash val="solid"/>
                <a:round/>
                <a:headEnd type="none" w="med" len="med"/>
                <a:tailEnd type="none" w="med" len="med"/>
              </a:ln>
              <a:effectLst/>
            </p:spPr>
            <p:txBody>
              <a:bodyPr/>
              <a:lstStyle/>
              <a:p>
                <a:endParaRPr lang="en-US" sz="1800"/>
              </a:p>
            </p:txBody>
          </p:sp>
          <p:sp>
            <p:nvSpPr>
              <p:cNvPr id="298" name="Freeform 22"/>
              <p:cNvSpPr>
                <a:spLocks noChangeAspect="1"/>
              </p:cNvSpPr>
              <p:nvPr/>
            </p:nvSpPr>
            <p:spPr bwMode="auto">
              <a:xfrm>
                <a:off x="3026" y="1721"/>
                <a:ext cx="460" cy="902"/>
              </a:xfrm>
              <a:custGeom>
                <a:avLst/>
                <a:gdLst/>
                <a:ahLst/>
                <a:cxnLst>
                  <a:cxn ang="0">
                    <a:pos x="152" y="1013"/>
                  </a:cxn>
                  <a:cxn ang="0">
                    <a:pos x="370" y="1013"/>
                  </a:cxn>
                  <a:cxn ang="0">
                    <a:pos x="382" y="1004"/>
                  </a:cxn>
                  <a:cxn ang="0">
                    <a:pos x="406" y="990"/>
                  </a:cxn>
                  <a:cxn ang="0">
                    <a:pos x="411" y="956"/>
                  </a:cxn>
                  <a:cxn ang="0">
                    <a:pos x="387" y="922"/>
                  </a:cxn>
                  <a:cxn ang="0">
                    <a:pos x="353" y="898"/>
                  </a:cxn>
                  <a:cxn ang="0">
                    <a:pos x="309" y="864"/>
                  </a:cxn>
                  <a:cxn ang="0">
                    <a:pos x="362" y="850"/>
                  </a:cxn>
                  <a:cxn ang="0">
                    <a:pos x="382" y="821"/>
                  </a:cxn>
                  <a:cxn ang="0">
                    <a:pos x="411" y="802"/>
                  </a:cxn>
                  <a:cxn ang="0">
                    <a:pos x="420" y="782"/>
                  </a:cxn>
                  <a:cxn ang="0">
                    <a:pos x="449" y="787"/>
                  </a:cxn>
                  <a:cxn ang="0">
                    <a:pos x="459" y="763"/>
                  </a:cxn>
                  <a:cxn ang="0">
                    <a:pos x="425" y="724"/>
                  </a:cxn>
                  <a:cxn ang="0">
                    <a:pos x="425" y="691"/>
                  </a:cxn>
                  <a:cxn ang="0">
                    <a:pos x="401" y="671"/>
                  </a:cxn>
                  <a:cxn ang="0">
                    <a:pos x="420" y="652"/>
                  </a:cxn>
                  <a:cxn ang="0">
                    <a:pos x="455" y="642"/>
                  </a:cxn>
                  <a:cxn ang="0">
                    <a:pos x="469" y="618"/>
                  </a:cxn>
                  <a:cxn ang="0">
                    <a:pos x="503" y="609"/>
                  </a:cxn>
                  <a:cxn ang="0">
                    <a:pos x="493" y="550"/>
                  </a:cxn>
                  <a:cxn ang="0">
                    <a:pos x="517" y="531"/>
                  </a:cxn>
                  <a:cxn ang="0">
                    <a:pos x="507" y="488"/>
                  </a:cxn>
                  <a:cxn ang="0">
                    <a:pos x="459" y="473"/>
                  </a:cxn>
                  <a:cxn ang="0">
                    <a:pos x="430" y="444"/>
                  </a:cxn>
                  <a:cxn ang="0">
                    <a:pos x="411" y="440"/>
                  </a:cxn>
                  <a:cxn ang="0">
                    <a:pos x="411" y="396"/>
                  </a:cxn>
                  <a:cxn ang="0">
                    <a:pos x="387" y="372"/>
                  </a:cxn>
                  <a:cxn ang="0">
                    <a:pos x="372" y="343"/>
                  </a:cxn>
                  <a:cxn ang="0">
                    <a:pos x="353" y="338"/>
                  </a:cxn>
                  <a:cxn ang="0">
                    <a:pos x="353" y="314"/>
                  </a:cxn>
                  <a:cxn ang="0">
                    <a:pos x="300" y="314"/>
                  </a:cxn>
                  <a:cxn ang="0">
                    <a:pos x="275" y="290"/>
                  </a:cxn>
                  <a:cxn ang="0">
                    <a:pos x="242" y="285"/>
                  </a:cxn>
                  <a:cxn ang="0">
                    <a:pos x="232" y="270"/>
                  </a:cxn>
                  <a:cxn ang="0">
                    <a:pos x="212" y="270"/>
                  </a:cxn>
                  <a:cxn ang="0">
                    <a:pos x="208" y="256"/>
                  </a:cxn>
                  <a:cxn ang="0">
                    <a:pos x="184" y="242"/>
                  </a:cxn>
                  <a:cxn ang="0">
                    <a:pos x="174" y="198"/>
                  </a:cxn>
                  <a:cxn ang="0">
                    <a:pos x="150" y="179"/>
                  </a:cxn>
                  <a:cxn ang="0">
                    <a:pos x="155" y="159"/>
                  </a:cxn>
                  <a:cxn ang="0">
                    <a:pos x="135" y="131"/>
                  </a:cxn>
                  <a:cxn ang="0">
                    <a:pos x="116" y="102"/>
                  </a:cxn>
                  <a:cxn ang="0">
                    <a:pos x="102" y="87"/>
                  </a:cxn>
                  <a:cxn ang="0">
                    <a:pos x="102" y="63"/>
                  </a:cxn>
                  <a:cxn ang="0">
                    <a:pos x="82" y="49"/>
                  </a:cxn>
                  <a:cxn ang="0">
                    <a:pos x="67" y="20"/>
                  </a:cxn>
                  <a:cxn ang="0">
                    <a:pos x="43" y="0"/>
                  </a:cxn>
                  <a:cxn ang="0">
                    <a:pos x="29" y="10"/>
                  </a:cxn>
                  <a:cxn ang="0">
                    <a:pos x="10" y="5"/>
                  </a:cxn>
                  <a:cxn ang="0">
                    <a:pos x="0" y="25"/>
                  </a:cxn>
                  <a:cxn ang="0">
                    <a:pos x="152" y="1013"/>
                  </a:cxn>
                </a:cxnLst>
                <a:rect l="0" t="0" r="r" b="b"/>
                <a:pathLst>
                  <a:path w="517" h="1013">
                    <a:moveTo>
                      <a:pt x="152" y="1013"/>
                    </a:moveTo>
                    <a:lnTo>
                      <a:pt x="370" y="1013"/>
                    </a:lnTo>
                    <a:lnTo>
                      <a:pt x="382" y="1004"/>
                    </a:lnTo>
                    <a:lnTo>
                      <a:pt x="406" y="990"/>
                    </a:lnTo>
                    <a:lnTo>
                      <a:pt x="411" y="956"/>
                    </a:lnTo>
                    <a:lnTo>
                      <a:pt x="387" y="922"/>
                    </a:lnTo>
                    <a:lnTo>
                      <a:pt x="353" y="898"/>
                    </a:lnTo>
                    <a:lnTo>
                      <a:pt x="309" y="864"/>
                    </a:lnTo>
                    <a:lnTo>
                      <a:pt x="362" y="850"/>
                    </a:lnTo>
                    <a:lnTo>
                      <a:pt x="382" y="821"/>
                    </a:lnTo>
                    <a:lnTo>
                      <a:pt x="411" y="802"/>
                    </a:lnTo>
                    <a:lnTo>
                      <a:pt x="420" y="782"/>
                    </a:lnTo>
                    <a:lnTo>
                      <a:pt x="449" y="787"/>
                    </a:lnTo>
                    <a:lnTo>
                      <a:pt x="459" y="763"/>
                    </a:lnTo>
                    <a:lnTo>
                      <a:pt x="425" y="724"/>
                    </a:lnTo>
                    <a:lnTo>
                      <a:pt x="425" y="691"/>
                    </a:lnTo>
                    <a:lnTo>
                      <a:pt x="401" y="671"/>
                    </a:lnTo>
                    <a:lnTo>
                      <a:pt x="420" y="652"/>
                    </a:lnTo>
                    <a:lnTo>
                      <a:pt x="455" y="642"/>
                    </a:lnTo>
                    <a:lnTo>
                      <a:pt x="469" y="618"/>
                    </a:lnTo>
                    <a:lnTo>
                      <a:pt x="503" y="609"/>
                    </a:lnTo>
                    <a:lnTo>
                      <a:pt x="493" y="550"/>
                    </a:lnTo>
                    <a:lnTo>
                      <a:pt x="517" y="531"/>
                    </a:lnTo>
                    <a:lnTo>
                      <a:pt x="507" y="488"/>
                    </a:lnTo>
                    <a:lnTo>
                      <a:pt x="459" y="473"/>
                    </a:lnTo>
                    <a:lnTo>
                      <a:pt x="430" y="444"/>
                    </a:lnTo>
                    <a:lnTo>
                      <a:pt x="411" y="440"/>
                    </a:lnTo>
                    <a:lnTo>
                      <a:pt x="411" y="396"/>
                    </a:lnTo>
                    <a:lnTo>
                      <a:pt x="387" y="372"/>
                    </a:lnTo>
                    <a:lnTo>
                      <a:pt x="372" y="343"/>
                    </a:lnTo>
                    <a:lnTo>
                      <a:pt x="353" y="338"/>
                    </a:lnTo>
                    <a:lnTo>
                      <a:pt x="353" y="314"/>
                    </a:lnTo>
                    <a:lnTo>
                      <a:pt x="300" y="314"/>
                    </a:lnTo>
                    <a:lnTo>
                      <a:pt x="275" y="290"/>
                    </a:lnTo>
                    <a:lnTo>
                      <a:pt x="242" y="285"/>
                    </a:lnTo>
                    <a:lnTo>
                      <a:pt x="232" y="270"/>
                    </a:lnTo>
                    <a:lnTo>
                      <a:pt x="212" y="270"/>
                    </a:lnTo>
                    <a:lnTo>
                      <a:pt x="208" y="256"/>
                    </a:lnTo>
                    <a:lnTo>
                      <a:pt x="184" y="242"/>
                    </a:lnTo>
                    <a:lnTo>
                      <a:pt x="174" y="198"/>
                    </a:lnTo>
                    <a:lnTo>
                      <a:pt x="150" y="179"/>
                    </a:lnTo>
                    <a:lnTo>
                      <a:pt x="155" y="159"/>
                    </a:lnTo>
                    <a:lnTo>
                      <a:pt x="135" y="131"/>
                    </a:lnTo>
                    <a:lnTo>
                      <a:pt x="116" y="102"/>
                    </a:lnTo>
                    <a:lnTo>
                      <a:pt x="102" y="87"/>
                    </a:lnTo>
                    <a:lnTo>
                      <a:pt x="102" y="63"/>
                    </a:lnTo>
                    <a:lnTo>
                      <a:pt x="82" y="49"/>
                    </a:lnTo>
                    <a:lnTo>
                      <a:pt x="67" y="20"/>
                    </a:lnTo>
                    <a:lnTo>
                      <a:pt x="43" y="0"/>
                    </a:lnTo>
                    <a:lnTo>
                      <a:pt x="29" y="10"/>
                    </a:lnTo>
                    <a:lnTo>
                      <a:pt x="10" y="5"/>
                    </a:lnTo>
                    <a:lnTo>
                      <a:pt x="0" y="25"/>
                    </a:lnTo>
                    <a:lnTo>
                      <a:pt x="152" y="1013"/>
                    </a:lnTo>
                    <a:close/>
                  </a:path>
                </a:pathLst>
              </a:custGeom>
              <a:solidFill>
                <a:srgbClr val="6699FF"/>
              </a:solidFill>
              <a:ln w="9525">
                <a:noFill/>
                <a:round/>
                <a:headEnd/>
                <a:tailEnd/>
              </a:ln>
            </p:spPr>
            <p:txBody>
              <a:bodyPr/>
              <a:lstStyle/>
              <a:p>
                <a:endParaRPr lang="en-US" sz="1800"/>
              </a:p>
            </p:txBody>
          </p:sp>
          <p:sp>
            <p:nvSpPr>
              <p:cNvPr id="299" name="Freeform 23"/>
              <p:cNvSpPr>
                <a:spLocks noChangeAspect="1"/>
              </p:cNvSpPr>
              <p:nvPr/>
            </p:nvSpPr>
            <p:spPr bwMode="auto">
              <a:xfrm>
                <a:off x="1895" y="1730"/>
                <a:ext cx="1278" cy="635"/>
              </a:xfrm>
              <a:custGeom>
                <a:avLst/>
                <a:gdLst/>
                <a:ahLst/>
                <a:cxnLst>
                  <a:cxn ang="0">
                    <a:pos x="6872" y="0"/>
                  </a:cxn>
                  <a:cxn ang="0">
                    <a:pos x="6872" y="156"/>
                  </a:cxn>
                  <a:cxn ang="0">
                    <a:pos x="6769" y="234"/>
                  </a:cxn>
                  <a:cxn ang="0">
                    <a:pos x="6769" y="416"/>
                  </a:cxn>
                  <a:cxn ang="0">
                    <a:pos x="6691" y="546"/>
                  </a:cxn>
                  <a:cxn ang="0">
                    <a:pos x="6510" y="649"/>
                  </a:cxn>
                  <a:cxn ang="0">
                    <a:pos x="6277" y="493"/>
                  </a:cxn>
                  <a:cxn ang="0">
                    <a:pos x="6121" y="493"/>
                  </a:cxn>
                  <a:cxn ang="0">
                    <a:pos x="5964" y="389"/>
                  </a:cxn>
                  <a:cxn ang="0">
                    <a:pos x="5811" y="675"/>
                  </a:cxn>
                  <a:cxn ang="0">
                    <a:pos x="5707" y="701"/>
                  </a:cxn>
                  <a:cxn ang="0">
                    <a:pos x="5603" y="622"/>
                  </a:cxn>
                  <a:cxn ang="0">
                    <a:pos x="5497" y="622"/>
                  </a:cxn>
                  <a:cxn ang="0">
                    <a:pos x="5395" y="752"/>
                  </a:cxn>
                  <a:cxn ang="0">
                    <a:pos x="5266" y="727"/>
                  </a:cxn>
                  <a:cxn ang="0">
                    <a:pos x="5030" y="803"/>
                  </a:cxn>
                  <a:cxn ang="0">
                    <a:pos x="4953" y="959"/>
                  </a:cxn>
                  <a:cxn ang="0">
                    <a:pos x="4746" y="959"/>
                  </a:cxn>
                  <a:cxn ang="0">
                    <a:pos x="4591" y="934"/>
                  </a:cxn>
                  <a:cxn ang="0">
                    <a:pos x="4512" y="1039"/>
                  </a:cxn>
                  <a:cxn ang="0">
                    <a:pos x="4383" y="1089"/>
                  </a:cxn>
                  <a:cxn ang="0">
                    <a:pos x="4279" y="1012"/>
                  </a:cxn>
                  <a:cxn ang="0">
                    <a:pos x="3890" y="1063"/>
                  </a:cxn>
                  <a:cxn ang="0">
                    <a:pos x="3788" y="959"/>
                  </a:cxn>
                  <a:cxn ang="0">
                    <a:pos x="3684" y="986"/>
                  </a:cxn>
                  <a:cxn ang="0">
                    <a:pos x="3630" y="1039"/>
                  </a:cxn>
                  <a:cxn ang="0">
                    <a:pos x="3501" y="1089"/>
                  </a:cxn>
                  <a:cxn ang="0">
                    <a:pos x="3397" y="1039"/>
                  </a:cxn>
                  <a:cxn ang="0">
                    <a:pos x="3294" y="1116"/>
                  </a:cxn>
                  <a:cxn ang="0">
                    <a:pos x="3112" y="1089"/>
                  </a:cxn>
                  <a:cxn ang="0">
                    <a:pos x="2879" y="1063"/>
                  </a:cxn>
                  <a:cxn ang="0">
                    <a:pos x="2774" y="986"/>
                  </a:cxn>
                  <a:cxn ang="0">
                    <a:pos x="2697" y="830"/>
                  </a:cxn>
                  <a:cxn ang="0">
                    <a:pos x="2489" y="752"/>
                  </a:cxn>
                  <a:cxn ang="0">
                    <a:pos x="2439" y="570"/>
                  </a:cxn>
                  <a:cxn ang="0">
                    <a:pos x="2387" y="416"/>
                  </a:cxn>
                  <a:cxn ang="0">
                    <a:pos x="2152" y="336"/>
                  </a:cxn>
                  <a:cxn ang="0">
                    <a:pos x="1971" y="493"/>
                  </a:cxn>
                  <a:cxn ang="0">
                    <a:pos x="1869" y="468"/>
                  </a:cxn>
                  <a:cxn ang="0">
                    <a:pos x="1815" y="570"/>
                  </a:cxn>
                  <a:cxn ang="0">
                    <a:pos x="1659" y="468"/>
                  </a:cxn>
                  <a:cxn ang="0">
                    <a:pos x="1478" y="493"/>
                  </a:cxn>
                  <a:cxn ang="0">
                    <a:pos x="1297" y="389"/>
                  </a:cxn>
                  <a:cxn ang="0">
                    <a:pos x="1116" y="441"/>
                  </a:cxn>
                  <a:cxn ang="0">
                    <a:pos x="908" y="389"/>
                  </a:cxn>
                  <a:cxn ang="0">
                    <a:pos x="753" y="209"/>
                  </a:cxn>
                  <a:cxn ang="0">
                    <a:pos x="674" y="104"/>
                  </a:cxn>
                  <a:cxn ang="0">
                    <a:pos x="570" y="52"/>
                  </a:cxn>
                  <a:cxn ang="0">
                    <a:pos x="0" y="3657"/>
                  </a:cxn>
                  <a:cxn ang="0">
                    <a:pos x="1403" y="2801"/>
                  </a:cxn>
                  <a:cxn ang="0">
                    <a:pos x="3294" y="3034"/>
                  </a:cxn>
                  <a:cxn ang="0">
                    <a:pos x="4279" y="2257"/>
                  </a:cxn>
                  <a:cxn ang="0">
                    <a:pos x="7703" y="3838"/>
                  </a:cxn>
                  <a:cxn ang="0">
                    <a:pos x="7029" y="595"/>
                  </a:cxn>
                  <a:cxn ang="0">
                    <a:pos x="6872" y="0"/>
                  </a:cxn>
                </a:cxnLst>
                <a:rect l="0" t="0" r="r" b="b"/>
                <a:pathLst>
                  <a:path w="7703" h="3838">
                    <a:moveTo>
                      <a:pt x="6872" y="0"/>
                    </a:moveTo>
                    <a:lnTo>
                      <a:pt x="6872" y="156"/>
                    </a:lnTo>
                    <a:lnTo>
                      <a:pt x="6769" y="234"/>
                    </a:lnTo>
                    <a:lnTo>
                      <a:pt x="6769" y="416"/>
                    </a:lnTo>
                    <a:lnTo>
                      <a:pt x="6691" y="546"/>
                    </a:lnTo>
                    <a:lnTo>
                      <a:pt x="6510" y="649"/>
                    </a:lnTo>
                    <a:lnTo>
                      <a:pt x="6277" y="493"/>
                    </a:lnTo>
                    <a:lnTo>
                      <a:pt x="6121" y="493"/>
                    </a:lnTo>
                    <a:lnTo>
                      <a:pt x="5964" y="389"/>
                    </a:lnTo>
                    <a:lnTo>
                      <a:pt x="5811" y="675"/>
                    </a:lnTo>
                    <a:lnTo>
                      <a:pt x="5707" y="701"/>
                    </a:lnTo>
                    <a:lnTo>
                      <a:pt x="5603" y="622"/>
                    </a:lnTo>
                    <a:lnTo>
                      <a:pt x="5497" y="622"/>
                    </a:lnTo>
                    <a:lnTo>
                      <a:pt x="5395" y="752"/>
                    </a:lnTo>
                    <a:lnTo>
                      <a:pt x="5266" y="727"/>
                    </a:lnTo>
                    <a:lnTo>
                      <a:pt x="5030" y="803"/>
                    </a:lnTo>
                    <a:lnTo>
                      <a:pt x="4953" y="959"/>
                    </a:lnTo>
                    <a:lnTo>
                      <a:pt x="4746" y="959"/>
                    </a:lnTo>
                    <a:lnTo>
                      <a:pt x="4591" y="934"/>
                    </a:lnTo>
                    <a:lnTo>
                      <a:pt x="4512" y="1039"/>
                    </a:lnTo>
                    <a:lnTo>
                      <a:pt x="4383" y="1089"/>
                    </a:lnTo>
                    <a:lnTo>
                      <a:pt x="4279" y="1012"/>
                    </a:lnTo>
                    <a:lnTo>
                      <a:pt x="3890" y="1063"/>
                    </a:lnTo>
                    <a:lnTo>
                      <a:pt x="3788" y="959"/>
                    </a:lnTo>
                    <a:lnTo>
                      <a:pt x="3684" y="986"/>
                    </a:lnTo>
                    <a:lnTo>
                      <a:pt x="3630" y="1039"/>
                    </a:lnTo>
                    <a:lnTo>
                      <a:pt x="3501" y="1089"/>
                    </a:lnTo>
                    <a:lnTo>
                      <a:pt x="3397" y="1039"/>
                    </a:lnTo>
                    <a:lnTo>
                      <a:pt x="3294" y="1116"/>
                    </a:lnTo>
                    <a:lnTo>
                      <a:pt x="3112" y="1089"/>
                    </a:lnTo>
                    <a:lnTo>
                      <a:pt x="2879" y="1063"/>
                    </a:lnTo>
                    <a:lnTo>
                      <a:pt x="2774" y="986"/>
                    </a:lnTo>
                    <a:lnTo>
                      <a:pt x="2697" y="830"/>
                    </a:lnTo>
                    <a:lnTo>
                      <a:pt x="2489" y="752"/>
                    </a:lnTo>
                    <a:lnTo>
                      <a:pt x="2439" y="570"/>
                    </a:lnTo>
                    <a:lnTo>
                      <a:pt x="2387" y="416"/>
                    </a:lnTo>
                    <a:lnTo>
                      <a:pt x="2152" y="336"/>
                    </a:lnTo>
                    <a:lnTo>
                      <a:pt x="1971" y="493"/>
                    </a:lnTo>
                    <a:lnTo>
                      <a:pt x="1869" y="468"/>
                    </a:lnTo>
                    <a:lnTo>
                      <a:pt x="1815" y="570"/>
                    </a:lnTo>
                    <a:lnTo>
                      <a:pt x="1659" y="468"/>
                    </a:lnTo>
                    <a:lnTo>
                      <a:pt x="1478" y="493"/>
                    </a:lnTo>
                    <a:lnTo>
                      <a:pt x="1297" y="389"/>
                    </a:lnTo>
                    <a:lnTo>
                      <a:pt x="1116" y="441"/>
                    </a:lnTo>
                    <a:lnTo>
                      <a:pt x="908" y="389"/>
                    </a:lnTo>
                    <a:lnTo>
                      <a:pt x="753" y="209"/>
                    </a:lnTo>
                    <a:lnTo>
                      <a:pt x="674" y="104"/>
                    </a:lnTo>
                    <a:lnTo>
                      <a:pt x="570" y="52"/>
                    </a:lnTo>
                    <a:lnTo>
                      <a:pt x="0" y="3657"/>
                    </a:lnTo>
                    <a:lnTo>
                      <a:pt x="1403" y="2801"/>
                    </a:lnTo>
                    <a:lnTo>
                      <a:pt x="3294" y="3034"/>
                    </a:lnTo>
                    <a:lnTo>
                      <a:pt x="4279" y="2257"/>
                    </a:lnTo>
                    <a:lnTo>
                      <a:pt x="7703" y="3838"/>
                    </a:lnTo>
                    <a:lnTo>
                      <a:pt x="7029" y="595"/>
                    </a:lnTo>
                    <a:lnTo>
                      <a:pt x="6872" y="0"/>
                    </a:lnTo>
                    <a:close/>
                  </a:path>
                </a:pathLst>
              </a:custGeom>
              <a:solidFill>
                <a:srgbClr val="6699FF"/>
              </a:solidFill>
              <a:ln w="9525">
                <a:noFill/>
                <a:round/>
                <a:headEnd/>
                <a:tailEnd/>
              </a:ln>
            </p:spPr>
            <p:txBody>
              <a:bodyPr/>
              <a:lstStyle/>
              <a:p>
                <a:endParaRPr lang="en-US" sz="1800"/>
              </a:p>
            </p:txBody>
          </p:sp>
          <p:sp>
            <p:nvSpPr>
              <p:cNvPr id="300" name="Line 24"/>
              <p:cNvSpPr>
                <a:spLocks noChangeAspect="1" noChangeShapeType="1"/>
              </p:cNvSpPr>
              <p:nvPr/>
            </p:nvSpPr>
            <p:spPr bwMode="auto">
              <a:xfrm>
                <a:off x="2474" y="2807"/>
                <a:ext cx="5" cy="35"/>
              </a:xfrm>
              <a:prstGeom prst="line">
                <a:avLst/>
              </a:prstGeom>
              <a:noFill/>
              <a:ln w="19050">
                <a:solidFill>
                  <a:srgbClr val="009988"/>
                </a:solidFill>
                <a:round/>
                <a:headEnd/>
                <a:tailEnd/>
              </a:ln>
            </p:spPr>
            <p:txBody>
              <a:bodyPr/>
              <a:lstStyle/>
              <a:p>
                <a:endParaRPr lang="en-US" sz="1800"/>
              </a:p>
            </p:txBody>
          </p:sp>
          <p:sp>
            <p:nvSpPr>
              <p:cNvPr id="301" name="Line 25"/>
              <p:cNvSpPr>
                <a:spLocks noChangeAspect="1" noChangeShapeType="1"/>
              </p:cNvSpPr>
              <p:nvPr/>
            </p:nvSpPr>
            <p:spPr bwMode="auto">
              <a:xfrm>
                <a:off x="2494" y="2853"/>
                <a:ext cx="0" cy="25"/>
              </a:xfrm>
              <a:prstGeom prst="line">
                <a:avLst/>
              </a:prstGeom>
              <a:noFill/>
              <a:ln w="19050">
                <a:solidFill>
                  <a:srgbClr val="009988"/>
                </a:solidFill>
                <a:round/>
                <a:headEnd/>
                <a:tailEnd/>
              </a:ln>
            </p:spPr>
            <p:txBody>
              <a:bodyPr/>
              <a:lstStyle/>
              <a:p>
                <a:endParaRPr lang="en-US" sz="1800"/>
              </a:p>
            </p:txBody>
          </p:sp>
          <p:sp>
            <p:nvSpPr>
              <p:cNvPr id="302" name="Line 26"/>
              <p:cNvSpPr>
                <a:spLocks noChangeAspect="1" noChangeShapeType="1"/>
              </p:cNvSpPr>
              <p:nvPr/>
            </p:nvSpPr>
            <p:spPr bwMode="auto">
              <a:xfrm>
                <a:off x="2494" y="2878"/>
                <a:ext cx="16" cy="11"/>
              </a:xfrm>
              <a:prstGeom prst="line">
                <a:avLst/>
              </a:prstGeom>
              <a:noFill/>
              <a:ln w="19050">
                <a:solidFill>
                  <a:srgbClr val="009988"/>
                </a:solidFill>
                <a:round/>
                <a:headEnd/>
                <a:tailEnd/>
              </a:ln>
            </p:spPr>
            <p:txBody>
              <a:bodyPr/>
              <a:lstStyle/>
              <a:p>
                <a:endParaRPr lang="en-US" sz="1800"/>
              </a:p>
            </p:txBody>
          </p:sp>
          <p:sp>
            <p:nvSpPr>
              <p:cNvPr id="303" name="Line 27"/>
              <p:cNvSpPr>
                <a:spLocks noChangeAspect="1" noChangeShapeType="1"/>
              </p:cNvSpPr>
              <p:nvPr/>
            </p:nvSpPr>
            <p:spPr bwMode="auto">
              <a:xfrm flipH="1" flipV="1">
                <a:off x="2494" y="2930"/>
                <a:ext cx="31" cy="5"/>
              </a:xfrm>
              <a:prstGeom prst="line">
                <a:avLst/>
              </a:prstGeom>
              <a:noFill/>
              <a:ln w="19050">
                <a:solidFill>
                  <a:srgbClr val="009988"/>
                </a:solidFill>
                <a:round/>
                <a:headEnd/>
                <a:tailEnd/>
              </a:ln>
            </p:spPr>
            <p:txBody>
              <a:bodyPr/>
              <a:lstStyle/>
              <a:p>
                <a:endParaRPr lang="en-US" sz="1800"/>
              </a:p>
            </p:txBody>
          </p:sp>
          <p:sp>
            <p:nvSpPr>
              <p:cNvPr id="304" name="Line 28"/>
              <p:cNvSpPr>
                <a:spLocks noChangeAspect="1" noChangeShapeType="1"/>
              </p:cNvSpPr>
              <p:nvPr/>
            </p:nvSpPr>
            <p:spPr bwMode="auto">
              <a:xfrm>
                <a:off x="2494" y="2930"/>
                <a:ext cx="0" cy="31"/>
              </a:xfrm>
              <a:prstGeom prst="line">
                <a:avLst/>
              </a:prstGeom>
              <a:noFill/>
              <a:ln w="19050">
                <a:solidFill>
                  <a:srgbClr val="009988"/>
                </a:solidFill>
                <a:round/>
                <a:headEnd/>
                <a:tailEnd/>
              </a:ln>
            </p:spPr>
            <p:txBody>
              <a:bodyPr/>
              <a:lstStyle/>
              <a:p>
                <a:endParaRPr lang="en-US" sz="1800"/>
              </a:p>
            </p:txBody>
          </p:sp>
          <p:sp>
            <p:nvSpPr>
              <p:cNvPr id="305" name="Line 29"/>
              <p:cNvSpPr>
                <a:spLocks noChangeAspect="1" noChangeShapeType="1"/>
              </p:cNvSpPr>
              <p:nvPr/>
            </p:nvSpPr>
            <p:spPr bwMode="auto">
              <a:xfrm flipH="1">
                <a:off x="2484" y="2961"/>
                <a:ext cx="10" cy="19"/>
              </a:xfrm>
              <a:prstGeom prst="line">
                <a:avLst/>
              </a:prstGeom>
              <a:noFill/>
              <a:ln w="19050">
                <a:solidFill>
                  <a:srgbClr val="009988"/>
                </a:solidFill>
                <a:round/>
                <a:headEnd/>
                <a:tailEnd/>
              </a:ln>
            </p:spPr>
            <p:txBody>
              <a:bodyPr/>
              <a:lstStyle/>
              <a:p>
                <a:endParaRPr lang="en-US" sz="1800"/>
              </a:p>
            </p:txBody>
          </p:sp>
          <p:sp>
            <p:nvSpPr>
              <p:cNvPr id="306" name="Line 30"/>
              <p:cNvSpPr>
                <a:spLocks noChangeAspect="1" noChangeShapeType="1"/>
              </p:cNvSpPr>
              <p:nvPr/>
            </p:nvSpPr>
            <p:spPr bwMode="auto">
              <a:xfrm flipH="1">
                <a:off x="2469" y="2980"/>
                <a:ext cx="15" cy="11"/>
              </a:xfrm>
              <a:prstGeom prst="line">
                <a:avLst/>
              </a:prstGeom>
              <a:noFill/>
              <a:ln w="19050">
                <a:solidFill>
                  <a:srgbClr val="009988"/>
                </a:solidFill>
                <a:round/>
                <a:headEnd/>
                <a:tailEnd/>
              </a:ln>
            </p:spPr>
            <p:txBody>
              <a:bodyPr/>
              <a:lstStyle/>
              <a:p>
                <a:endParaRPr lang="en-US" sz="1800"/>
              </a:p>
            </p:txBody>
          </p:sp>
          <p:sp>
            <p:nvSpPr>
              <p:cNvPr id="307" name="Line 31"/>
              <p:cNvSpPr>
                <a:spLocks noChangeAspect="1" noChangeShapeType="1"/>
              </p:cNvSpPr>
              <p:nvPr/>
            </p:nvSpPr>
            <p:spPr bwMode="auto">
              <a:xfrm>
                <a:off x="2469" y="2991"/>
                <a:ext cx="1" cy="36"/>
              </a:xfrm>
              <a:prstGeom prst="line">
                <a:avLst/>
              </a:prstGeom>
              <a:noFill/>
              <a:ln w="19050">
                <a:solidFill>
                  <a:srgbClr val="009988"/>
                </a:solidFill>
                <a:round/>
                <a:headEnd/>
                <a:tailEnd/>
              </a:ln>
            </p:spPr>
            <p:txBody>
              <a:bodyPr/>
              <a:lstStyle/>
              <a:p>
                <a:endParaRPr lang="en-US" sz="1800"/>
              </a:p>
            </p:txBody>
          </p:sp>
          <p:sp>
            <p:nvSpPr>
              <p:cNvPr id="308" name="Line 32"/>
              <p:cNvSpPr>
                <a:spLocks noChangeAspect="1" noChangeShapeType="1"/>
              </p:cNvSpPr>
              <p:nvPr/>
            </p:nvSpPr>
            <p:spPr bwMode="auto">
              <a:xfrm flipH="1">
                <a:off x="2444" y="3027"/>
                <a:ext cx="25" cy="10"/>
              </a:xfrm>
              <a:prstGeom prst="line">
                <a:avLst/>
              </a:prstGeom>
              <a:noFill/>
              <a:ln w="19050">
                <a:solidFill>
                  <a:srgbClr val="009988"/>
                </a:solidFill>
                <a:round/>
                <a:headEnd/>
                <a:tailEnd/>
              </a:ln>
            </p:spPr>
            <p:txBody>
              <a:bodyPr/>
              <a:lstStyle/>
              <a:p>
                <a:endParaRPr lang="en-US" sz="1800"/>
              </a:p>
            </p:txBody>
          </p:sp>
          <p:sp>
            <p:nvSpPr>
              <p:cNvPr id="309" name="Line 33"/>
              <p:cNvSpPr>
                <a:spLocks noChangeAspect="1" noChangeShapeType="1"/>
              </p:cNvSpPr>
              <p:nvPr/>
            </p:nvSpPr>
            <p:spPr bwMode="auto">
              <a:xfrm>
                <a:off x="2444" y="3093"/>
                <a:ext cx="20" cy="6"/>
              </a:xfrm>
              <a:prstGeom prst="line">
                <a:avLst/>
              </a:prstGeom>
              <a:noFill/>
              <a:ln w="19050">
                <a:solidFill>
                  <a:srgbClr val="009988"/>
                </a:solidFill>
                <a:round/>
                <a:headEnd/>
                <a:tailEnd/>
              </a:ln>
            </p:spPr>
            <p:txBody>
              <a:bodyPr/>
              <a:lstStyle/>
              <a:p>
                <a:endParaRPr lang="en-US" sz="1800"/>
              </a:p>
            </p:txBody>
          </p:sp>
          <p:sp>
            <p:nvSpPr>
              <p:cNvPr id="310" name="Line 34"/>
              <p:cNvSpPr>
                <a:spLocks noChangeAspect="1" noChangeShapeType="1"/>
              </p:cNvSpPr>
              <p:nvPr/>
            </p:nvSpPr>
            <p:spPr bwMode="auto">
              <a:xfrm flipH="1">
                <a:off x="2464" y="3099"/>
                <a:ext cx="5" cy="15"/>
              </a:xfrm>
              <a:prstGeom prst="line">
                <a:avLst/>
              </a:prstGeom>
              <a:noFill/>
              <a:ln w="19050">
                <a:solidFill>
                  <a:srgbClr val="009988"/>
                </a:solidFill>
                <a:round/>
                <a:headEnd/>
                <a:tailEnd/>
              </a:ln>
            </p:spPr>
            <p:txBody>
              <a:bodyPr/>
              <a:lstStyle/>
              <a:p>
                <a:endParaRPr lang="en-US" sz="1800"/>
              </a:p>
            </p:txBody>
          </p:sp>
          <p:sp>
            <p:nvSpPr>
              <p:cNvPr id="311" name="Line 35"/>
              <p:cNvSpPr>
                <a:spLocks noChangeAspect="1" noChangeShapeType="1"/>
              </p:cNvSpPr>
              <p:nvPr/>
            </p:nvSpPr>
            <p:spPr bwMode="auto">
              <a:xfrm flipH="1">
                <a:off x="2448" y="3114"/>
                <a:ext cx="16" cy="1"/>
              </a:xfrm>
              <a:prstGeom prst="line">
                <a:avLst/>
              </a:prstGeom>
              <a:noFill/>
              <a:ln w="19050">
                <a:solidFill>
                  <a:srgbClr val="009988"/>
                </a:solidFill>
                <a:round/>
                <a:headEnd/>
                <a:tailEnd/>
              </a:ln>
            </p:spPr>
            <p:txBody>
              <a:bodyPr/>
              <a:lstStyle/>
              <a:p>
                <a:endParaRPr lang="en-US" sz="1800"/>
              </a:p>
            </p:txBody>
          </p:sp>
          <p:sp>
            <p:nvSpPr>
              <p:cNvPr id="312" name="Line 36"/>
              <p:cNvSpPr>
                <a:spLocks noChangeAspect="1" noChangeShapeType="1"/>
              </p:cNvSpPr>
              <p:nvPr/>
            </p:nvSpPr>
            <p:spPr bwMode="auto">
              <a:xfrm flipH="1">
                <a:off x="2444" y="3114"/>
                <a:ext cx="4" cy="20"/>
              </a:xfrm>
              <a:prstGeom prst="line">
                <a:avLst/>
              </a:prstGeom>
              <a:noFill/>
              <a:ln w="19050">
                <a:solidFill>
                  <a:srgbClr val="009988"/>
                </a:solidFill>
                <a:round/>
                <a:headEnd/>
                <a:tailEnd/>
              </a:ln>
            </p:spPr>
            <p:txBody>
              <a:bodyPr/>
              <a:lstStyle/>
              <a:p>
                <a:endParaRPr lang="en-US" sz="1800"/>
              </a:p>
            </p:txBody>
          </p:sp>
          <p:sp>
            <p:nvSpPr>
              <p:cNvPr id="313" name="Line 37"/>
              <p:cNvSpPr>
                <a:spLocks noChangeAspect="1" noChangeShapeType="1"/>
              </p:cNvSpPr>
              <p:nvPr/>
            </p:nvSpPr>
            <p:spPr bwMode="auto">
              <a:xfrm flipH="1">
                <a:off x="2422" y="3134"/>
                <a:ext cx="22" cy="15"/>
              </a:xfrm>
              <a:prstGeom prst="line">
                <a:avLst/>
              </a:prstGeom>
              <a:noFill/>
              <a:ln w="19050">
                <a:solidFill>
                  <a:srgbClr val="009988"/>
                </a:solidFill>
                <a:round/>
                <a:headEnd/>
                <a:tailEnd/>
              </a:ln>
            </p:spPr>
            <p:txBody>
              <a:bodyPr/>
              <a:lstStyle/>
              <a:p>
                <a:endParaRPr lang="en-US" sz="1800"/>
              </a:p>
            </p:txBody>
          </p:sp>
          <p:sp>
            <p:nvSpPr>
              <p:cNvPr id="314" name="Line 38"/>
              <p:cNvSpPr>
                <a:spLocks noChangeAspect="1" noChangeShapeType="1"/>
              </p:cNvSpPr>
              <p:nvPr/>
            </p:nvSpPr>
            <p:spPr bwMode="auto">
              <a:xfrm flipH="1">
                <a:off x="2571" y="2551"/>
                <a:ext cx="5" cy="92"/>
              </a:xfrm>
              <a:prstGeom prst="line">
                <a:avLst/>
              </a:prstGeom>
              <a:noFill/>
              <a:ln w="19050">
                <a:solidFill>
                  <a:srgbClr val="009988"/>
                </a:solidFill>
                <a:round/>
                <a:headEnd/>
                <a:tailEnd/>
              </a:ln>
            </p:spPr>
            <p:txBody>
              <a:bodyPr/>
              <a:lstStyle/>
              <a:p>
                <a:endParaRPr lang="en-US" sz="1800"/>
              </a:p>
            </p:txBody>
          </p:sp>
          <p:sp>
            <p:nvSpPr>
              <p:cNvPr id="315" name="Line 39"/>
              <p:cNvSpPr>
                <a:spLocks noChangeAspect="1" noChangeShapeType="1"/>
              </p:cNvSpPr>
              <p:nvPr/>
            </p:nvSpPr>
            <p:spPr bwMode="auto">
              <a:xfrm flipH="1">
                <a:off x="2556" y="2643"/>
                <a:ext cx="15" cy="15"/>
              </a:xfrm>
              <a:prstGeom prst="line">
                <a:avLst/>
              </a:prstGeom>
              <a:noFill/>
              <a:ln w="19050">
                <a:solidFill>
                  <a:srgbClr val="009988"/>
                </a:solidFill>
                <a:round/>
                <a:headEnd/>
                <a:tailEnd/>
              </a:ln>
            </p:spPr>
            <p:txBody>
              <a:bodyPr/>
              <a:lstStyle/>
              <a:p>
                <a:endParaRPr lang="en-US" sz="1800"/>
              </a:p>
            </p:txBody>
          </p:sp>
          <p:sp>
            <p:nvSpPr>
              <p:cNvPr id="316" name="Line 40"/>
              <p:cNvSpPr>
                <a:spLocks noChangeAspect="1" noChangeShapeType="1"/>
              </p:cNvSpPr>
              <p:nvPr/>
            </p:nvSpPr>
            <p:spPr bwMode="auto">
              <a:xfrm flipH="1" flipV="1">
                <a:off x="2551" y="2653"/>
                <a:ext cx="5" cy="5"/>
              </a:xfrm>
              <a:prstGeom prst="line">
                <a:avLst/>
              </a:prstGeom>
              <a:noFill/>
              <a:ln w="19050">
                <a:solidFill>
                  <a:srgbClr val="009988"/>
                </a:solidFill>
                <a:round/>
                <a:headEnd/>
                <a:tailEnd/>
              </a:ln>
            </p:spPr>
            <p:txBody>
              <a:bodyPr/>
              <a:lstStyle/>
              <a:p>
                <a:endParaRPr lang="en-US" sz="1800"/>
              </a:p>
            </p:txBody>
          </p:sp>
          <p:sp>
            <p:nvSpPr>
              <p:cNvPr id="317" name="Line 41"/>
              <p:cNvSpPr>
                <a:spLocks noChangeAspect="1" noChangeShapeType="1"/>
              </p:cNvSpPr>
              <p:nvPr/>
            </p:nvSpPr>
            <p:spPr bwMode="auto">
              <a:xfrm>
                <a:off x="2551" y="2653"/>
                <a:ext cx="0" cy="20"/>
              </a:xfrm>
              <a:prstGeom prst="line">
                <a:avLst/>
              </a:prstGeom>
              <a:noFill/>
              <a:ln w="19050">
                <a:solidFill>
                  <a:srgbClr val="009988"/>
                </a:solidFill>
                <a:round/>
                <a:headEnd/>
                <a:tailEnd/>
              </a:ln>
            </p:spPr>
            <p:txBody>
              <a:bodyPr/>
              <a:lstStyle/>
              <a:p>
                <a:endParaRPr lang="en-US" sz="1800"/>
              </a:p>
            </p:txBody>
          </p:sp>
          <p:sp>
            <p:nvSpPr>
              <p:cNvPr id="318" name="Line 42"/>
              <p:cNvSpPr>
                <a:spLocks noChangeAspect="1" noChangeShapeType="1"/>
              </p:cNvSpPr>
              <p:nvPr/>
            </p:nvSpPr>
            <p:spPr bwMode="auto">
              <a:xfrm flipH="1">
                <a:off x="2519" y="2673"/>
                <a:ext cx="32" cy="6"/>
              </a:xfrm>
              <a:prstGeom prst="line">
                <a:avLst/>
              </a:prstGeom>
              <a:noFill/>
              <a:ln w="19050">
                <a:solidFill>
                  <a:srgbClr val="009988"/>
                </a:solidFill>
                <a:round/>
                <a:headEnd/>
                <a:tailEnd/>
              </a:ln>
            </p:spPr>
            <p:txBody>
              <a:bodyPr/>
              <a:lstStyle/>
              <a:p>
                <a:endParaRPr lang="en-US" sz="1800"/>
              </a:p>
            </p:txBody>
          </p:sp>
          <p:sp>
            <p:nvSpPr>
              <p:cNvPr id="319" name="Line 43"/>
              <p:cNvSpPr>
                <a:spLocks noChangeAspect="1" noChangeShapeType="1"/>
              </p:cNvSpPr>
              <p:nvPr/>
            </p:nvSpPr>
            <p:spPr bwMode="auto">
              <a:xfrm flipH="1" flipV="1">
                <a:off x="2494" y="2673"/>
                <a:ext cx="25" cy="6"/>
              </a:xfrm>
              <a:prstGeom prst="line">
                <a:avLst/>
              </a:prstGeom>
              <a:noFill/>
              <a:ln w="19050">
                <a:solidFill>
                  <a:srgbClr val="009988"/>
                </a:solidFill>
                <a:round/>
                <a:headEnd/>
                <a:tailEnd/>
              </a:ln>
            </p:spPr>
            <p:txBody>
              <a:bodyPr/>
              <a:lstStyle/>
              <a:p>
                <a:endParaRPr lang="en-US" sz="1800"/>
              </a:p>
            </p:txBody>
          </p:sp>
          <p:sp>
            <p:nvSpPr>
              <p:cNvPr id="320" name="Line 44"/>
              <p:cNvSpPr>
                <a:spLocks noChangeAspect="1" noChangeShapeType="1"/>
              </p:cNvSpPr>
              <p:nvPr/>
            </p:nvSpPr>
            <p:spPr bwMode="auto">
              <a:xfrm flipH="1">
                <a:off x="2479" y="2673"/>
                <a:ext cx="15" cy="1"/>
              </a:xfrm>
              <a:prstGeom prst="line">
                <a:avLst/>
              </a:prstGeom>
              <a:noFill/>
              <a:ln w="19050">
                <a:solidFill>
                  <a:srgbClr val="009988"/>
                </a:solidFill>
                <a:round/>
                <a:headEnd/>
                <a:tailEnd/>
              </a:ln>
            </p:spPr>
            <p:txBody>
              <a:bodyPr/>
              <a:lstStyle/>
              <a:p>
                <a:endParaRPr lang="en-US" sz="1800"/>
              </a:p>
            </p:txBody>
          </p:sp>
          <p:sp>
            <p:nvSpPr>
              <p:cNvPr id="321" name="Line 45"/>
              <p:cNvSpPr>
                <a:spLocks noChangeAspect="1" noChangeShapeType="1"/>
              </p:cNvSpPr>
              <p:nvPr/>
            </p:nvSpPr>
            <p:spPr bwMode="auto">
              <a:xfrm>
                <a:off x="2479" y="2673"/>
                <a:ext cx="0" cy="26"/>
              </a:xfrm>
              <a:prstGeom prst="line">
                <a:avLst/>
              </a:prstGeom>
              <a:noFill/>
              <a:ln w="19050">
                <a:solidFill>
                  <a:srgbClr val="009988"/>
                </a:solidFill>
                <a:round/>
                <a:headEnd/>
                <a:tailEnd/>
              </a:ln>
            </p:spPr>
            <p:txBody>
              <a:bodyPr/>
              <a:lstStyle/>
              <a:p>
                <a:endParaRPr lang="en-US" sz="1800"/>
              </a:p>
            </p:txBody>
          </p:sp>
          <p:sp>
            <p:nvSpPr>
              <p:cNvPr id="322" name="Line 46"/>
              <p:cNvSpPr>
                <a:spLocks noChangeAspect="1" noChangeShapeType="1"/>
              </p:cNvSpPr>
              <p:nvPr/>
            </p:nvSpPr>
            <p:spPr bwMode="auto">
              <a:xfrm>
                <a:off x="2479" y="2699"/>
                <a:ext cx="15" cy="15"/>
              </a:xfrm>
              <a:prstGeom prst="line">
                <a:avLst/>
              </a:prstGeom>
              <a:noFill/>
              <a:ln w="19050">
                <a:solidFill>
                  <a:srgbClr val="009988"/>
                </a:solidFill>
                <a:round/>
                <a:headEnd/>
                <a:tailEnd/>
              </a:ln>
            </p:spPr>
            <p:txBody>
              <a:bodyPr/>
              <a:lstStyle/>
              <a:p>
                <a:endParaRPr lang="en-US" sz="1800"/>
              </a:p>
            </p:txBody>
          </p:sp>
          <p:sp>
            <p:nvSpPr>
              <p:cNvPr id="323" name="Line 47"/>
              <p:cNvSpPr>
                <a:spLocks noChangeAspect="1" noChangeShapeType="1"/>
              </p:cNvSpPr>
              <p:nvPr/>
            </p:nvSpPr>
            <p:spPr bwMode="auto">
              <a:xfrm flipH="1">
                <a:off x="2489" y="2714"/>
                <a:ext cx="5" cy="31"/>
              </a:xfrm>
              <a:prstGeom prst="line">
                <a:avLst/>
              </a:prstGeom>
              <a:noFill/>
              <a:ln w="19050">
                <a:solidFill>
                  <a:srgbClr val="009988"/>
                </a:solidFill>
                <a:round/>
                <a:headEnd/>
                <a:tailEnd/>
              </a:ln>
            </p:spPr>
            <p:txBody>
              <a:bodyPr/>
              <a:lstStyle/>
              <a:p>
                <a:endParaRPr lang="en-US" sz="1800"/>
              </a:p>
            </p:txBody>
          </p:sp>
          <p:sp>
            <p:nvSpPr>
              <p:cNvPr id="324" name="Line 48"/>
              <p:cNvSpPr>
                <a:spLocks noChangeAspect="1" noChangeShapeType="1"/>
              </p:cNvSpPr>
              <p:nvPr/>
            </p:nvSpPr>
            <p:spPr bwMode="auto">
              <a:xfrm>
                <a:off x="2489" y="2745"/>
                <a:ext cx="5" cy="31"/>
              </a:xfrm>
              <a:prstGeom prst="line">
                <a:avLst/>
              </a:prstGeom>
              <a:noFill/>
              <a:ln w="19050">
                <a:solidFill>
                  <a:srgbClr val="009988"/>
                </a:solidFill>
                <a:round/>
                <a:headEnd/>
                <a:tailEnd/>
              </a:ln>
            </p:spPr>
            <p:txBody>
              <a:bodyPr/>
              <a:lstStyle/>
              <a:p>
                <a:endParaRPr lang="en-US" sz="1800"/>
              </a:p>
            </p:txBody>
          </p:sp>
          <p:sp>
            <p:nvSpPr>
              <p:cNvPr id="325" name="Line 49"/>
              <p:cNvSpPr>
                <a:spLocks noChangeAspect="1" noChangeShapeType="1"/>
              </p:cNvSpPr>
              <p:nvPr/>
            </p:nvSpPr>
            <p:spPr bwMode="auto">
              <a:xfrm flipH="1">
                <a:off x="2474" y="2776"/>
                <a:ext cx="20" cy="31"/>
              </a:xfrm>
              <a:prstGeom prst="line">
                <a:avLst/>
              </a:prstGeom>
              <a:noFill/>
              <a:ln w="19050">
                <a:solidFill>
                  <a:srgbClr val="009988"/>
                </a:solidFill>
                <a:round/>
                <a:headEnd/>
                <a:tailEnd/>
              </a:ln>
            </p:spPr>
            <p:txBody>
              <a:bodyPr/>
              <a:lstStyle/>
              <a:p>
                <a:endParaRPr lang="en-US" sz="1800"/>
              </a:p>
            </p:txBody>
          </p:sp>
          <p:sp>
            <p:nvSpPr>
              <p:cNvPr id="326" name="Freeform 50"/>
              <p:cNvSpPr>
                <a:spLocks noChangeAspect="1"/>
              </p:cNvSpPr>
              <p:nvPr/>
            </p:nvSpPr>
            <p:spPr bwMode="auto">
              <a:xfrm>
                <a:off x="1799" y="2512"/>
                <a:ext cx="727" cy="540"/>
              </a:xfrm>
              <a:custGeom>
                <a:avLst/>
                <a:gdLst/>
                <a:ahLst/>
                <a:cxnLst>
                  <a:cxn ang="0">
                    <a:pos x="75" y="19"/>
                  </a:cxn>
                  <a:cxn ang="0">
                    <a:pos x="88" y="50"/>
                  </a:cxn>
                  <a:cxn ang="0">
                    <a:pos x="75" y="37"/>
                  </a:cxn>
                  <a:cxn ang="0">
                    <a:pos x="44" y="50"/>
                  </a:cxn>
                  <a:cxn ang="0">
                    <a:pos x="63" y="50"/>
                  </a:cxn>
                  <a:cxn ang="0">
                    <a:pos x="75" y="31"/>
                  </a:cxn>
                  <a:cxn ang="0">
                    <a:pos x="88" y="44"/>
                  </a:cxn>
                  <a:cxn ang="0">
                    <a:pos x="88" y="37"/>
                  </a:cxn>
                  <a:cxn ang="0">
                    <a:pos x="82" y="0"/>
                  </a:cxn>
                  <a:cxn ang="0">
                    <a:pos x="94" y="13"/>
                  </a:cxn>
                  <a:cxn ang="0">
                    <a:pos x="113" y="31"/>
                  </a:cxn>
                  <a:cxn ang="0">
                    <a:pos x="132" y="44"/>
                  </a:cxn>
                  <a:cxn ang="0">
                    <a:pos x="145" y="50"/>
                  </a:cxn>
                  <a:cxn ang="0">
                    <a:pos x="163" y="56"/>
                  </a:cxn>
                  <a:cxn ang="0">
                    <a:pos x="185" y="50"/>
                  </a:cxn>
                  <a:cxn ang="0">
                    <a:pos x="811" y="557"/>
                  </a:cxn>
                  <a:cxn ang="0">
                    <a:pos x="817" y="573"/>
                  </a:cxn>
                  <a:cxn ang="0">
                    <a:pos x="785" y="607"/>
                  </a:cxn>
                  <a:cxn ang="0">
                    <a:pos x="495" y="571"/>
                  </a:cxn>
                  <a:cxn ang="0">
                    <a:pos x="485" y="551"/>
                  </a:cxn>
                  <a:cxn ang="0">
                    <a:pos x="481" y="533"/>
                  </a:cxn>
                  <a:cxn ang="0">
                    <a:pos x="465" y="517"/>
                  </a:cxn>
                  <a:cxn ang="0">
                    <a:pos x="443" y="501"/>
                  </a:cxn>
                  <a:cxn ang="0">
                    <a:pos x="439" y="467"/>
                  </a:cxn>
                  <a:cxn ang="0">
                    <a:pos x="435" y="427"/>
                  </a:cxn>
                  <a:cxn ang="0">
                    <a:pos x="413" y="421"/>
                  </a:cxn>
                  <a:cxn ang="0">
                    <a:pos x="399" y="413"/>
                  </a:cxn>
                  <a:cxn ang="0">
                    <a:pos x="379" y="389"/>
                  </a:cxn>
                  <a:cxn ang="0">
                    <a:pos x="351" y="382"/>
                  </a:cxn>
                  <a:cxn ang="0">
                    <a:pos x="345" y="370"/>
                  </a:cxn>
                  <a:cxn ang="0">
                    <a:pos x="339" y="359"/>
                  </a:cxn>
                  <a:cxn ang="0">
                    <a:pos x="321" y="357"/>
                  </a:cxn>
                  <a:cxn ang="0">
                    <a:pos x="303" y="351"/>
                  </a:cxn>
                  <a:cxn ang="0">
                    <a:pos x="293" y="339"/>
                  </a:cxn>
                  <a:cxn ang="0">
                    <a:pos x="275" y="325"/>
                  </a:cxn>
                  <a:cxn ang="0">
                    <a:pos x="247" y="311"/>
                  </a:cxn>
                  <a:cxn ang="0">
                    <a:pos x="225" y="295"/>
                  </a:cxn>
                  <a:cxn ang="0">
                    <a:pos x="221" y="281"/>
                  </a:cxn>
                  <a:cxn ang="0">
                    <a:pos x="193" y="261"/>
                  </a:cxn>
                  <a:cxn ang="0">
                    <a:pos x="213" y="267"/>
                  </a:cxn>
                  <a:cxn ang="0">
                    <a:pos x="175" y="255"/>
                  </a:cxn>
                  <a:cxn ang="0">
                    <a:pos x="155" y="251"/>
                  </a:cxn>
                  <a:cxn ang="0">
                    <a:pos x="135" y="249"/>
                  </a:cxn>
                  <a:cxn ang="0">
                    <a:pos x="115" y="251"/>
                  </a:cxn>
                  <a:cxn ang="0">
                    <a:pos x="109" y="237"/>
                  </a:cxn>
                  <a:cxn ang="0">
                    <a:pos x="97" y="229"/>
                  </a:cxn>
                  <a:cxn ang="0">
                    <a:pos x="85" y="221"/>
                  </a:cxn>
                  <a:cxn ang="0">
                    <a:pos x="73" y="211"/>
                  </a:cxn>
                  <a:cxn ang="0">
                    <a:pos x="63" y="201"/>
                  </a:cxn>
                  <a:cxn ang="0">
                    <a:pos x="63" y="188"/>
                  </a:cxn>
                  <a:cxn ang="0">
                    <a:pos x="38" y="176"/>
                  </a:cxn>
                  <a:cxn ang="0">
                    <a:pos x="18" y="169"/>
                  </a:cxn>
                  <a:cxn ang="0">
                    <a:pos x="6" y="150"/>
                  </a:cxn>
                  <a:cxn ang="0">
                    <a:pos x="0" y="125"/>
                  </a:cxn>
                  <a:cxn ang="0">
                    <a:pos x="0" y="113"/>
                  </a:cxn>
                  <a:cxn ang="0">
                    <a:pos x="0" y="88"/>
                  </a:cxn>
                  <a:cxn ang="0">
                    <a:pos x="13" y="69"/>
                  </a:cxn>
                  <a:cxn ang="0">
                    <a:pos x="75" y="19"/>
                  </a:cxn>
                </a:cxnLst>
                <a:rect l="0" t="0" r="r" b="b"/>
                <a:pathLst>
                  <a:path w="817" h="607">
                    <a:moveTo>
                      <a:pt x="75" y="19"/>
                    </a:moveTo>
                    <a:lnTo>
                      <a:pt x="88" y="50"/>
                    </a:lnTo>
                    <a:lnTo>
                      <a:pt x="75" y="37"/>
                    </a:lnTo>
                    <a:lnTo>
                      <a:pt x="44" y="50"/>
                    </a:lnTo>
                    <a:lnTo>
                      <a:pt x="63" y="50"/>
                    </a:lnTo>
                    <a:lnTo>
                      <a:pt x="75" y="31"/>
                    </a:lnTo>
                    <a:lnTo>
                      <a:pt x="88" y="44"/>
                    </a:lnTo>
                    <a:lnTo>
                      <a:pt x="88" y="37"/>
                    </a:lnTo>
                    <a:lnTo>
                      <a:pt x="82" y="0"/>
                    </a:lnTo>
                    <a:lnTo>
                      <a:pt x="94" y="13"/>
                    </a:lnTo>
                    <a:lnTo>
                      <a:pt x="113" y="31"/>
                    </a:lnTo>
                    <a:lnTo>
                      <a:pt x="132" y="44"/>
                    </a:lnTo>
                    <a:lnTo>
                      <a:pt x="145" y="50"/>
                    </a:lnTo>
                    <a:lnTo>
                      <a:pt x="163" y="56"/>
                    </a:lnTo>
                    <a:lnTo>
                      <a:pt x="185" y="50"/>
                    </a:lnTo>
                    <a:lnTo>
                      <a:pt x="811" y="557"/>
                    </a:lnTo>
                    <a:lnTo>
                      <a:pt x="817" y="573"/>
                    </a:lnTo>
                    <a:lnTo>
                      <a:pt x="785" y="607"/>
                    </a:lnTo>
                    <a:lnTo>
                      <a:pt x="495" y="571"/>
                    </a:lnTo>
                    <a:lnTo>
                      <a:pt x="485" y="551"/>
                    </a:lnTo>
                    <a:lnTo>
                      <a:pt x="481" y="533"/>
                    </a:lnTo>
                    <a:lnTo>
                      <a:pt x="465" y="517"/>
                    </a:lnTo>
                    <a:lnTo>
                      <a:pt x="443" y="501"/>
                    </a:lnTo>
                    <a:lnTo>
                      <a:pt x="439" y="467"/>
                    </a:lnTo>
                    <a:lnTo>
                      <a:pt x="435" y="427"/>
                    </a:lnTo>
                    <a:lnTo>
                      <a:pt x="413" y="421"/>
                    </a:lnTo>
                    <a:lnTo>
                      <a:pt x="399" y="413"/>
                    </a:lnTo>
                    <a:lnTo>
                      <a:pt x="379" y="389"/>
                    </a:lnTo>
                    <a:lnTo>
                      <a:pt x="351" y="382"/>
                    </a:lnTo>
                    <a:lnTo>
                      <a:pt x="345" y="370"/>
                    </a:lnTo>
                    <a:lnTo>
                      <a:pt x="339" y="359"/>
                    </a:lnTo>
                    <a:lnTo>
                      <a:pt x="321" y="357"/>
                    </a:lnTo>
                    <a:lnTo>
                      <a:pt x="303" y="351"/>
                    </a:lnTo>
                    <a:lnTo>
                      <a:pt x="293" y="339"/>
                    </a:lnTo>
                    <a:lnTo>
                      <a:pt x="275" y="325"/>
                    </a:lnTo>
                    <a:lnTo>
                      <a:pt x="247" y="311"/>
                    </a:lnTo>
                    <a:lnTo>
                      <a:pt x="225" y="295"/>
                    </a:lnTo>
                    <a:lnTo>
                      <a:pt x="221" y="281"/>
                    </a:lnTo>
                    <a:lnTo>
                      <a:pt x="193" y="261"/>
                    </a:lnTo>
                    <a:lnTo>
                      <a:pt x="213" y="267"/>
                    </a:lnTo>
                    <a:lnTo>
                      <a:pt x="175" y="255"/>
                    </a:lnTo>
                    <a:lnTo>
                      <a:pt x="155" y="251"/>
                    </a:lnTo>
                    <a:lnTo>
                      <a:pt x="135" y="249"/>
                    </a:lnTo>
                    <a:lnTo>
                      <a:pt x="115" y="251"/>
                    </a:lnTo>
                    <a:lnTo>
                      <a:pt x="109" y="237"/>
                    </a:lnTo>
                    <a:lnTo>
                      <a:pt x="97" y="229"/>
                    </a:lnTo>
                    <a:lnTo>
                      <a:pt x="85" y="221"/>
                    </a:lnTo>
                    <a:lnTo>
                      <a:pt x="73" y="211"/>
                    </a:lnTo>
                    <a:lnTo>
                      <a:pt x="63" y="201"/>
                    </a:lnTo>
                    <a:lnTo>
                      <a:pt x="63" y="188"/>
                    </a:lnTo>
                    <a:lnTo>
                      <a:pt x="38" y="176"/>
                    </a:lnTo>
                    <a:lnTo>
                      <a:pt x="18" y="169"/>
                    </a:lnTo>
                    <a:lnTo>
                      <a:pt x="6" y="150"/>
                    </a:lnTo>
                    <a:lnTo>
                      <a:pt x="0" y="125"/>
                    </a:lnTo>
                    <a:lnTo>
                      <a:pt x="0" y="113"/>
                    </a:lnTo>
                    <a:lnTo>
                      <a:pt x="0" y="88"/>
                    </a:lnTo>
                    <a:lnTo>
                      <a:pt x="13" y="69"/>
                    </a:lnTo>
                    <a:lnTo>
                      <a:pt x="75" y="19"/>
                    </a:lnTo>
                    <a:close/>
                  </a:path>
                </a:pathLst>
              </a:custGeom>
              <a:solidFill>
                <a:srgbClr val="FFEEAA"/>
              </a:solidFill>
              <a:ln w="9525">
                <a:noFill/>
                <a:round/>
                <a:headEnd/>
                <a:tailEnd/>
              </a:ln>
            </p:spPr>
            <p:txBody>
              <a:bodyPr/>
              <a:lstStyle/>
              <a:p>
                <a:endParaRPr lang="en-US" sz="1800"/>
              </a:p>
            </p:txBody>
          </p:sp>
          <p:sp>
            <p:nvSpPr>
              <p:cNvPr id="327" name="Freeform 51"/>
              <p:cNvSpPr>
                <a:spLocks noChangeAspect="1"/>
              </p:cNvSpPr>
              <p:nvPr/>
            </p:nvSpPr>
            <p:spPr bwMode="auto">
              <a:xfrm>
                <a:off x="1732" y="2627"/>
                <a:ext cx="167" cy="168"/>
              </a:xfrm>
              <a:custGeom>
                <a:avLst/>
                <a:gdLst/>
                <a:ahLst/>
                <a:cxnLst>
                  <a:cxn ang="0">
                    <a:pos x="94" y="151"/>
                  </a:cxn>
                  <a:cxn ang="0">
                    <a:pos x="78" y="135"/>
                  </a:cxn>
                  <a:cxn ang="0">
                    <a:pos x="74" y="121"/>
                  </a:cxn>
                  <a:cxn ang="0">
                    <a:pos x="68" y="109"/>
                  </a:cxn>
                  <a:cxn ang="0">
                    <a:pos x="56" y="88"/>
                  </a:cxn>
                  <a:cxn ang="0">
                    <a:pos x="44" y="82"/>
                  </a:cxn>
                  <a:cxn ang="0">
                    <a:pos x="25" y="69"/>
                  </a:cxn>
                  <a:cxn ang="0">
                    <a:pos x="19" y="44"/>
                  </a:cxn>
                  <a:cxn ang="0">
                    <a:pos x="12" y="31"/>
                  </a:cxn>
                  <a:cxn ang="0">
                    <a:pos x="7" y="19"/>
                  </a:cxn>
                  <a:cxn ang="0">
                    <a:pos x="0" y="13"/>
                  </a:cxn>
                  <a:cxn ang="0">
                    <a:pos x="7" y="0"/>
                  </a:cxn>
                  <a:cxn ang="0">
                    <a:pos x="25" y="13"/>
                  </a:cxn>
                  <a:cxn ang="0">
                    <a:pos x="38" y="31"/>
                  </a:cxn>
                  <a:cxn ang="0">
                    <a:pos x="63" y="38"/>
                  </a:cxn>
                  <a:cxn ang="0">
                    <a:pos x="82" y="50"/>
                  </a:cxn>
                  <a:cxn ang="0">
                    <a:pos x="119" y="63"/>
                  </a:cxn>
                  <a:cxn ang="0">
                    <a:pos x="157" y="76"/>
                  </a:cxn>
                  <a:cxn ang="0">
                    <a:pos x="176" y="107"/>
                  </a:cxn>
                  <a:cxn ang="0">
                    <a:pos x="188" y="126"/>
                  </a:cxn>
                  <a:cxn ang="0">
                    <a:pos x="125" y="189"/>
                  </a:cxn>
                  <a:cxn ang="0">
                    <a:pos x="94" y="151"/>
                  </a:cxn>
                </a:cxnLst>
                <a:rect l="0" t="0" r="r" b="b"/>
                <a:pathLst>
                  <a:path w="188" h="189">
                    <a:moveTo>
                      <a:pt x="94" y="151"/>
                    </a:moveTo>
                    <a:lnTo>
                      <a:pt x="78" y="135"/>
                    </a:lnTo>
                    <a:lnTo>
                      <a:pt x="74" y="121"/>
                    </a:lnTo>
                    <a:lnTo>
                      <a:pt x="68" y="109"/>
                    </a:lnTo>
                    <a:lnTo>
                      <a:pt x="56" y="88"/>
                    </a:lnTo>
                    <a:lnTo>
                      <a:pt x="44" y="82"/>
                    </a:lnTo>
                    <a:lnTo>
                      <a:pt x="25" y="69"/>
                    </a:lnTo>
                    <a:lnTo>
                      <a:pt x="19" y="44"/>
                    </a:lnTo>
                    <a:lnTo>
                      <a:pt x="12" y="31"/>
                    </a:lnTo>
                    <a:lnTo>
                      <a:pt x="7" y="19"/>
                    </a:lnTo>
                    <a:lnTo>
                      <a:pt x="0" y="13"/>
                    </a:lnTo>
                    <a:lnTo>
                      <a:pt x="7" y="0"/>
                    </a:lnTo>
                    <a:lnTo>
                      <a:pt x="25" y="13"/>
                    </a:lnTo>
                    <a:lnTo>
                      <a:pt x="38" y="31"/>
                    </a:lnTo>
                    <a:lnTo>
                      <a:pt x="63" y="38"/>
                    </a:lnTo>
                    <a:lnTo>
                      <a:pt x="82" y="50"/>
                    </a:lnTo>
                    <a:lnTo>
                      <a:pt x="119" y="63"/>
                    </a:lnTo>
                    <a:lnTo>
                      <a:pt x="157" y="76"/>
                    </a:lnTo>
                    <a:lnTo>
                      <a:pt x="176" y="107"/>
                    </a:lnTo>
                    <a:lnTo>
                      <a:pt x="188" y="126"/>
                    </a:lnTo>
                    <a:lnTo>
                      <a:pt x="125" y="189"/>
                    </a:lnTo>
                    <a:lnTo>
                      <a:pt x="94" y="151"/>
                    </a:lnTo>
                    <a:close/>
                  </a:path>
                </a:pathLst>
              </a:custGeom>
              <a:solidFill>
                <a:srgbClr val="FFE67D"/>
              </a:solidFill>
              <a:ln w="9525" cap="flat" cmpd="sng">
                <a:noFill/>
                <a:prstDash val="solid"/>
                <a:round/>
                <a:headEnd type="none" w="med" len="med"/>
                <a:tailEnd type="none" w="med" len="med"/>
              </a:ln>
              <a:effectLst/>
            </p:spPr>
            <p:txBody>
              <a:bodyPr/>
              <a:lstStyle/>
              <a:p>
                <a:endParaRPr lang="en-US" sz="1800"/>
              </a:p>
            </p:txBody>
          </p:sp>
          <p:sp>
            <p:nvSpPr>
              <p:cNvPr id="328" name="Freeform 52"/>
              <p:cNvSpPr>
                <a:spLocks noChangeAspect="1"/>
              </p:cNvSpPr>
              <p:nvPr/>
            </p:nvSpPr>
            <p:spPr bwMode="auto">
              <a:xfrm>
                <a:off x="1994" y="2317"/>
                <a:ext cx="1187" cy="1114"/>
              </a:xfrm>
              <a:custGeom>
                <a:avLst/>
                <a:gdLst/>
                <a:ahLst/>
                <a:cxnLst>
                  <a:cxn ang="0">
                    <a:pos x="6" y="531"/>
                  </a:cxn>
                  <a:cxn ang="0">
                    <a:pos x="19" y="512"/>
                  </a:cxn>
                  <a:cxn ang="0">
                    <a:pos x="44" y="493"/>
                  </a:cxn>
                  <a:cxn ang="0">
                    <a:pos x="63" y="481"/>
                  </a:cxn>
                  <a:cxn ang="0">
                    <a:pos x="81" y="475"/>
                  </a:cxn>
                  <a:cxn ang="0">
                    <a:pos x="88" y="450"/>
                  </a:cxn>
                  <a:cxn ang="0">
                    <a:pos x="94" y="418"/>
                  </a:cxn>
                  <a:cxn ang="0">
                    <a:pos x="107" y="425"/>
                  </a:cxn>
                  <a:cxn ang="0">
                    <a:pos x="119" y="412"/>
                  </a:cxn>
                  <a:cxn ang="0">
                    <a:pos x="113" y="387"/>
                  </a:cxn>
                  <a:cxn ang="0">
                    <a:pos x="119" y="374"/>
                  </a:cxn>
                  <a:cxn ang="0">
                    <a:pos x="119" y="368"/>
                  </a:cxn>
                  <a:cxn ang="0">
                    <a:pos x="107" y="362"/>
                  </a:cxn>
                  <a:cxn ang="0">
                    <a:pos x="100" y="350"/>
                  </a:cxn>
                  <a:cxn ang="0">
                    <a:pos x="107" y="337"/>
                  </a:cxn>
                  <a:cxn ang="0">
                    <a:pos x="119" y="343"/>
                  </a:cxn>
                  <a:cxn ang="0">
                    <a:pos x="126" y="324"/>
                  </a:cxn>
                  <a:cxn ang="0">
                    <a:pos x="107" y="324"/>
                  </a:cxn>
                  <a:cxn ang="0">
                    <a:pos x="119" y="299"/>
                  </a:cxn>
                  <a:cxn ang="0">
                    <a:pos x="126" y="280"/>
                  </a:cxn>
                  <a:cxn ang="0">
                    <a:pos x="107" y="268"/>
                  </a:cxn>
                  <a:cxn ang="0">
                    <a:pos x="100" y="249"/>
                  </a:cxn>
                  <a:cxn ang="0">
                    <a:pos x="107" y="237"/>
                  </a:cxn>
                  <a:cxn ang="0">
                    <a:pos x="107" y="218"/>
                  </a:cxn>
                  <a:cxn ang="0">
                    <a:pos x="94" y="218"/>
                  </a:cxn>
                  <a:cxn ang="0">
                    <a:pos x="94" y="199"/>
                  </a:cxn>
                  <a:cxn ang="0">
                    <a:pos x="88" y="180"/>
                  </a:cxn>
                  <a:cxn ang="0">
                    <a:pos x="63" y="174"/>
                  </a:cxn>
                  <a:cxn ang="0">
                    <a:pos x="69" y="143"/>
                  </a:cxn>
                  <a:cxn ang="0">
                    <a:pos x="75" y="130"/>
                  </a:cxn>
                  <a:cxn ang="0">
                    <a:pos x="56" y="130"/>
                  </a:cxn>
                  <a:cxn ang="0">
                    <a:pos x="50" y="117"/>
                  </a:cxn>
                  <a:cxn ang="0">
                    <a:pos x="50" y="105"/>
                  </a:cxn>
                  <a:cxn ang="0">
                    <a:pos x="56" y="99"/>
                  </a:cxn>
                  <a:cxn ang="0">
                    <a:pos x="31" y="80"/>
                  </a:cxn>
                  <a:cxn ang="0">
                    <a:pos x="25" y="61"/>
                  </a:cxn>
                  <a:cxn ang="0">
                    <a:pos x="44" y="61"/>
                  </a:cxn>
                  <a:cxn ang="0">
                    <a:pos x="31" y="36"/>
                  </a:cxn>
                  <a:cxn ang="0">
                    <a:pos x="38" y="30"/>
                  </a:cxn>
                  <a:cxn ang="0">
                    <a:pos x="38" y="17"/>
                  </a:cxn>
                  <a:cxn ang="0">
                    <a:pos x="58" y="0"/>
                  </a:cxn>
                  <a:cxn ang="0">
                    <a:pos x="88" y="6"/>
                  </a:cxn>
                  <a:cxn ang="0">
                    <a:pos x="124" y="3"/>
                  </a:cxn>
                  <a:cxn ang="0">
                    <a:pos x="145" y="3"/>
                  </a:cxn>
                  <a:cxn ang="0">
                    <a:pos x="1333" y="156"/>
                  </a:cxn>
                  <a:cxn ang="0">
                    <a:pos x="1333" y="1251"/>
                  </a:cxn>
                  <a:cxn ang="0">
                    <a:pos x="1024" y="1245"/>
                  </a:cxn>
                  <a:cxn ang="0">
                    <a:pos x="559" y="1035"/>
                  </a:cxn>
                  <a:cxn ang="0">
                    <a:pos x="477" y="958"/>
                  </a:cxn>
                  <a:cxn ang="0">
                    <a:pos x="0" y="544"/>
                  </a:cxn>
                  <a:cxn ang="0">
                    <a:pos x="6" y="531"/>
                  </a:cxn>
                </a:cxnLst>
                <a:rect l="0" t="0" r="r" b="b"/>
                <a:pathLst>
                  <a:path w="1333" h="1251">
                    <a:moveTo>
                      <a:pt x="6" y="531"/>
                    </a:moveTo>
                    <a:lnTo>
                      <a:pt x="19" y="512"/>
                    </a:lnTo>
                    <a:lnTo>
                      <a:pt x="44" y="493"/>
                    </a:lnTo>
                    <a:lnTo>
                      <a:pt x="63" y="481"/>
                    </a:lnTo>
                    <a:lnTo>
                      <a:pt x="81" y="475"/>
                    </a:lnTo>
                    <a:lnTo>
                      <a:pt x="88" y="450"/>
                    </a:lnTo>
                    <a:lnTo>
                      <a:pt x="94" y="418"/>
                    </a:lnTo>
                    <a:lnTo>
                      <a:pt x="107" y="425"/>
                    </a:lnTo>
                    <a:lnTo>
                      <a:pt x="119" y="412"/>
                    </a:lnTo>
                    <a:lnTo>
                      <a:pt x="113" y="387"/>
                    </a:lnTo>
                    <a:lnTo>
                      <a:pt x="119" y="374"/>
                    </a:lnTo>
                    <a:lnTo>
                      <a:pt x="119" y="368"/>
                    </a:lnTo>
                    <a:lnTo>
                      <a:pt x="107" y="362"/>
                    </a:lnTo>
                    <a:lnTo>
                      <a:pt x="100" y="350"/>
                    </a:lnTo>
                    <a:lnTo>
                      <a:pt x="107" y="337"/>
                    </a:lnTo>
                    <a:lnTo>
                      <a:pt x="119" y="343"/>
                    </a:lnTo>
                    <a:lnTo>
                      <a:pt x="126" y="324"/>
                    </a:lnTo>
                    <a:lnTo>
                      <a:pt x="107" y="324"/>
                    </a:lnTo>
                    <a:lnTo>
                      <a:pt x="119" y="299"/>
                    </a:lnTo>
                    <a:lnTo>
                      <a:pt x="126" y="280"/>
                    </a:lnTo>
                    <a:lnTo>
                      <a:pt x="107" y="268"/>
                    </a:lnTo>
                    <a:lnTo>
                      <a:pt x="100" y="249"/>
                    </a:lnTo>
                    <a:lnTo>
                      <a:pt x="107" y="237"/>
                    </a:lnTo>
                    <a:lnTo>
                      <a:pt x="107" y="218"/>
                    </a:lnTo>
                    <a:lnTo>
                      <a:pt x="94" y="218"/>
                    </a:lnTo>
                    <a:lnTo>
                      <a:pt x="94" y="199"/>
                    </a:lnTo>
                    <a:lnTo>
                      <a:pt x="88" y="180"/>
                    </a:lnTo>
                    <a:lnTo>
                      <a:pt x="63" y="174"/>
                    </a:lnTo>
                    <a:lnTo>
                      <a:pt x="69" y="143"/>
                    </a:lnTo>
                    <a:lnTo>
                      <a:pt x="75" y="130"/>
                    </a:lnTo>
                    <a:lnTo>
                      <a:pt x="56" y="130"/>
                    </a:lnTo>
                    <a:lnTo>
                      <a:pt x="50" y="117"/>
                    </a:lnTo>
                    <a:lnTo>
                      <a:pt x="50" y="105"/>
                    </a:lnTo>
                    <a:lnTo>
                      <a:pt x="56" y="99"/>
                    </a:lnTo>
                    <a:lnTo>
                      <a:pt x="31" y="80"/>
                    </a:lnTo>
                    <a:lnTo>
                      <a:pt x="25" y="61"/>
                    </a:lnTo>
                    <a:lnTo>
                      <a:pt x="44" y="61"/>
                    </a:lnTo>
                    <a:lnTo>
                      <a:pt x="31" y="36"/>
                    </a:lnTo>
                    <a:lnTo>
                      <a:pt x="38" y="30"/>
                    </a:lnTo>
                    <a:lnTo>
                      <a:pt x="38" y="17"/>
                    </a:lnTo>
                    <a:lnTo>
                      <a:pt x="58" y="0"/>
                    </a:lnTo>
                    <a:lnTo>
                      <a:pt x="88" y="6"/>
                    </a:lnTo>
                    <a:lnTo>
                      <a:pt x="124" y="3"/>
                    </a:lnTo>
                    <a:lnTo>
                      <a:pt x="145" y="3"/>
                    </a:lnTo>
                    <a:lnTo>
                      <a:pt x="1333" y="156"/>
                    </a:lnTo>
                    <a:lnTo>
                      <a:pt x="1333" y="1251"/>
                    </a:lnTo>
                    <a:lnTo>
                      <a:pt x="1024" y="1245"/>
                    </a:lnTo>
                    <a:lnTo>
                      <a:pt x="559" y="1035"/>
                    </a:lnTo>
                    <a:lnTo>
                      <a:pt x="477" y="958"/>
                    </a:lnTo>
                    <a:lnTo>
                      <a:pt x="0" y="544"/>
                    </a:lnTo>
                    <a:lnTo>
                      <a:pt x="6" y="531"/>
                    </a:lnTo>
                    <a:close/>
                  </a:path>
                </a:pathLst>
              </a:custGeom>
              <a:solidFill>
                <a:srgbClr val="FFE67D"/>
              </a:solidFill>
              <a:ln w="9525">
                <a:noFill/>
                <a:round/>
                <a:headEnd/>
                <a:tailEnd/>
              </a:ln>
              <a:effectLst/>
            </p:spPr>
            <p:txBody>
              <a:bodyPr/>
              <a:lstStyle/>
              <a:p>
                <a:endParaRPr lang="en-US" sz="1800"/>
              </a:p>
            </p:txBody>
          </p:sp>
          <p:sp>
            <p:nvSpPr>
              <p:cNvPr id="329" name="Freeform 53"/>
              <p:cNvSpPr>
                <a:spLocks noChangeAspect="1"/>
              </p:cNvSpPr>
              <p:nvPr/>
            </p:nvSpPr>
            <p:spPr bwMode="auto">
              <a:xfrm>
                <a:off x="2106" y="2209"/>
                <a:ext cx="480" cy="401"/>
              </a:xfrm>
              <a:custGeom>
                <a:avLst/>
                <a:gdLst/>
                <a:ahLst/>
                <a:cxnLst>
                  <a:cxn ang="0">
                    <a:pos x="0" y="673"/>
                  </a:cxn>
                  <a:cxn ang="0">
                    <a:pos x="100" y="607"/>
                  </a:cxn>
                  <a:cxn ang="0">
                    <a:pos x="202" y="573"/>
                  </a:cxn>
                  <a:cxn ang="0">
                    <a:pos x="268" y="607"/>
                  </a:cxn>
                  <a:cxn ang="0">
                    <a:pos x="303" y="607"/>
                  </a:cxn>
                  <a:cxn ang="0">
                    <a:pos x="369" y="504"/>
                  </a:cxn>
                  <a:cxn ang="0">
                    <a:pos x="369" y="403"/>
                  </a:cxn>
                  <a:cxn ang="0">
                    <a:pos x="404" y="370"/>
                  </a:cxn>
                  <a:cxn ang="0">
                    <a:pos x="436" y="337"/>
                  </a:cxn>
                  <a:cxn ang="0">
                    <a:pos x="404" y="235"/>
                  </a:cxn>
                  <a:cxn ang="0">
                    <a:pos x="436" y="135"/>
                  </a:cxn>
                  <a:cxn ang="0">
                    <a:pos x="504" y="100"/>
                  </a:cxn>
                  <a:cxn ang="0">
                    <a:pos x="537" y="66"/>
                  </a:cxn>
                  <a:cxn ang="0">
                    <a:pos x="606" y="66"/>
                  </a:cxn>
                  <a:cxn ang="0">
                    <a:pos x="672" y="135"/>
                  </a:cxn>
                  <a:cxn ang="0">
                    <a:pos x="706" y="235"/>
                  </a:cxn>
                  <a:cxn ang="0">
                    <a:pos x="807" y="302"/>
                  </a:cxn>
                  <a:cxn ang="0">
                    <a:pos x="874" y="270"/>
                  </a:cxn>
                  <a:cxn ang="0">
                    <a:pos x="908" y="235"/>
                  </a:cxn>
                  <a:cxn ang="0">
                    <a:pos x="942" y="201"/>
                  </a:cxn>
                  <a:cxn ang="0">
                    <a:pos x="974" y="235"/>
                  </a:cxn>
                  <a:cxn ang="0">
                    <a:pos x="1144" y="100"/>
                  </a:cxn>
                  <a:cxn ang="0">
                    <a:pos x="1176" y="135"/>
                  </a:cxn>
                  <a:cxn ang="0">
                    <a:pos x="1244" y="135"/>
                  </a:cxn>
                  <a:cxn ang="0">
                    <a:pos x="1279" y="201"/>
                  </a:cxn>
                  <a:cxn ang="0">
                    <a:pos x="1312" y="270"/>
                  </a:cxn>
                  <a:cxn ang="0">
                    <a:pos x="1312" y="337"/>
                  </a:cxn>
                  <a:cxn ang="0">
                    <a:pos x="1312" y="403"/>
                  </a:cxn>
                  <a:cxn ang="0">
                    <a:pos x="1310" y="400"/>
                  </a:cxn>
                  <a:cxn ang="0">
                    <a:pos x="1378" y="403"/>
                  </a:cxn>
                  <a:cxn ang="0">
                    <a:pos x="1413" y="302"/>
                  </a:cxn>
                  <a:cxn ang="0">
                    <a:pos x="1481" y="270"/>
                  </a:cxn>
                  <a:cxn ang="0">
                    <a:pos x="1581" y="270"/>
                  </a:cxn>
                  <a:cxn ang="0">
                    <a:pos x="1616" y="302"/>
                  </a:cxn>
                  <a:cxn ang="0">
                    <a:pos x="1682" y="337"/>
                  </a:cxn>
                  <a:cxn ang="0">
                    <a:pos x="1750" y="270"/>
                  </a:cxn>
                  <a:cxn ang="0">
                    <a:pos x="1818" y="201"/>
                  </a:cxn>
                  <a:cxn ang="0">
                    <a:pos x="1850" y="169"/>
                  </a:cxn>
                  <a:cxn ang="0">
                    <a:pos x="1919" y="135"/>
                  </a:cxn>
                  <a:cxn ang="0">
                    <a:pos x="1951" y="135"/>
                  </a:cxn>
                  <a:cxn ang="0">
                    <a:pos x="2020" y="100"/>
                  </a:cxn>
                  <a:cxn ang="0">
                    <a:pos x="2120" y="100"/>
                  </a:cxn>
                  <a:cxn ang="0">
                    <a:pos x="2187" y="0"/>
                  </a:cxn>
                  <a:cxn ang="0">
                    <a:pos x="2288" y="0"/>
                  </a:cxn>
                  <a:cxn ang="0">
                    <a:pos x="2355" y="100"/>
                  </a:cxn>
                  <a:cxn ang="0">
                    <a:pos x="2355" y="169"/>
                  </a:cxn>
                  <a:cxn ang="0">
                    <a:pos x="2389" y="270"/>
                  </a:cxn>
                  <a:cxn ang="0">
                    <a:pos x="2407" y="389"/>
                  </a:cxn>
                  <a:cxn ang="0">
                    <a:pos x="2430" y="448"/>
                  </a:cxn>
                  <a:cxn ang="0">
                    <a:pos x="2490" y="539"/>
                  </a:cxn>
                  <a:cxn ang="0">
                    <a:pos x="2591" y="607"/>
                  </a:cxn>
                  <a:cxn ang="0">
                    <a:pos x="2657" y="607"/>
                  </a:cxn>
                  <a:cxn ang="0">
                    <a:pos x="2692" y="641"/>
                  </a:cxn>
                  <a:cxn ang="0">
                    <a:pos x="2726" y="742"/>
                  </a:cxn>
                  <a:cxn ang="0">
                    <a:pos x="2692" y="843"/>
                  </a:cxn>
                  <a:cxn ang="0">
                    <a:pos x="2761" y="848"/>
                  </a:cxn>
                  <a:cxn ang="0">
                    <a:pos x="2831" y="861"/>
                  </a:cxn>
                  <a:cxn ang="0">
                    <a:pos x="2894" y="942"/>
                  </a:cxn>
                  <a:cxn ang="0">
                    <a:pos x="2894" y="1010"/>
                  </a:cxn>
                  <a:cxn ang="0">
                    <a:pos x="2760" y="2425"/>
                  </a:cxn>
                  <a:cxn ang="0">
                    <a:pos x="0" y="673"/>
                  </a:cxn>
                </a:cxnLst>
                <a:rect l="0" t="0" r="r" b="b"/>
                <a:pathLst>
                  <a:path w="2894" h="2425">
                    <a:moveTo>
                      <a:pt x="0" y="673"/>
                    </a:moveTo>
                    <a:lnTo>
                      <a:pt x="100" y="607"/>
                    </a:lnTo>
                    <a:lnTo>
                      <a:pt x="202" y="573"/>
                    </a:lnTo>
                    <a:lnTo>
                      <a:pt x="268" y="607"/>
                    </a:lnTo>
                    <a:lnTo>
                      <a:pt x="303" y="607"/>
                    </a:lnTo>
                    <a:lnTo>
                      <a:pt x="369" y="504"/>
                    </a:lnTo>
                    <a:lnTo>
                      <a:pt x="369" y="403"/>
                    </a:lnTo>
                    <a:lnTo>
                      <a:pt x="404" y="370"/>
                    </a:lnTo>
                    <a:lnTo>
                      <a:pt x="436" y="337"/>
                    </a:lnTo>
                    <a:lnTo>
                      <a:pt x="404" y="235"/>
                    </a:lnTo>
                    <a:lnTo>
                      <a:pt x="436" y="135"/>
                    </a:lnTo>
                    <a:lnTo>
                      <a:pt x="504" y="100"/>
                    </a:lnTo>
                    <a:lnTo>
                      <a:pt x="537" y="66"/>
                    </a:lnTo>
                    <a:lnTo>
                      <a:pt x="606" y="66"/>
                    </a:lnTo>
                    <a:lnTo>
                      <a:pt x="672" y="135"/>
                    </a:lnTo>
                    <a:lnTo>
                      <a:pt x="706" y="235"/>
                    </a:lnTo>
                    <a:lnTo>
                      <a:pt x="807" y="302"/>
                    </a:lnTo>
                    <a:lnTo>
                      <a:pt x="874" y="270"/>
                    </a:lnTo>
                    <a:lnTo>
                      <a:pt x="908" y="235"/>
                    </a:lnTo>
                    <a:lnTo>
                      <a:pt x="942" y="201"/>
                    </a:lnTo>
                    <a:lnTo>
                      <a:pt x="974" y="235"/>
                    </a:lnTo>
                    <a:lnTo>
                      <a:pt x="1144" y="100"/>
                    </a:lnTo>
                    <a:lnTo>
                      <a:pt x="1176" y="135"/>
                    </a:lnTo>
                    <a:lnTo>
                      <a:pt x="1244" y="135"/>
                    </a:lnTo>
                    <a:lnTo>
                      <a:pt x="1279" y="201"/>
                    </a:lnTo>
                    <a:lnTo>
                      <a:pt x="1312" y="270"/>
                    </a:lnTo>
                    <a:lnTo>
                      <a:pt x="1312" y="337"/>
                    </a:lnTo>
                    <a:lnTo>
                      <a:pt x="1312" y="403"/>
                    </a:lnTo>
                    <a:lnTo>
                      <a:pt x="1310" y="400"/>
                    </a:lnTo>
                    <a:lnTo>
                      <a:pt x="1378" y="403"/>
                    </a:lnTo>
                    <a:lnTo>
                      <a:pt x="1413" y="302"/>
                    </a:lnTo>
                    <a:lnTo>
                      <a:pt x="1481" y="270"/>
                    </a:lnTo>
                    <a:lnTo>
                      <a:pt x="1581" y="270"/>
                    </a:lnTo>
                    <a:lnTo>
                      <a:pt x="1616" y="302"/>
                    </a:lnTo>
                    <a:lnTo>
                      <a:pt x="1682" y="337"/>
                    </a:lnTo>
                    <a:lnTo>
                      <a:pt x="1750" y="270"/>
                    </a:lnTo>
                    <a:lnTo>
                      <a:pt x="1818" y="201"/>
                    </a:lnTo>
                    <a:lnTo>
                      <a:pt x="1850" y="169"/>
                    </a:lnTo>
                    <a:lnTo>
                      <a:pt x="1919" y="135"/>
                    </a:lnTo>
                    <a:lnTo>
                      <a:pt x="1951" y="135"/>
                    </a:lnTo>
                    <a:lnTo>
                      <a:pt x="2020" y="100"/>
                    </a:lnTo>
                    <a:lnTo>
                      <a:pt x="2120" y="100"/>
                    </a:lnTo>
                    <a:lnTo>
                      <a:pt x="2187" y="0"/>
                    </a:lnTo>
                    <a:lnTo>
                      <a:pt x="2288" y="0"/>
                    </a:lnTo>
                    <a:lnTo>
                      <a:pt x="2355" y="100"/>
                    </a:lnTo>
                    <a:lnTo>
                      <a:pt x="2355" y="169"/>
                    </a:lnTo>
                    <a:lnTo>
                      <a:pt x="2389" y="270"/>
                    </a:lnTo>
                    <a:lnTo>
                      <a:pt x="2407" y="389"/>
                    </a:lnTo>
                    <a:lnTo>
                      <a:pt x="2430" y="448"/>
                    </a:lnTo>
                    <a:lnTo>
                      <a:pt x="2490" y="539"/>
                    </a:lnTo>
                    <a:lnTo>
                      <a:pt x="2591" y="607"/>
                    </a:lnTo>
                    <a:lnTo>
                      <a:pt x="2657" y="607"/>
                    </a:lnTo>
                    <a:lnTo>
                      <a:pt x="2692" y="641"/>
                    </a:lnTo>
                    <a:lnTo>
                      <a:pt x="2726" y="742"/>
                    </a:lnTo>
                    <a:lnTo>
                      <a:pt x="2692" y="843"/>
                    </a:lnTo>
                    <a:lnTo>
                      <a:pt x="2761" y="848"/>
                    </a:lnTo>
                    <a:lnTo>
                      <a:pt x="2831" y="861"/>
                    </a:lnTo>
                    <a:lnTo>
                      <a:pt x="2894" y="942"/>
                    </a:lnTo>
                    <a:lnTo>
                      <a:pt x="2894" y="1010"/>
                    </a:lnTo>
                    <a:lnTo>
                      <a:pt x="2760" y="2425"/>
                    </a:lnTo>
                    <a:lnTo>
                      <a:pt x="0" y="673"/>
                    </a:lnTo>
                    <a:close/>
                  </a:path>
                </a:pathLst>
              </a:custGeom>
              <a:solidFill>
                <a:srgbClr val="FFE67D"/>
              </a:solidFill>
              <a:ln w="9525" cap="flat" cmpd="sng">
                <a:noFill/>
                <a:prstDash val="solid"/>
                <a:round/>
                <a:headEnd type="none" w="med" len="med"/>
                <a:tailEnd type="none" w="med" len="med"/>
              </a:ln>
              <a:effectLst/>
            </p:spPr>
            <p:txBody>
              <a:bodyPr/>
              <a:lstStyle/>
              <a:p>
                <a:endParaRPr lang="en-US" sz="1800"/>
              </a:p>
            </p:txBody>
          </p:sp>
          <p:sp>
            <p:nvSpPr>
              <p:cNvPr id="330" name="Freeform 54"/>
              <p:cNvSpPr>
                <a:spLocks noChangeAspect="1"/>
              </p:cNvSpPr>
              <p:nvPr/>
            </p:nvSpPr>
            <p:spPr bwMode="auto">
              <a:xfrm>
                <a:off x="2569" y="2476"/>
                <a:ext cx="22" cy="11"/>
              </a:xfrm>
              <a:custGeom>
                <a:avLst/>
                <a:gdLst/>
                <a:ahLst/>
                <a:cxnLst>
                  <a:cxn ang="0">
                    <a:pos x="0" y="0"/>
                  </a:cxn>
                  <a:cxn ang="0">
                    <a:pos x="69" y="36"/>
                  </a:cxn>
                  <a:cxn ang="0">
                    <a:pos x="136" y="69"/>
                  </a:cxn>
                  <a:cxn ang="0">
                    <a:pos x="0" y="0"/>
                  </a:cxn>
                </a:cxnLst>
                <a:rect l="0" t="0" r="r" b="b"/>
                <a:pathLst>
                  <a:path w="136" h="69">
                    <a:moveTo>
                      <a:pt x="0" y="0"/>
                    </a:moveTo>
                    <a:lnTo>
                      <a:pt x="69" y="36"/>
                    </a:lnTo>
                    <a:lnTo>
                      <a:pt x="136" y="69"/>
                    </a:lnTo>
                    <a:lnTo>
                      <a:pt x="0" y="0"/>
                    </a:lnTo>
                    <a:close/>
                  </a:path>
                </a:pathLst>
              </a:custGeom>
              <a:solidFill>
                <a:srgbClr val="AAEEDD"/>
              </a:solidFill>
              <a:ln w="9525">
                <a:noFill/>
                <a:round/>
                <a:headEnd/>
                <a:tailEnd/>
              </a:ln>
            </p:spPr>
            <p:txBody>
              <a:bodyPr/>
              <a:lstStyle/>
              <a:p>
                <a:endParaRPr lang="en-US" sz="1800"/>
              </a:p>
            </p:txBody>
          </p:sp>
          <p:sp>
            <p:nvSpPr>
              <p:cNvPr id="331" name="Freeform 59"/>
              <p:cNvSpPr>
                <a:spLocks noChangeAspect="1"/>
              </p:cNvSpPr>
              <p:nvPr/>
            </p:nvSpPr>
            <p:spPr bwMode="auto">
              <a:xfrm>
                <a:off x="1625" y="2259"/>
                <a:ext cx="129" cy="73"/>
              </a:xfrm>
              <a:custGeom>
                <a:avLst/>
                <a:gdLst/>
                <a:ahLst/>
                <a:cxnLst>
                  <a:cxn ang="0">
                    <a:pos x="13" y="0"/>
                  </a:cxn>
                  <a:cxn ang="0">
                    <a:pos x="7" y="19"/>
                  </a:cxn>
                  <a:cxn ang="0">
                    <a:pos x="0" y="35"/>
                  </a:cxn>
                  <a:cxn ang="0">
                    <a:pos x="7" y="63"/>
                  </a:cxn>
                  <a:cxn ang="0">
                    <a:pos x="13" y="63"/>
                  </a:cxn>
                  <a:cxn ang="0">
                    <a:pos x="32" y="69"/>
                  </a:cxn>
                  <a:cxn ang="0">
                    <a:pos x="45" y="76"/>
                  </a:cxn>
                  <a:cxn ang="0">
                    <a:pos x="51" y="69"/>
                  </a:cxn>
                  <a:cxn ang="0">
                    <a:pos x="57" y="76"/>
                  </a:cxn>
                  <a:cxn ang="0">
                    <a:pos x="63" y="82"/>
                  </a:cxn>
                  <a:cxn ang="0">
                    <a:pos x="76" y="82"/>
                  </a:cxn>
                  <a:cxn ang="0">
                    <a:pos x="82" y="57"/>
                  </a:cxn>
                  <a:cxn ang="0">
                    <a:pos x="95" y="44"/>
                  </a:cxn>
                  <a:cxn ang="0">
                    <a:pos x="107" y="44"/>
                  </a:cxn>
                  <a:cxn ang="0">
                    <a:pos x="113" y="51"/>
                  </a:cxn>
                  <a:cxn ang="0">
                    <a:pos x="126" y="51"/>
                  </a:cxn>
                  <a:cxn ang="0">
                    <a:pos x="136" y="54"/>
                  </a:cxn>
                  <a:cxn ang="0">
                    <a:pos x="145" y="63"/>
                  </a:cxn>
                  <a:cxn ang="0">
                    <a:pos x="145" y="51"/>
                  </a:cxn>
                  <a:cxn ang="0">
                    <a:pos x="132" y="31"/>
                  </a:cxn>
                  <a:cxn ang="0">
                    <a:pos x="124" y="20"/>
                  </a:cxn>
                  <a:cxn ang="0">
                    <a:pos x="113" y="0"/>
                  </a:cxn>
                  <a:cxn ang="0">
                    <a:pos x="13" y="0"/>
                  </a:cxn>
                </a:cxnLst>
                <a:rect l="0" t="0" r="r" b="b"/>
                <a:pathLst>
                  <a:path w="145" h="82">
                    <a:moveTo>
                      <a:pt x="13" y="0"/>
                    </a:moveTo>
                    <a:lnTo>
                      <a:pt x="7" y="19"/>
                    </a:lnTo>
                    <a:lnTo>
                      <a:pt x="0" y="35"/>
                    </a:lnTo>
                    <a:lnTo>
                      <a:pt x="7" y="63"/>
                    </a:lnTo>
                    <a:lnTo>
                      <a:pt x="13" y="63"/>
                    </a:lnTo>
                    <a:lnTo>
                      <a:pt x="32" y="69"/>
                    </a:lnTo>
                    <a:lnTo>
                      <a:pt x="45" y="76"/>
                    </a:lnTo>
                    <a:lnTo>
                      <a:pt x="51" y="69"/>
                    </a:lnTo>
                    <a:lnTo>
                      <a:pt x="57" y="76"/>
                    </a:lnTo>
                    <a:lnTo>
                      <a:pt x="63" y="82"/>
                    </a:lnTo>
                    <a:lnTo>
                      <a:pt x="76" y="82"/>
                    </a:lnTo>
                    <a:lnTo>
                      <a:pt x="82" y="57"/>
                    </a:lnTo>
                    <a:lnTo>
                      <a:pt x="95" y="44"/>
                    </a:lnTo>
                    <a:lnTo>
                      <a:pt x="107" y="44"/>
                    </a:lnTo>
                    <a:lnTo>
                      <a:pt x="113" y="51"/>
                    </a:lnTo>
                    <a:lnTo>
                      <a:pt x="126" y="51"/>
                    </a:lnTo>
                    <a:lnTo>
                      <a:pt x="136" y="54"/>
                    </a:lnTo>
                    <a:lnTo>
                      <a:pt x="145" y="63"/>
                    </a:lnTo>
                    <a:lnTo>
                      <a:pt x="145" y="51"/>
                    </a:lnTo>
                    <a:lnTo>
                      <a:pt x="132" y="31"/>
                    </a:lnTo>
                    <a:lnTo>
                      <a:pt x="124" y="20"/>
                    </a:lnTo>
                    <a:lnTo>
                      <a:pt x="113" y="0"/>
                    </a:lnTo>
                    <a:lnTo>
                      <a:pt x="13" y="0"/>
                    </a:lnTo>
                    <a:close/>
                  </a:path>
                </a:pathLst>
              </a:custGeom>
              <a:solidFill>
                <a:srgbClr val="FFE67D"/>
              </a:solidFill>
              <a:ln w="9525" cap="flat" cmpd="sng">
                <a:noFill/>
                <a:prstDash val="solid"/>
                <a:round/>
                <a:headEnd type="none" w="med" len="med"/>
                <a:tailEnd type="none" w="med" len="med"/>
              </a:ln>
              <a:effectLst/>
            </p:spPr>
            <p:txBody>
              <a:bodyPr/>
              <a:lstStyle/>
              <a:p>
                <a:endParaRPr lang="en-US" sz="1800"/>
              </a:p>
            </p:txBody>
          </p:sp>
          <p:sp>
            <p:nvSpPr>
              <p:cNvPr id="332" name="Freeform 64"/>
              <p:cNvSpPr>
                <a:spLocks noChangeAspect="1"/>
              </p:cNvSpPr>
              <p:nvPr/>
            </p:nvSpPr>
            <p:spPr bwMode="auto">
              <a:xfrm>
                <a:off x="1910" y="2141"/>
                <a:ext cx="523" cy="210"/>
              </a:xfrm>
              <a:custGeom>
                <a:avLst/>
                <a:gdLst/>
                <a:ahLst/>
                <a:cxnLst>
                  <a:cxn ang="0">
                    <a:pos x="3027" y="278"/>
                  </a:cxn>
                  <a:cxn ang="0">
                    <a:pos x="3152" y="494"/>
                  </a:cxn>
                  <a:cxn ang="0">
                    <a:pos x="3090" y="587"/>
                  </a:cxn>
                  <a:cxn ang="0">
                    <a:pos x="3058" y="556"/>
                  </a:cxn>
                  <a:cxn ang="0">
                    <a:pos x="2996" y="648"/>
                  </a:cxn>
                  <a:cxn ang="0">
                    <a:pos x="2965" y="648"/>
                  </a:cxn>
                  <a:cxn ang="0">
                    <a:pos x="2905" y="773"/>
                  </a:cxn>
                  <a:cxn ang="0">
                    <a:pos x="2874" y="773"/>
                  </a:cxn>
                  <a:cxn ang="0">
                    <a:pos x="2812" y="741"/>
                  </a:cxn>
                  <a:cxn ang="0">
                    <a:pos x="2749" y="710"/>
                  </a:cxn>
                  <a:cxn ang="0">
                    <a:pos x="2625" y="741"/>
                  </a:cxn>
                  <a:cxn ang="0">
                    <a:pos x="2625" y="834"/>
                  </a:cxn>
                  <a:cxn ang="0">
                    <a:pos x="2534" y="865"/>
                  </a:cxn>
                  <a:cxn ang="0">
                    <a:pos x="2471" y="741"/>
                  </a:cxn>
                  <a:cxn ang="0">
                    <a:pos x="2409" y="618"/>
                  </a:cxn>
                  <a:cxn ang="0">
                    <a:pos x="2347" y="556"/>
                  </a:cxn>
                  <a:cxn ang="0">
                    <a:pos x="2287" y="587"/>
                  </a:cxn>
                  <a:cxn ang="0">
                    <a:pos x="2193" y="618"/>
                  </a:cxn>
                  <a:cxn ang="0">
                    <a:pos x="2164" y="679"/>
                  </a:cxn>
                  <a:cxn ang="0">
                    <a:pos x="2102" y="710"/>
                  </a:cxn>
                  <a:cxn ang="0">
                    <a:pos x="2008" y="741"/>
                  </a:cxn>
                  <a:cxn ang="0">
                    <a:pos x="1946" y="773"/>
                  </a:cxn>
                  <a:cxn ang="0">
                    <a:pos x="1884" y="679"/>
                  </a:cxn>
                  <a:cxn ang="0">
                    <a:pos x="1791" y="618"/>
                  </a:cxn>
                  <a:cxn ang="0">
                    <a:pos x="1822" y="556"/>
                  </a:cxn>
                  <a:cxn ang="0">
                    <a:pos x="1761" y="587"/>
                  </a:cxn>
                  <a:cxn ang="0">
                    <a:pos x="1761" y="525"/>
                  </a:cxn>
                  <a:cxn ang="0">
                    <a:pos x="1700" y="556"/>
                  </a:cxn>
                  <a:cxn ang="0">
                    <a:pos x="1608" y="679"/>
                  </a:cxn>
                  <a:cxn ang="0">
                    <a:pos x="1608" y="648"/>
                  </a:cxn>
                  <a:cxn ang="0">
                    <a:pos x="1637" y="773"/>
                  </a:cxn>
                  <a:cxn ang="0">
                    <a:pos x="1608" y="865"/>
                  </a:cxn>
                  <a:cxn ang="0">
                    <a:pos x="1608" y="834"/>
                  </a:cxn>
                  <a:cxn ang="0">
                    <a:pos x="1608" y="865"/>
                  </a:cxn>
                  <a:cxn ang="0">
                    <a:pos x="1546" y="1019"/>
                  </a:cxn>
                  <a:cxn ang="0">
                    <a:pos x="1575" y="1019"/>
                  </a:cxn>
                  <a:cxn ang="0">
                    <a:pos x="1484" y="1081"/>
                  </a:cxn>
                  <a:cxn ang="0">
                    <a:pos x="1422" y="1050"/>
                  </a:cxn>
                  <a:cxn ang="0">
                    <a:pos x="1328" y="1050"/>
                  </a:cxn>
                  <a:cxn ang="0">
                    <a:pos x="1266" y="1112"/>
                  </a:cxn>
                  <a:cxn ang="0">
                    <a:pos x="896" y="1112"/>
                  </a:cxn>
                  <a:cxn ang="0">
                    <a:pos x="834" y="1081"/>
                  </a:cxn>
                  <a:cxn ang="0">
                    <a:pos x="772" y="1081"/>
                  </a:cxn>
                  <a:cxn ang="0">
                    <a:pos x="741" y="1143"/>
                  </a:cxn>
                  <a:cxn ang="0">
                    <a:pos x="711" y="1143"/>
                  </a:cxn>
                  <a:cxn ang="0">
                    <a:pos x="711" y="1173"/>
                  </a:cxn>
                  <a:cxn ang="0">
                    <a:pos x="649" y="1235"/>
                  </a:cxn>
                  <a:cxn ang="0">
                    <a:pos x="618" y="1204"/>
                  </a:cxn>
                  <a:cxn ang="0">
                    <a:pos x="556" y="1266"/>
                  </a:cxn>
                  <a:cxn ang="0">
                    <a:pos x="0" y="618"/>
                  </a:cxn>
                  <a:cxn ang="0">
                    <a:pos x="340" y="340"/>
                  </a:cxn>
                  <a:cxn ang="0">
                    <a:pos x="711" y="556"/>
                  </a:cxn>
                  <a:cxn ang="0">
                    <a:pos x="1422" y="0"/>
                  </a:cxn>
                  <a:cxn ang="0">
                    <a:pos x="3027" y="278"/>
                  </a:cxn>
                </a:cxnLst>
                <a:rect l="0" t="0" r="r" b="b"/>
                <a:pathLst>
                  <a:path w="3152" h="1266">
                    <a:moveTo>
                      <a:pt x="3027" y="278"/>
                    </a:moveTo>
                    <a:lnTo>
                      <a:pt x="3152" y="494"/>
                    </a:lnTo>
                    <a:lnTo>
                      <a:pt x="3090" y="587"/>
                    </a:lnTo>
                    <a:lnTo>
                      <a:pt x="3058" y="556"/>
                    </a:lnTo>
                    <a:lnTo>
                      <a:pt x="2996" y="648"/>
                    </a:lnTo>
                    <a:lnTo>
                      <a:pt x="2965" y="648"/>
                    </a:lnTo>
                    <a:lnTo>
                      <a:pt x="2905" y="773"/>
                    </a:lnTo>
                    <a:lnTo>
                      <a:pt x="2874" y="773"/>
                    </a:lnTo>
                    <a:lnTo>
                      <a:pt x="2812" y="741"/>
                    </a:lnTo>
                    <a:lnTo>
                      <a:pt x="2749" y="710"/>
                    </a:lnTo>
                    <a:lnTo>
                      <a:pt x="2625" y="741"/>
                    </a:lnTo>
                    <a:lnTo>
                      <a:pt x="2625" y="834"/>
                    </a:lnTo>
                    <a:lnTo>
                      <a:pt x="2534" y="865"/>
                    </a:lnTo>
                    <a:lnTo>
                      <a:pt x="2471" y="741"/>
                    </a:lnTo>
                    <a:lnTo>
                      <a:pt x="2409" y="618"/>
                    </a:lnTo>
                    <a:lnTo>
                      <a:pt x="2347" y="556"/>
                    </a:lnTo>
                    <a:lnTo>
                      <a:pt x="2287" y="587"/>
                    </a:lnTo>
                    <a:lnTo>
                      <a:pt x="2193" y="618"/>
                    </a:lnTo>
                    <a:lnTo>
                      <a:pt x="2164" y="679"/>
                    </a:lnTo>
                    <a:lnTo>
                      <a:pt x="2102" y="710"/>
                    </a:lnTo>
                    <a:lnTo>
                      <a:pt x="2008" y="741"/>
                    </a:lnTo>
                    <a:lnTo>
                      <a:pt x="1946" y="773"/>
                    </a:lnTo>
                    <a:lnTo>
                      <a:pt x="1884" y="679"/>
                    </a:lnTo>
                    <a:lnTo>
                      <a:pt x="1791" y="618"/>
                    </a:lnTo>
                    <a:lnTo>
                      <a:pt x="1822" y="556"/>
                    </a:lnTo>
                    <a:lnTo>
                      <a:pt x="1761" y="587"/>
                    </a:lnTo>
                    <a:lnTo>
                      <a:pt x="1761" y="525"/>
                    </a:lnTo>
                    <a:lnTo>
                      <a:pt x="1700" y="556"/>
                    </a:lnTo>
                    <a:lnTo>
                      <a:pt x="1608" y="679"/>
                    </a:lnTo>
                    <a:lnTo>
                      <a:pt x="1608" y="648"/>
                    </a:lnTo>
                    <a:lnTo>
                      <a:pt x="1637" y="773"/>
                    </a:lnTo>
                    <a:lnTo>
                      <a:pt x="1608" y="865"/>
                    </a:lnTo>
                    <a:lnTo>
                      <a:pt x="1608" y="834"/>
                    </a:lnTo>
                    <a:lnTo>
                      <a:pt x="1608" y="865"/>
                    </a:lnTo>
                    <a:lnTo>
                      <a:pt x="1546" y="1019"/>
                    </a:lnTo>
                    <a:lnTo>
                      <a:pt x="1575" y="1019"/>
                    </a:lnTo>
                    <a:lnTo>
                      <a:pt x="1484" y="1081"/>
                    </a:lnTo>
                    <a:lnTo>
                      <a:pt x="1422" y="1050"/>
                    </a:lnTo>
                    <a:lnTo>
                      <a:pt x="1328" y="1050"/>
                    </a:lnTo>
                    <a:lnTo>
                      <a:pt x="1266" y="1112"/>
                    </a:lnTo>
                    <a:lnTo>
                      <a:pt x="896" y="1112"/>
                    </a:lnTo>
                    <a:lnTo>
                      <a:pt x="834" y="1081"/>
                    </a:lnTo>
                    <a:lnTo>
                      <a:pt x="772" y="1081"/>
                    </a:lnTo>
                    <a:lnTo>
                      <a:pt x="741" y="1143"/>
                    </a:lnTo>
                    <a:lnTo>
                      <a:pt x="711" y="1143"/>
                    </a:lnTo>
                    <a:lnTo>
                      <a:pt x="711" y="1173"/>
                    </a:lnTo>
                    <a:lnTo>
                      <a:pt x="649" y="1235"/>
                    </a:lnTo>
                    <a:lnTo>
                      <a:pt x="618" y="1204"/>
                    </a:lnTo>
                    <a:lnTo>
                      <a:pt x="556" y="1266"/>
                    </a:lnTo>
                    <a:lnTo>
                      <a:pt x="0" y="618"/>
                    </a:lnTo>
                    <a:lnTo>
                      <a:pt x="340" y="340"/>
                    </a:lnTo>
                    <a:lnTo>
                      <a:pt x="711" y="556"/>
                    </a:lnTo>
                    <a:lnTo>
                      <a:pt x="1422" y="0"/>
                    </a:lnTo>
                    <a:lnTo>
                      <a:pt x="3027" y="278"/>
                    </a:lnTo>
                    <a:close/>
                  </a:path>
                </a:pathLst>
              </a:custGeom>
              <a:solidFill>
                <a:srgbClr val="6699FF"/>
              </a:solidFill>
              <a:ln w="9525">
                <a:noFill/>
                <a:round/>
                <a:headEnd/>
                <a:tailEnd/>
              </a:ln>
            </p:spPr>
            <p:txBody>
              <a:bodyPr/>
              <a:lstStyle/>
              <a:p>
                <a:endParaRPr lang="en-US" sz="1800"/>
              </a:p>
            </p:txBody>
          </p:sp>
          <p:sp>
            <p:nvSpPr>
              <p:cNvPr id="333" name="Freeform 65"/>
              <p:cNvSpPr>
                <a:spLocks noChangeAspect="1"/>
              </p:cNvSpPr>
              <p:nvPr/>
            </p:nvSpPr>
            <p:spPr bwMode="auto">
              <a:xfrm>
                <a:off x="1814" y="1736"/>
                <a:ext cx="217" cy="565"/>
              </a:xfrm>
              <a:custGeom>
                <a:avLst/>
                <a:gdLst/>
                <a:ahLst/>
                <a:cxnLst>
                  <a:cxn ang="0">
                    <a:pos x="892" y="400"/>
                  </a:cxn>
                  <a:cxn ang="0">
                    <a:pos x="984" y="124"/>
                  </a:cxn>
                  <a:cxn ang="0">
                    <a:pos x="1016" y="30"/>
                  </a:cxn>
                  <a:cxn ang="0">
                    <a:pos x="1138" y="0"/>
                  </a:cxn>
                  <a:cxn ang="0">
                    <a:pos x="1262" y="155"/>
                  </a:cxn>
                  <a:cxn ang="0">
                    <a:pos x="1290" y="305"/>
                  </a:cxn>
                  <a:cxn ang="0">
                    <a:pos x="1276" y="433"/>
                  </a:cxn>
                  <a:cxn ang="0">
                    <a:pos x="1304" y="466"/>
                  </a:cxn>
                  <a:cxn ang="0">
                    <a:pos x="1298" y="507"/>
                  </a:cxn>
                  <a:cxn ang="0">
                    <a:pos x="1255" y="590"/>
                  </a:cxn>
                  <a:cxn ang="0">
                    <a:pos x="1201" y="702"/>
                  </a:cxn>
                  <a:cxn ang="0">
                    <a:pos x="1169" y="834"/>
                  </a:cxn>
                  <a:cxn ang="0">
                    <a:pos x="1003" y="2478"/>
                  </a:cxn>
                  <a:cxn ang="0">
                    <a:pos x="995" y="2648"/>
                  </a:cxn>
                  <a:cxn ang="0">
                    <a:pos x="989" y="2787"/>
                  </a:cxn>
                  <a:cxn ang="0">
                    <a:pos x="987" y="2898"/>
                  </a:cxn>
                  <a:cxn ang="0">
                    <a:pos x="975" y="2982"/>
                  </a:cxn>
                  <a:cxn ang="0">
                    <a:pos x="957" y="3045"/>
                  </a:cxn>
                  <a:cxn ang="0">
                    <a:pos x="922" y="3088"/>
                  </a:cxn>
                  <a:cxn ang="0">
                    <a:pos x="730" y="3241"/>
                  </a:cxn>
                  <a:cxn ang="0">
                    <a:pos x="658" y="3282"/>
                  </a:cxn>
                  <a:cxn ang="0">
                    <a:pos x="577" y="3319"/>
                  </a:cxn>
                  <a:cxn ang="0">
                    <a:pos x="481" y="3355"/>
                  </a:cxn>
                  <a:cxn ang="0">
                    <a:pos x="373" y="3387"/>
                  </a:cxn>
                  <a:cxn ang="0">
                    <a:pos x="297" y="3406"/>
                  </a:cxn>
                  <a:cxn ang="0">
                    <a:pos x="245" y="3407"/>
                  </a:cxn>
                  <a:cxn ang="0">
                    <a:pos x="198" y="3397"/>
                  </a:cxn>
                  <a:cxn ang="0">
                    <a:pos x="157" y="3379"/>
                  </a:cxn>
                  <a:cxn ang="0">
                    <a:pos x="119" y="3350"/>
                  </a:cxn>
                  <a:cxn ang="0">
                    <a:pos x="87" y="3313"/>
                  </a:cxn>
                  <a:cxn ang="0">
                    <a:pos x="61" y="3267"/>
                  </a:cxn>
                  <a:cxn ang="0">
                    <a:pos x="39" y="3212"/>
                  </a:cxn>
                  <a:cxn ang="0">
                    <a:pos x="24" y="3150"/>
                  </a:cxn>
                  <a:cxn ang="0">
                    <a:pos x="9" y="3079"/>
                  </a:cxn>
                  <a:cxn ang="0">
                    <a:pos x="2" y="3003"/>
                  </a:cxn>
                  <a:cxn ang="0">
                    <a:pos x="0" y="2921"/>
                  </a:cxn>
                  <a:cxn ang="0">
                    <a:pos x="1" y="2833"/>
                  </a:cxn>
                  <a:cxn ang="0">
                    <a:pos x="8" y="2739"/>
                  </a:cxn>
                  <a:cxn ang="0">
                    <a:pos x="18" y="2641"/>
                  </a:cxn>
                  <a:cxn ang="0">
                    <a:pos x="32" y="2537"/>
                  </a:cxn>
                  <a:cxn ang="0">
                    <a:pos x="52" y="2431"/>
                  </a:cxn>
                  <a:cxn ang="0">
                    <a:pos x="73" y="2322"/>
                  </a:cxn>
                  <a:cxn ang="0">
                    <a:pos x="99" y="2208"/>
                  </a:cxn>
                  <a:cxn ang="0">
                    <a:pos x="130" y="2095"/>
                  </a:cxn>
                  <a:cxn ang="0">
                    <a:pos x="165" y="1978"/>
                  </a:cxn>
                  <a:cxn ang="0">
                    <a:pos x="205" y="1859"/>
                  </a:cxn>
                  <a:cxn ang="0">
                    <a:pos x="245" y="1741"/>
                  </a:cxn>
                  <a:cxn ang="0">
                    <a:pos x="292" y="1622"/>
                  </a:cxn>
                  <a:cxn ang="0">
                    <a:pos x="341" y="1502"/>
                  </a:cxn>
                  <a:cxn ang="0">
                    <a:pos x="393" y="1384"/>
                  </a:cxn>
                  <a:cxn ang="0">
                    <a:pos x="447" y="1266"/>
                  </a:cxn>
                  <a:cxn ang="0">
                    <a:pos x="506" y="1151"/>
                  </a:cxn>
                  <a:cxn ang="0">
                    <a:pos x="570" y="1038"/>
                  </a:cxn>
                  <a:cxn ang="0">
                    <a:pos x="634" y="925"/>
                  </a:cxn>
                  <a:cxn ang="0">
                    <a:pos x="703" y="819"/>
                  </a:cxn>
                  <a:cxn ang="0">
                    <a:pos x="775" y="713"/>
                  </a:cxn>
                </a:cxnLst>
                <a:rect l="0" t="0" r="r" b="b"/>
                <a:pathLst>
                  <a:path w="1307" h="3409">
                    <a:moveTo>
                      <a:pt x="798" y="680"/>
                    </a:moveTo>
                    <a:lnTo>
                      <a:pt x="922" y="369"/>
                    </a:lnTo>
                    <a:lnTo>
                      <a:pt x="892" y="400"/>
                    </a:lnTo>
                    <a:lnTo>
                      <a:pt x="984" y="309"/>
                    </a:lnTo>
                    <a:lnTo>
                      <a:pt x="984" y="216"/>
                    </a:lnTo>
                    <a:lnTo>
                      <a:pt x="984" y="124"/>
                    </a:lnTo>
                    <a:lnTo>
                      <a:pt x="954" y="155"/>
                    </a:lnTo>
                    <a:lnTo>
                      <a:pt x="954" y="93"/>
                    </a:lnTo>
                    <a:lnTo>
                      <a:pt x="1016" y="30"/>
                    </a:lnTo>
                    <a:lnTo>
                      <a:pt x="1045" y="30"/>
                    </a:lnTo>
                    <a:lnTo>
                      <a:pt x="1078" y="0"/>
                    </a:lnTo>
                    <a:lnTo>
                      <a:pt x="1138" y="0"/>
                    </a:lnTo>
                    <a:lnTo>
                      <a:pt x="1231" y="93"/>
                    </a:lnTo>
                    <a:lnTo>
                      <a:pt x="1231" y="155"/>
                    </a:lnTo>
                    <a:lnTo>
                      <a:pt x="1262" y="155"/>
                    </a:lnTo>
                    <a:lnTo>
                      <a:pt x="1293" y="216"/>
                    </a:lnTo>
                    <a:lnTo>
                      <a:pt x="1293" y="247"/>
                    </a:lnTo>
                    <a:lnTo>
                      <a:pt x="1290" y="305"/>
                    </a:lnTo>
                    <a:lnTo>
                      <a:pt x="1286" y="355"/>
                    </a:lnTo>
                    <a:lnTo>
                      <a:pt x="1279" y="399"/>
                    </a:lnTo>
                    <a:lnTo>
                      <a:pt x="1276" y="433"/>
                    </a:lnTo>
                    <a:lnTo>
                      <a:pt x="1280" y="455"/>
                    </a:lnTo>
                    <a:lnTo>
                      <a:pt x="1293" y="462"/>
                    </a:lnTo>
                    <a:lnTo>
                      <a:pt x="1304" y="466"/>
                    </a:lnTo>
                    <a:lnTo>
                      <a:pt x="1307" y="475"/>
                    </a:lnTo>
                    <a:lnTo>
                      <a:pt x="1304" y="489"/>
                    </a:lnTo>
                    <a:lnTo>
                      <a:pt x="1298" y="507"/>
                    </a:lnTo>
                    <a:lnTo>
                      <a:pt x="1286" y="531"/>
                    </a:lnTo>
                    <a:lnTo>
                      <a:pt x="1272" y="559"/>
                    </a:lnTo>
                    <a:lnTo>
                      <a:pt x="1255" y="590"/>
                    </a:lnTo>
                    <a:lnTo>
                      <a:pt x="1236" y="625"/>
                    </a:lnTo>
                    <a:lnTo>
                      <a:pt x="1218" y="661"/>
                    </a:lnTo>
                    <a:lnTo>
                      <a:pt x="1201" y="702"/>
                    </a:lnTo>
                    <a:lnTo>
                      <a:pt x="1187" y="744"/>
                    </a:lnTo>
                    <a:lnTo>
                      <a:pt x="1176" y="789"/>
                    </a:lnTo>
                    <a:lnTo>
                      <a:pt x="1169" y="834"/>
                    </a:lnTo>
                    <a:lnTo>
                      <a:pt x="1016" y="2347"/>
                    </a:lnTo>
                    <a:lnTo>
                      <a:pt x="1009" y="2416"/>
                    </a:lnTo>
                    <a:lnTo>
                      <a:pt x="1003" y="2478"/>
                    </a:lnTo>
                    <a:lnTo>
                      <a:pt x="1001" y="2538"/>
                    </a:lnTo>
                    <a:lnTo>
                      <a:pt x="996" y="2596"/>
                    </a:lnTo>
                    <a:lnTo>
                      <a:pt x="995" y="2648"/>
                    </a:lnTo>
                    <a:lnTo>
                      <a:pt x="992" y="2698"/>
                    </a:lnTo>
                    <a:lnTo>
                      <a:pt x="991" y="2745"/>
                    </a:lnTo>
                    <a:lnTo>
                      <a:pt x="989" y="2787"/>
                    </a:lnTo>
                    <a:lnTo>
                      <a:pt x="988" y="2826"/>
                    </a:lnTo>
                    <a:lnTo>
                      <a:pt x="988" y="2864"/>
                    </a:lnTo>
                    <a:lnTo>
                      <a:pt x="987" y="2898"/>
                    </a:lnTo>
                    <a:lnTo>
                      <a:pt x="984" y="2927"/>
                    </a:lnTo>
                    <a:lnTo>
                      <a:pt x="980" y="2956"/>
                    </a:lnTo>
                    <a:lnTo>
                      <a:pt x="975" y="2982"/>
                    </a:lnTo>
                    <a:lnTo>
                      <a:pt x="971" y="3004"/>
                    </a:lnTo>
                    <a:lnTo>
                      <a:pt x="964" y="3027"/>
                    </a:lnTo>
                    <a:lnTo>
                      <a:pt x="957" y="3045"/>
                    </a:lnTo>
                    <a:lnTo>
                      <a:pt x="947" y="3062"/>
                    </a:lnTo>
                    <a:lnTo>
                      <a:pt x="936" y="3077"/>
                    </a:lnTo>
                    <a:lnTo>
                      <a:pt x="922" y="3088"/>
                    </a:lnTo>
                    <a:lnTo>
                      <a:pt x="768" y="3213"/>
                    </a:lnTo>
                    <a:lnTo>
                      <a:pt x="749" y="3227"/>
                    </a:lnTo>
                    <a:lnTo>
                      <a:pt x="730" y="3241"/>
                    </a:lnTo>
                    <a:lnTo>
                      <a:pt x="707" y="3255"/>
                    </a:lnTo>
                    <a:lnTo>
                      <a:pt x="683" y="3268"/>
                    </a:lnTo>
                    <a:lnTo>
                      <a:pt x="658" y="3282"/>
                    </a:lnTo>
                    <a:lnTo>
                      <a:pt x="633" y="3295"/>
                    </a:lnTo>
                    <a:lnTo>
                      <a:pt x="605" y="3307"/>
                    </a:lnTo>
                    <a:lnTo>
                      <a:pt x="577" y="3319"/>
                    </a:lnTo>
                    <a:lnTo>
                      <a:pt x="546" y="3333"/>
                    </a:lnTo>
                    <a:lnTo>
                      <a:pt x="513" y="3344"/>
                    </a:lnTo>
                    <a:lnTo>
                      <a:pt x="481" y="3355"/>
                    </a:lnTo>
                    <a:lnTo>
                      <a:pt x="446" y="3366"/>
                    </a:lnTo>
                    <a:lnTo>
                      <a:pt x="411" y="3378"/>
                    </a:lnTo>
                    <a:lnTo>
                      <a:pt x="373" y="3387"/>
                    </a:lnTo>
                    <a:lnTo>
                      <a:pt x="337" y="3397"/>
                    </a:lnTo>
                    <a:lnTo>
                      <a:pt x="317" y="3401"/>
                    </a:lnTo>
                    <a:lnTo>
                      <a:pt x="297" y="3406"/>
                    </a:lnTo>
                    <a:lnTo>
                      <a:pt x="280" y="3407"/>
                    </a:lnTo>
                    <a:lnTo>
                      <a:pt x="262" y="3409"/>
                    </a:lnTo>
                    <a:lnTo>
                      <a:pt x="245" y="3407"/>
                    </a:lnTo>
                    <a:lnTo>
                      <a:pt x="228" y="3406"/>
                    </a:lnTo>
                    <a:lnTo>
                      <a:pt x="213" y="3401"/>
                    </a:lnTo>
                    <a:lnTo>
                      <a:pt x="198" y="3397"/>
                    </a:lnTo>
                    <a:lnTo>
                      <a:pt x="184" y="3393"/>
                    </a:lnTo>
                    <a:lnTo>
                      <a:pt x="170" y="3386"/>
                    </a:lnTo>
                    <a:lnTo>
                      <a:pt x="157" y="3379"/>
                    </a:lnTo>
                    <a:lnTo>
                      <a:pt x="144" y="3371"/>
                    </a:lnTo>
                    <a:lnTo>
                      <a:pt x="130" y="3362"/>
                    </a:lnTo>
                    <a:lnTo>
                      <a:pt x="119" y="3350"/>
                    </a:lnTo>
                    <a:lnTo>
                      <a:pt x="108" y="3338"/>
                    </a:lnTo>
                    <a:lnTo>
                      <a:pt x="98" y="3326"/>
                    </a:lnTo>
                    <a:lnTo>
                      <a:pt x="87" y="3313"/>
                    </a:lnTo>
                    <a:lnTo>
                      <a:pt x="78" y="3299"/>
                    </a:lnTo>
                    <a:lnTo>
                      <a:pt x="70" y="3282"/>
                    </a:lnTo>
                    <a:lnTo>
                      <a:pt x="61" y="3267"/>
                    </a:lnTo>
                    <a:lnTo>
                      <a:pt x="54" y="3248"/>
                    </a:lnTo>
                    <a:lnTo>
                      <a:pt x="46" y="3230"/>
                    </a:lnTo>
                    <a:lnTo>
                      <a:pt x="39" y="3212"/>
                    </a:lnTo>
                    <a:lnTo>
                      <a:pt x="33" y="3192"/>
                    </a:lnTo>
                    <a:lnTo>
                      <a:pt x="28" y="3170"/>
                    </a:lnTo>
                    <a:lnTo>
                      <a:pt x="24" y="3150"/>
                    </a:lnTo>
                    <a:lnTo>
                      <a:pt x="18" y="3126"/>
                    </a:lnTo>
                    <a:lnTo>
                      <a:pt x="14" y="3104"/>
                    </a:lnTo>
                    <a:lnTo>
                      <a:pt x="9" y="3079"/>
                    </a:lnTo>
                    <a:lnTo>
                      <a:pt x="8" y="3055"/>
                    </a:lnTo>
                    <a:lnTo>
                      <a:pt x="5" y="3029"/>
                    </a:lnTo>
                    <a:lnTo>
                      <a:pt x="2" y="3003"/>
                    </a:lnTo>
                    <a:lnTo>
                      <a:pt x="1" y="2976"/>
                    </a:lnTo>
                    <a:lnTo>
                      <a:pt x="0" y="2948"/>
                    </a:lnTo>
                    <a:lnTo>
                      <a:pt x="0" y="2921"/>
                    </a:lnTo>
                    <a:lnTo>
                      <a:pt x="0" y="2892"/>
                    </a:lnTo>
                    <a:lnTo>
                      <a:pt x="0" y="2862"/>
                    </a:lnTo>
                    <a:lnTo>
                      <a:pt x="1" y="2833"/>
                    </a:lnTo>
                    <a:lnTo>
                      <a:pt x="2" y="2802"/>
                    </a:lnTo>
                    <a:lnTo>
                      <a:pt x="5" y="2771"/>
                    </a:lnTo>
                    <a:lnTo>
                      <a:pt x="8" y="2739"/>
                    </a:lnTo>
                    <a:lnTo>
                      <a:pt x="9" y="2707"/>
                    </a:lnTo>
                    <a:lnTo>
                      <a:pt x="14" y="2673"/>
                    </a:lnTo>
                    <a:lnTo>
                      <a:pt x="18" y="2641"/>
                    </a:lnTo>
                    <a:lnTo>
                      <a:pt x="22" y="2607"/>
                    </a:lnTo>
                    <a:lnTo>
                      <a:pt x="26" y="2572"/>
                    </a:lnTo>
                    <a:lnTo>
                      <a:pt x="32" y="2537"/>
                    </a:lnTo>
                    <a:lnTo>
                      <a:pt x="39" y="2503"/>
                    </a:lnTo>
                    <a:lnTo>
                      <a:pt x="43" y="2467"/>
                    </a:lnTo>
                    <a:lnTo>
                      <a:pt x="52" y="2431"/>
                    </a:lnTo>
                    <a:lnTo>
                      <a:pt x="57" y="2395"/>
                    </a:lnTo>
                    <a:lnTo>
                      <a:pt x="66" y="2358"/>
                    </a:lnTo>
                    <a:lnTo>
                      <a:pt x="73" y="2322"/>
                    </a:lnTo>
                    <a:lnTo>
                      <a:pt x="82" y="2284"/>
                    </a:lnTo>
                    <a:lnTo>
                      <a:pt x="91" y="2248"/>
                    </a:lnTo>
                    <a:lnTo>
                      <a:pt x="99" y="2208"/>
                    </a:lnTo>
                    <a:lnTo>
                      <a:pt x="111" y="2172"/>
                    </a:lnTo>
                    <a:lnTo>
                      <a:pt x="120" y="2132"/>
                    </a:lnTo>
                    <a:lnTo>
                      <a:pt x="130" y="2095"/>
                    </a:lnTo>
                    <a:lnTo>
                      <a:pt x="143" y="2055"/>
                    </a:lnTo>
                    <a:lnTo>
                      <a:pt x="154" y="2016"/>
                    </a:lnTo>
                    <a:lnTo>
                      <a:pt x="165" y="1978"/>
                    </a:lnTo>
                    <a:lnTo>
                      <a:pt x="178" y="1937"/>
                    </a:lnTo>
                    <a:lnTo>
                      <a:pt x="191" y="1899"/>
                    </a:lnTo>
                    <a:lnTo>
                      <a:pt x="205" y="1859"/>
                    </a:lnTo>
                    <a:lnTo>
                      <a:pt x="217" y="1819"/>
                    </a:lnTo>
                    <a:lnTo>
                      <a:pt x="231" y="1780"/>
                    </a:lnTo>
                    <a:lnTo>
                      <a:pt x="245" y="1741"/>
                    </a:lnTo>
                    <a:lnTo>
                      <a:pt x="261" y="1702"/>
                    </a:lnTo>
                    <a:lnTo>
                      <a:pt x="276" y="1662"/>
                    </a:lnTo>
                    <a:lnTo>
                      <a:pt x="292" y="1622"/>
                    </a:lnTo>
                    <a:lnTo>
                      <a:pt x="307" y="1582"/>
                    </a:lnTo>
                    <a:lnTo>
                      <a:pt x="324" y="1543"/>
                    </a:lnTo>
                    <a:lnTo>
                      <a:pt x="341" y="1502"/>
                    </a:lnTo>
                    <a:lnTo>
                      <a:pt x="356" y="1463"/>
                    </a:lnTo>
                    <a:lnTo>
                      <a:pt x="374" y="1422"/>
                    </a:lnTo>
                    <a:lnTo>
                      <a:pt x="393" y="1384"/>
                    </a:lnTo>
                    <a:lnTo>
                      <a:pt x="411" y="1345"/>
                    </a:lnTo>
                    <a:lnTo>
                      <a:pt x="431" y="1306"/>
                    </a:lnTo>
                    <a:lnTo>
                      <a:pt x="447" y="1266"/>
                    </a:lnTo>
                    <a:lnTo>
                      <a:pt x="467" y="1227"/>
                    </a:lnTo>
                    <a:lnTo>
                      <a:pt x="488" y="1189"/>
                    </a:lnTo>
                    <a:lnTo>
                      <a:pt x="506" y="1151"/>
                    </a:lnTo>
                    <a:lnTo>
                      <a:pt x="527" y="1112"/>
                    </a:lnTo>
                    <a:lnTo>
                      <a:pt x="549" y="1075"/>
                    </a:lnTo>
                    <a:lnTo>
                      <a:pt x="570" y="1038"/>
                    </a:lnTo>
                    <a:lnTo>
                      <a:pt x="591" y="1000"/>
                    </a:lnTo>
                    <a:lnTo>
                      <a:pt x="612" y="963"/>
                    </a:lnTo>
                    <a:lnTo>
                      <a:pt x="634" y="925"/>
                    </a:lnTo>
                    <a:lnTo>
                      <a:pt x="657" y="890"/>
                    </a:lnTo>
                    <a:lnTo>
                      <a:pt x="681" y="854"/>
                    </a:lnTo>
                    <a:lnTo>
                      <a:pt x="703" y="819"/>
                    </a:lnTo>
                    <a:lnTo>
                      <a:pt x="727" y="782"/>
                    </a:lnTo>
                    <a:lnTo>
                      <a:pt x="749" y="747"/>
                    </a:lnTo>
                    <a:lnTo>
                      <a:pt x="775" y="713"/>
                    </a:lnTo>
                    <a:lnTo>
                      <a:pt x="798" y="680"/>
                    </a:lnTo>
                    <a:close/>
                  </a:path>
                </a:pathLst>
              </a:custGeom>
              <a:solidFill>
                <a:srgbClr val="6699FF"/>
              </a:solidFill>
              <a:ln w="9525" cap="flat" cmpd="sng">
                <a:noFill/>
                <a:prstDash val="solid"/>
                <a:round/>
                <a:headEnd type="none" w="med" len="med"/>
                <a:tailEnd type="none" w="med" len="med"/>
              </a:ln>
              <a:effectLst/>
            </p:spPr>
            <p:txBody>
              <a:bodyPr/>
              <a:lstStyle/>
              <a:p>
                <a:endParaRPr lang="en-US" sz="1800"/>
              </a:p>
            </p:txBody>
          </p:sp>
          <p:sp>
            <p:nvSpPr>
              <p:cNvPr id="334" name="Freeform 66"/>
              <p:cNvSpPr>
                <a:spLocks noChangeAspect="1"/>
              </p:cNvSpPr>
              <p:nvPr/>
            </p:nvSpPr>
            <p:spPr bwMode="auto">
              <a:xfrm>
                <a:off x="1772" y="2264"/>
                <a:ext cx="241" cy="430"/>
              </a:xfrm>
              <a:custGeom>
                <a:avLst/>
                <a:gdLst/>
                <a:ahLst/>
                <a:cxnLst>
                  <a:cxn ang="0">
                    <a:pos x="208" y="448"/>
                  </a:cxn>
                  <a:cxn ang="0">
                    <a:pos x="156" y="483"/>
                  </a:cxn>
                  <a:cxn ang="0">
                    <a:pos x="150" y="466"/>
                  </a:cxn>
                  <a:cxn ang="0">
                    <a:pos x="138" y="466"/>
                  </a:cxn>
                  <a:cxn ang="0">
                    <a:pos x="138" y="454"/>
                  </a:cxn>
                  <a:cxn ang="0">
                    <a:pos x="133" y="448"/>
                  </a:cxn>
                  <a:cxn ang="0">
                    <a:pos x="133" y="437"/>
                  </a:cxn>
                  <a:cxn ang="0">
                    <a:pos x="121" y="426"/>
                  </a:cxn>
                  <a:cxn ang="0">
                    <a:pos x="127" y="402"/>
                  </a:cxn>
                  <a:cxn ang="0">
                    <a:pos x="110" y="402"/>
                  </a:cxn>
                  <a:cxn ang="0">
                    <a:pos x="110" y="380"/>
                  </a:cxn>
                  <a:cxn ang="0">
                    <a:pos x="92" y="391"/>
                  </a:cxn>
                  <a:cxn ang="0">
                    <a:pos x="104" y="368"/>
                  </a:cxn>
                  <a:cxn ang="0">
                    <a:pos x="92" y="373"/>
                  </a:cxn>
                  <a:cxn ang="0">
                    <a:pos x="92" y="345"/>
                  </a:cxn>
                  <a:cxn ang="0">
                    <a:pos x="87" y="339"/>
                  </a:cxn>
                  <a:cxn ang="0">
                    <a:pos x="81" y="334"/>
                  </a:cxn>
                  <a:cxn ang="0">
                    <a:pos x="87" y="311"/>
                  </a:cxn>
                  <a:cxn ang="0">
                    <a:pos x="92" y="299"/>
                  </a:cxn>
                  <a:cxn ang="0">
                    <a:pos x="92" y="293"/>
                  </a:cxn>
                  <a:cxn ang="0">
                    <a:pos x="75" y="299"/>
                  </a:cxn>
                  <a:cxn ang="0">
                    <a:pos x="63" y="282"/>
                  </a:cxn>
                  <a:cxn ang="0">
                    <a:pos x="63" y="270"/>
                  </a:cxn>
                  <a:cxn ang="0">
                    <a:pos x="58" y="276"/>
                  </a:cxn>
                  <a:cxn ang="0">
                    <a:pos x="63" y="253"/>
                  </a:cxn>
                  <a:cxn ang="0">
                    <a:pos x="63" y="247"/>
                  </a:cxn>
                  <a:cxn ang="0">
                    <a:pos x="63" y="224"/>
                  </a:cxn>
                  <a:cxn ang="0">
                    <a:pos x="52" y="236"/>
                  </a:cxn>
                  <a:cxn ang="0">
                    <a:pos x="52" y="230"/>
                  </a:cxn>
                  <a:cxn ang="0">
                    <a:pos x="58" y="213"/>
                  </a:cxn>
                  <a:cxn ang="0">
                    <a:pos x="46" y="207"/>
                  </a:cxn>
                  <a:cxn ang="0">
                    <a:pos x="41" y="190"/>
                  </a:cxn>
                  <a:cxn ang="0">
                    <a:pos x="33" y="185"/>
                  </a:cxn>
                  <a:cxn ang="0">
                    <a:pos x="18" y="184"/>
                  </a:cxn>
                  <a:cxn ang="0">
                    <a:pos x="6" y="172"/>
                  </a:cxn>
                  <a:cxn ang="0">
                    <a:pos x="12" y="155"/>
                  </a:cxn>
                  <a:cxn ang="0">
                    <a:pos x="6" y="161"/>
                  </a:cxn>
                  <a:cxn ang="0">
                    <a:pos x="18" y="127"/>
                  </a:cxn>
                  <a:cxn ang="0">
                    <a:pos x="29" y="138"/>
                  </a:cxn>
                  <a:cxn ang="0">
                    <a:pos x="18" y="127"/>
                  </a:cxn>
                  <a:cxn ang="0">
                    <a:pos x="18" y="103"/>
                  </a:cxn>
                  <a:cxn ang="0">
                    <a:pos x="18" y="86"/>
                  </a:cxn>
                  <a:cxn ang="0">
                    <a:pos x="6" y="75"/>
                  </a:cxn>
                  <a:cxn ang="0">
                    <a:pos x="0" y="75"/>
                  </a:cxn>
                  <a:cxn ang="0">
                    <a:pos x="110" y="17"/>
                  </a:cxn>
                  <a:cxn ang="0">
                    <a:pos x="185" y="0"/>
                  </a:cxn>
                  <a:cxn ang="0">
                    <a:pos x="214" y="0"/>
                  </a:cxn>
                  <a:cxn ang="0">
                    <a:pos x="219" y="12"/>
                  </a:cxn>
                  <a:cxn ang="0">
                    <a:pos x="214" y="23"/>
                  </a:cxn>
                  <a:cxn ang="0">
                    <a:pos x="231" y="29"/>
                  </a:cxn>
                  <a:cxn ang="0">
                    <a:pos x="237" y="34"/>
                  </a:cxn>
                  <a:cxn ang="0">
                    <a:pos x="242" y="46"/>
                  </a:cxn>
                  <a:cxn ang="0">
                    <a:pos x="242" y="52"/>
                  </a:cxn>
                  <a:cxn ang="0">
                    <a:pos x="254" y="52"/>
                  </a:cxn>
                  <a:cxn ang="0">
                    <a:pos x="259" y="69"/>
                  </a:cxn>
                  <a:cxn ang="0">
                    <a:pos x="271" y="86"/>
                  </a:cxn>
                  <a:cxn ang="0">
                    <a:pos x="271" y="98"/>
                  </a:cxn>
                  <a:cxn ang="0">
                    <a:pos x="242" y="121"/>
                  </a:cxn>
                  <a:cxn ang="0">
                    <a:pos x="208" y="448"/>
                  </a:cxn>
                </a:cxnLst>
                <a:rect l="0" t="0" r="r" b="b"/>
                <a:pathLst>
                  <a:path w="271" h="483">
                    <a:moveTo>
                      <a:pt x="208" y="448"/>
                    </a:moveTo>
                    <a:lnTo>
                      <a:pt x="156" y="483"/>
                    </a:lnTo>
                    <a:lnTo>
                      <a:pt x="150" y="466"/>
                    </a:lnTo>
                    <a:lnTo>
                      <a:pt x="138" y="466"/>
                    </a:lnTo>
                    <a:lnTo>
                      <a:pt x="138" y="454"/>
                    </a:lnTo>
                    <a:lnTo>
                      <a:pt x="133" y="448"/>
                    </a:lnTo>
                    <a:lnTo>
                      <a:pt x="133" y="437"/>
                    </a:lnTo>
                    <a:lnTo>
                      <a:pt x="121" y="426"/>
                    </a:lnTo>
                    <a:lnTo>
                      <a:pt x="127" y="402"/>
                    </a:lnTo>
                    <a:lnTo>
                      <a:pt x="110" y="402"/>
                    </a:lnTo>
                    <a:lnTo>
                      <a:pt x="110" y="380"/>
                    </a:lnTo>
                    <a:lnTo>
                      <a:pt x="92" y="391"/>
                    </a:lnTo>
                    <a:lnTo>
                      <a:pt x="104" y="368"/>
                    </a:lnTo>
                    <a:lnTo>
                      <a:pt x="92" y="373"/>
                    </a:lnTo>
                    <a:lnTo>
                      <a:pt x="92" y="345"/>
                    </a:lnTo>
                    <a:lnTo>
                      <a:pt x="87" y="339"/>
                    </a:lnTo>
                    <a:lnTo>
                      <a:pt x="81" y="334"/>
                    </a:lnTo>
                    <a:lnTo>
                      <a:pt x="87" y="311"/>
                    </a:lnTo>
                    <a:lnTo>
                      <a:pt x="92" y="299"/>
                    </a:lnTo>
                    <a:lnTo>
                      <a:pt x="92" y="293"/>
                    </a:lnTo>
                    <a:lnTo>
                      <a:pt x="75" y="299"/>
                    </a:lnTo>
                    <a:lnTo>
                      <a:pt x="63" y="282"/>
                    </a:lnTo>
                    <a:lnTo>
                      <a:pt x="63" y="270"/>
                    </a:lnTo>
                    <a:lnTo>
                      <a:pt x="58" y="276"/>
                    </a:lnTo>
                    <a:lnTo>
                      <a:pt x="63" y="253"/>
                    </a:lnTo>
                    <a:lnTo>
                      <a:pt x="63" y="247"/>
                    </a:lnTo>
                    <a:lnTo>
                      <a:pt x="63" y="224"/>
                    </a:lnTo>
                    <a:lnTo>
                      <a:pt x="52" y="236"/>
                    </a:lnTo>
                    <a:lnTo>
                      <a:pt x="52" y="230"/>
                    </a:lnTo>
                    <a:lnTo>
                      <a:pt x="58" y="213"/>
                    </a:lnTo>
                    <a:lnTo>
                      <a:pt x="46" y="207"/>
                    </a:lnTo>
                    <a:lnTo>
                      <a:pt x="41" y="190"/>
                    </a:lnTo>
                    <a:lnTo>
                      <a:pt x="33" y="185"/>
                    </a:lnTo>
                    <a:lnTo>
                      <a:pt x="18" y="184"/>
                    </a:lnTo>
                    <a:lnTo>
                      <a:pt x="6" y="172"/>
                    </a:lnTo>
                    <a:lnTo>
                      <a:pt x="12" y="155"/>
                    </a:lnTo>
                    <a:lnTo>
                      <a:pt x="6" y="161"/>
                    </a:lnTo>
                    <a:lnTo>
                      <a:pt x="18" y="127"/>
                    </a:lnTo>
                    <a:lnTo>
                      <a:pt x="29" y="138"/>
                    </a:lnTo>
                    <a:lnTo>
                      <a:pt x="18" y="127"/>
                    </a:lnTo>
                    <a:lnTo>
                      <a:pt x="18" y="103"/>
                    </a:lnTo>
                    <a:lnTo>
                      <a:pt x="18" y="86"/>
                    </a:lnTo>
                    <a:lnTo>
                      <a:pt x="6" y="75"/>
                    </a:lnTo>
                    <a:lnTo>
                      <a:pt x="0" y="75"/>
                    </a:lnTo>
                    <a:lnTo>
                      <a:pt x="110" y="17"/>
                    </a:lnTo>
                    <a:lnTo>
                      <a:pt x="185" y="0"/>
                    </a:lnTo>
                    <a:lnTo>
                      <a:pt x="214" y="0"/>
                    </a:lnTo>
                    <a:lnTo>
                      <a:pt x="219" y="12"/>
                    </a:lnTo>
                    <a:lnTo>
                      <a:pt x="214" y="23"/>
                    </a:lnTo>
                    <a:lnTo>
                      <a:pt x="231" y="29"/>
                    </a:lnTo>
                    <a:lnTo>
                      <a:pt x="237" y="34"/>
                    </a:lnTo>
                    <a:lnTo>
                      <a:pt x="242" y="46"/>
                    </a:lnTo>
                    <a:lnTo>
                      <a:pt x="242" y="52"/>
                    </a:lnTo>
                    <a:lnTo>
                      <a:pt x="254" y="52"/>
                    </a:lnTo>
                    <a:lnTo>
                      <a:pt x="259" y="69"/>
                    </a:lnTo>
                    <a:lnTo>
                      <a:pt x="271" y="86"/>
                    </a:lnTo>
                    <a:lnTo>
                      <a:pt x="271" y="98"/>
                    </a:lnTo>
                    <a:lnTo>
                      <a:pt x="242" y="121"/>
                    </a:lnTo>
                    <a:lnTo>
                      <a:pt x="208" y="448"/>
                    </a:lnTo>
                    <a:close/>
                  </a:path>
                </a:pathLst>
              </a:custGeom>
              <a:solidFill>
                <a:srgbClr val="6699FF"/>
              </a:solidFill>
              <a:ln w="9525" cap="flat" cmpd="sng">
                <a:noFill/>
                <a:prstDash val="solid"/>
                <a:round/>
                <a:headEnd type="none" w="med" len="med"/>
                <a:tailEnd type="none" w="med" len="med"/>
              </a:ln>
              <a:effectLst/>
            </p:spPr>
            <p:txBody>
              <a:bodyPr/>
              <a:lstStyle/>
              <a:p>
                <a:endParaRPr lang="en-US" sz="1800"/>
              </a:p>
            </p:txBody>
          </p:sp>
          <p:sp>
            <p:nvSpPr>
              <p:cNvPr id="335" name="Freeform 67"/>
              <p:cNvSpPr>
                <a:spLocks noChangeAspect="1"/>
              </p:cNvSpPr>
              <p:nvPr/>
            </p:nvSpPr>
            <p:spPr bwMode="auto">
              <a:xfrm>
                <a:off x="2441" y="2060"/>
                <a:ext cx="742" cy="722"/>
              </a:xfrm>
              <a:custGeom>
                <a:avLst/>
                <a:gdLst/>
                <a:ahLst/>
                <a:cxnLst>
                  <a:cxn ang="0">
                    <a:pos x="0" y="189"/>
                  </a:cxn>
                  <a:cxn ang="0">
                    <a:pos x="19" y="193"/>
                  </a:cxn>
                  <a:cxn ang="0">
                    <a:pos x="39" y="174"/>
                  </a:cxn>
                  <a:cxn ang="0">
                    <a:pos x="63" y="184"/>
                  </a:cxn>
                  <a:cxn ang="0">
                    <a:pos x="63" y="227"/>
                  </a:cxn>
                  <a:cxn ang="0">
                    <a:pos x="77" y="247"/>
                  </a:cxn>
                  <a:cxn ang="0">
                    <a:pos x="87" y="275"/>
                  </a:cxn>
                  <a:cxn ang="0">
                    <a:pos x="125" y="290"/>
                  </a:cxn>
                  <a:cxn ang="0">
                    <a:pos x="111" y="315"/>
                  </a:cxn>
                  <a:cxn ang="0">
                    <a:pos x="130" y="329"/>
                  </a:cxn>
                  <a:cxn ang="0">
                    <a:pos x="145" y="329"/>
                  </a:cxn>
                  <a:cxn ang="0">
                    <a:pos x="164" y="353"/>
                  </a:cxn>
                  <a:cxn ang="0">
                    <a:pos x="150" y="392"/>
                  </a:cxn>
                  <a:cxn ang="0">
                    <a:pos x="149" y="428"/>
                  </a:cxn>
                  <a:cxn ang="0">
                    <a:pos x="140" y="459"/>
                  </a:cxn>
                  <a:cxn ang="0">
                    <a:pos x="145" y="483"/>
                  </a:cxn>
                  <a:cxn ang="0">
                    <a:pos x="174" y="493"/>
                  </a:cxn>
                  <a:cxn ang="0">
                    <a:pos x="198" y="483"/>
                  </a:cxn>
                  <a:cxn ang="0">
                    <a:pos x="228" y="492"/>
                  </a:cxn>
                  <a:cxn ang="0">
                    <a:pos x="259" y="507"/>
                  </a:cxn>
                  <a:cxn ang="0">
                    <a:pos x="290" y="483"/>
                  </a:cxn>
                  <a:cxn ang="0">
                    <a:pos x="314" y="488"/>
                  </a:cxn>
                  <a:cxn ang="0">
                    <a:pos x="337" y="503"/>
                  </a:cxn>
                  <a:cxn ang="0">
                    <a:pos x="357" y="503"/>
                  </a:cxn>
                  <a:cxn ang="0">
                    <a:pos x="372" y="493"/>
                  </a:cxn>
                  <a:cxn ang="0">
                    <a:pos x="386" y="508"/>
                  </a:cxn>
                  <a:cxn ang="0">
                    <a:pos x="410" y="517"/>
                  </a:cxn>
                  <a:cxn ang="0">
                    <a:pos x="468" y="628"/>
                  </a:cxn>
                  <a:cxn ang="0">
                    <a:pos x="531" y="661"/>
                  </a:cxn>
                  <a:cxn ang="0">
                    <a:pos x="576" y="682"/>
                  </a:cxn>
                  <a:cxn ang="0">
                    <a:pos x="615" y="700"/>
                  </a:cxn>
                  <a:cxn ang="0">
                    <a:pos x="636" y="712"/>
                  </a:cxn>
                  <a:cxn ang="0">
                    <a:pos x="666" y="724"/>
                  </a:cxn>
                  <a:cxn ang="0">
                    <a:pos x="693" y="742"/>
                  </a:cxn>
                  <a:cxn ang="0">
                    <a:pos x="726" y="763"/>
                  </a:cxn>
                  <a:cxn ang="0">
                    <a:pos x="744" y="793"/>
                  </a:cxn>
                  <a:cxn ang="0">
                    <a:pos x="765" y="811"/>
                  </a:cxn>
                  <a:cxn ang="0">
                    <a:pos x="792" y="811"/>
                  </a:cxn>
                  <a:cxn ang="0">
                    <a:pos x="813" y="808"/>
                  </a:cxn>
                  <a:cxn ang="0">
                    <a:pos x="831" y="811"/>
                  </a:cxn>
                  <a:cxn ang="0">
                    <a:pos x="834" y="250"/>
                  </a:cxn>
                  <a:cxn ang="0">
                    <a:pos x="48" y="0"/>
                  </a:cxn>
                  <a:cxn ang="0">
                    <a:pos x="0" y="189"/>
                  </a:cxn>
                </a:cxnLst>
                <a:rect l="0" t="0" r="r" b="b"/>
                <a:pathLst>
                  <a:path w="834" h="811">
                    <a:moveTo>
                      <a:pt x="0" y="189"/>
                    </a:moveTo>
                    <a:lnTo>
                      <a:pt x="19" y="193"/>
                    </a:lnTo>
                    <a:lnTo>
                      <a:pt x="39" y="174"/>
                    </a:lnTo>
                    <a:lnTo>
                      <a:pt x="63" y="184"/>
                    </a:lnTo>
                    <a:lnTo>
                      <a:pt x="63" y="227"/>
                    </a:lnTo>
                    <a:lnTo>
                      <a:pt x="77" y="247"/>
                    </a:lnTo>
                    <a:lnTo>
                      <a:pt x="87" y="275"/>
                    </a:lnTo>
                    <a:lnTo>
                      <a:pt x="125" y="290"/>
                    </a:lnTo>
                    <a:lnTo>
                      <a:pt x="111" y="315"/>
                    </a:lnTo>
                    <a:lnTo>
                      <a:pt x="130" y="329"/>
                    </a:lnTo>
                    <a:lnTo>
                      <a:pt x="145" y="329"/>
                    </a:lnTo>
                    <a:lnTo>
                      <a:pt x="164" y="353"/>
                    </a:lnTo>
                    <a:lnTo>
                      <a:pt x="150" y="392"/>
                    </a:lnTo>
                    <a:lnTo>
                      <a:pt x="149" y="428"/>
                    </a:lnTo>
                    <a:lnTo>
                      <a:pt x="140" y="459"/>
                    </a:lnTo>
                    <a:lnTo>
                      <a:pt x="145" y="483"/>
                    </a:lnTo>
                    <a:lnTo>
                      <a:pt x="174" y="493"/>
                    </a:lnTo>
                    <a:lnTo>
                      <a:pt x="198" y="483"/>
                    </a:lnTo>
                    <a:lnTo>
                      <a:pt x="228" y="492"/>
                    </a:lnTo>
                    <a:lnTo>
                      <a:pt x="259" y="507"/>
                    </a:lnTo>
                    <a:lnTo>
                      <a:pt x="290" y="483"/>
                    </a:lnTo>
                    <a:lnTo>
                      <a:pt x="314" y="488"/>
                    </a:lnTo>
                    <a:lnTo>
                      <a:pt x="337" y="503"/>
                    </a:lnTo>
                    <a:lnTo>
                      <a:pt x="357" y="503"/>
                    </a:lnTo>
                    <a:lnTo>
                      <a:pt x="372" y="493"/>
                    </a:lnTo>
                    <a:lnTo>
                      <a:pt x="386" y="508"/>
                    </a:lnTo>
                    <a:lnTo>
                      <a:pt x="410" y="517"/>
                    </a:lnTo>
                    <a:lnTo>
                      <a:pt x="468" y="628"/>
                    </a:lnTo>
                    <a:lnTo>
                      <a:pt x="531" y="661"/>
                    </a:lnTo>
                    <a:lnTo>
                      <a:pt x="576" y="682"/>
                    </a:lnTo>
                    <a:lnTo>
                      <a:pt x="615" y="700"/>
                    </a:lnTo>
                    <a:lnTo>
                      <a:pt x="636" y="712"/>
                    </a:lnTo>
                    <a:lnTo>
                      <a:pt x="666" y="724"/>
                    </a:lnTo>
                    <a:lnTo>
                      <a:pt x="693" y="742"/>
                    </a:lnTo>
                    <a:lnTo>
                      <a:pt x="726" y="763"/>
                    </a:lnTo>
                    <a:lnTo>
                      <a:pt x="744" y="793"/>
                    </a:lnTo>
                    <a:lnTo>
                      <a:pt x="765" y="811"/>
                    </a:lnTo>
                    <a:lnTo>
                      <a:pt x="792" y="811"/>
                    </a:lnTo>
                    <a:lnTo>
                      <a:pt x="813" y="808"/>
                    </a:lnTo>
                    <a:lnTo>
                      <a:pt x="831" y="811"/>
                    </a:lnTo>
                    <a:lnTo>
                      <a:pt x="834" y="250"/>
                    </a:lnTo>
                    <a:lnTo>
                      <a:pt x="48" y="0"/>
                    </a:lnTo>
                    <a:lnTo>
                      <a:pt x="0" y="189"/>
                    </a:lnTo>
                    <a:close/>
                  </a:path>
                </a:pathLst>
              </a:custGeom>
              <a:solidFill>
                <a:srgbClr val="6699FF"/>
              </a:solidFill>
              <a:ln w="9525">
                <a:noFill/>
                <a:round/>
                <a:headEnd/>
                <a:tailEnd/>
              </a:ln>
            </p:spPr>
            <p:txBody>
              <a:bodyPr/>
              <a:lstStyle/>
              <a:p>
                <a:endParaRPr lang="en-US" sz="1800"/>
              </a:p>
            </p:txBody>
          </p:sp>
          <p:sp>
            <p:nvSpPr>
              <p:cNvPr id="336" name="Freeform 68"/>
              <p:cNvSpPr>
                <a:spLocks noChangeAspect="1"/>
              </p:cNvSpPr>
              <p:nvPr/>
            </p:nvSpPr>
            <p:spPr bwMode="auto">
              <a:xfrm>
                <a:off x="2484" y="2624"/>
                <a:ext cx="705" cy="807"/>
              </a:xfrm>
              <a:custGeom>
                <a:avLst/>
                <a:gdLst/>
                <a:ahLst/>
                <a:cxnLst>
                  <a:cxn ang="0">
                    <a:pos x="152" y="0"/>
                  </a:cxn>
                  <a:cxn ang="0">
                    <a:pos x="321" y="0"/>
                  </a:cxn>
                  <a:cxn ang="0">
                    <a:pos x="792" y="0"/>
                  </a:cxn>
                  <a:cxn ang="0">
                    <a:pos x="792" y="906"/>
                  </a:cxn>
                  <a:cxn ang="0">
                    <a:pos x="470" y="905"/>
                  </a:cxn>
                  <a:cxn ang="0">
                    <a:pos x="0" y="684"/>
                  </a:cxn>
                  <a:cxn ang="0">
                    <a:pos x="0" y="677"/>
                  </a:cxn>
                  <a:cxn ang="0">
                    <a:pos x="14" y="664"/>
                  </a:cxn>
                  <a:cxn ang="0">
                    <a:pos x="21" y="629"/>
                  </a:cxn>
                  <a:cxn ang="0">
                    <a:pos x="41" y="615"/>
                  </a:cxn>
                  <a:cxn ang="0">
                    <a:pos x="41" y="574"/>
                  </a:cxn>
                  <a:cxn ang="0">
                    <a:pos x="21" y="539"/>
                  </a:cxn>
                  <a:cxn ang="0">
                    <a:pos x="35" y="525"/>
                  </a:cxn>
                  <a:cxn ang="0">
                    <a:pos x="48" y="512"/>
                  </a:cxn>
                  <a:cxn ang="0">
                    <a:pos x="56" y="449"/>
                  </a:cxn>
                  <a:cxn ang="0">
                    <a:pos x="83" y="415"/>
                  </a:cxn>
                  <a:cxn ang="0">
                    <a:pos x="76" y="360"/>
                  </a:cxn>
                  <a:cxn ang="0">
                    <a:pos x="56" y="319"/>
                  </a:cxn>
                  <a:cxn ang="0">
                    <a:pos x="48" y="290"/>
                  </a:cxn>
                  <a:cxn ang="0">
                    <a:pos x="69" y="222"/>
                  </a:cxn>
                  <a:cxn ang="0">
                    <a:pos x="56" y="173"/>
                  </a:cxn>
                  <a:cxn ang="0">
                    <a:pos x="56" y="118"/>
                  </a:cxn>
                  <a:cxn ang="0">
                    <a:pos x="83" y="97"/>
                  </a:cxn>
                  <a:cxn ang="0">
                    <a:pos x="83" y="49"/>
                  </a:cxn>
                  <a:cxn ang="0">
                    <a:pos x="131" y="15"/>
                  </a:cxn>
                  <a:cxn ang="0">
                    <a:pos x="131" y="8"/>
                  </a:cxn>
                  <a:cxn ang="0">
                    <a:pos x="152" y="0"/>
                  </a:cxn>
                </a:cxnLst>
                <a:rect l="0" t="0" r="r" b="b"/>
                <a:pathLst>
                  <a:path w="792" h="906">
                    <a:moveTo>
                      <a:pt x="152" y="0"/>
                    </a:moveTo>
                    <a:lnTo>
                      <a:pt x="321" y="0"/>
                    </a:lnTo>
                    <a:lnTo>
                      <a:pt x="792" y="0"/>
                    </a:lnTo>
                    <a:lnTo>
                      <a:pt x="792" y="906"/>
                    </a:lnTo>
                    <a:lnTo>
                      <a:pt x="470" y="905"/>
                    </a:lnTo>
                    <a:lnTo>
                      <a:pt x="0" y="684"/>
                    </a:lnTo>
                    <a:lnTo>
                      <a:pt x="0" y="677"/>
                    </a:lnTo>
                    <a:lnTo>
                      <a:pt x="14" y="664"/>
                    </a:lnTo>
                    <a:lnTo>
                      <a:pt x="21" y="629"/>
                    </a:lnTo>
                    <a:lnTo>
                      <a:pt x="41" y="615"/>
                    </a:lnTo>
                    <a:lnTo>
                      <a:pt x="41" y="574"/>
                    </a:lnTo>
                    <a:lnTo>
                      <a:pt x="21" y="539"/>
                    </a:lnTo>
                    <a:lnTo>
                      <a:pt x="35" y="525"/>
                    </a:lnTo>
                    <a:lnTo>
                      <a:pt x="48" y="512"/>
                    </a:lnTo>
                    <a:lnTo>
                      <a:pt x="56" y="449"/>
                    </a:lnTo>
                    <a:lnTo>
                      <a:pt x="83" y="415"/>
                    </a:lnTo>
                    <a:lnTo>
                      <a:pt x="76" y="360"/>
                    </a:lnTo>
                    <a:lnTo>
                      <a:pt x="56" y="319"/>
                    </a:lnTo>
                    <a:lnTo>
                      <a:pt x="48" y="290"/>
                    </a:lnTo>
                    <a:lnTo>
                      <a:pt x="69" y="222"/>
                    </a:lnTo>
                    <a:lnTo>
                      <a:pt x="56" y="173"/>
                    </a:lnTo>
                    <a:lnTo>
                      <a:pt x="56" y="118"/>
                    </a:lnTo>
                    <a:lnTo>
                      <a:pt x="83" y="97"/>
                    </a:lnTo>
                    <a:lnTo>
                      <a:pt x="83" y="49"/>
                    </a:lnTo>
                    <a:lnTo>
                      <a:pt x="131" y="15"/>
                    </a:lnTo>
                    <a:lnTo>
                      <a:pt x="131" y="8"/>
                    </a:lnTo>
                    <a:lnTo>
                      <a:pt x="152" y="0"/>
                    </a:lnTo>
                    <a:close/>
                  </a:path>
                </a:pathLst>
              </a:custGeom>
              <a:noFill/>
              <a:ln w="9525">
                <a:solidFill>
                  <a:schemeClr val="tx1"/>
                </a:solidFill>
                <a:round/>
                <a:headEnd/>
                <a:tailEnd/>
              </a:ln>
            </p:spPr>
            <p:txBody>
              <a:bodyPr/>
              <a:lstStyle/>
              <a:p>
                <a:endParaRPr lang="en-US" sz="1800"/>
              </a:p>
            </p:txBody>
          </p:sp>
          <p:sp>
            <p:nvSpPr>
              <p:cNvPr id="337" name="Freeform 69"/>
              <p:cNvSpPr>
                <a:spLocks noChangeAspect="1"/>
              </p:cNvSpPr>
              <p:nvPr/>
            </p:nvSpPr>
            <p:spPr bwMode="auto">
              <a:xfrm>
                <a:off x="1912" y="2151"/>
                <a:ext cx="529" cy="623"/>
              </a:xfrm>
              <a:custGeom>
                <a:avLst/>
                <a:gdLst/>
                <a:ahLst/>
                <a:cxnLst>
                  <a:cxn ang="0">
                    <a:pos x="0" y="628"/>
                  </a:cxn>
                  <a:cxn ang="0">
                    <a:pos x="10" y="637"/>
                  </a:cxn>
                  <a:cxn ang="0">
                    <a:pos x="39" y="642"/>
                  </a:cxn>
                  <a:cxn ang="0">
                    <a:pos x="44" y="666"/>
                  </a:cxn>
                  <a:cxn ang="0">
                    <a:pos x="58" y="681"/>
                  </a:cxn>
                  <a:cxn ang="0">
                    <a:pos x="97" y="700"/>
                  </a:cxn>
                  <a:cxn ang="0">
                    <a:pos x="141" y="666"/>
                  </a:cxn>
                  <a:cxn ang="0">
                    <a:pos x="169" y="657"/>
                  </a:cxn>
                  <a:cxn ang="0">
                    <a:pos x="179" y="618"/>
                  </a:cxn>
                  <a:cxn ang="0">
                    <a:pos x="199" y="594"/>
                  </a:cxn>
                  <a:cxn ang="0">
                    <a:pos x="213" y="579"/>
                  </a:cxn>
                  <a:cxn ang="0">
                    <a:pos x="213" y="550"/>
                  </a:cxn>
                  <a:cxn ang="0">
                    <a:pos x="218" y="536"/>
                  </a:cxn>
                  <a:cxn ang="0">
                    <a:pos x="213" y="516"/>
                  </a:cxn>
                  <a:cxn ang="0">
                    <a:pos x="228" y="502"/>
                  </a:cxn>
                  <a:cxn ang="0">
                    <a:pos x="213" y="478"/>
                  </a:cxn>
                  <a:cxn ang="0">
                    <a:pos x="223" y="444"/>
                  </a:cxn>
                  <a:cxn ang="0">
                    <a:pos x="194" y="415"/>
                  </a:cxn>
                  <a:cxn ang="0">
                    <a:pos x="208" y="386"/>
                  </a:cxn>
                  <a:cxn ang="0">
                    <a:pos x="189" y="371"/>
                  </a:cxn>
                  <a:cxn ang="0">
                    <a:pos x="189" y="342"/>
                  </a:cxn>
                  <a:cxn ang="0">
                    <a:pos x="169" y="333"/>
                  </a:cxn>
                  <a:cxn ang="0">
                    <a:pos x="169" y="294"/>
                  </a:cxn>
                  <a:cxn ang="0">
                    <a:pos x="145" y="280"/>
                  </a:cxn>
                  <a:cxn ang="0">
                    <a:pos x="150" y="251"/>
                  </a:cxn>
                  <a:cxn ang="0">
                    <a:pos x="126" y="241"/>
                  </a:cxn>
                  <a:cxn ang="0">
                    <a:pos x="136" y="222"/>
                  </a:cxn>
                  <a:cxn ang="0">
                    <a:pos x="126" y="193"/>
                  </a:cxn>
                  <a:cxn ang="0">
                    <a:pos x="155" y="193"/>
                  </a:cxn>
                  <a:cxn ang="0">
                    <a:pos x="184" y="198"/>
                  </a:cxn>
                  <a:cxn ang="0">
                    <a:pos x="194" y="188"/>
                  </a:cxn>
                  <a:cxn ang="0">
                    <a:pos x="223" y="188"/>
                  </a:cxn>
                  <a:cxn ang="0">
                    <a:pos x="237" y="193"/>
                  </a:cxn>
                  <a:cxn ang="0">
                    <a:pos x="247" y="183"/>
                  </a:cxn>
                  <a:cxn ang="0">
                    <a:pos x="271" y="193"/>
                  </a:cxn>
                  <a:cxn ang="0">
                    <a:pos x="290" y="183"/>
                  </a:cxn>
                  <a:cxn ang="0">
                    <a:pos x="285" y="155"/>
                  </a:cxn>
                  <a:cxn ang="0">
                    <a:pos x="310" y="135"/>
                  </a:cxn>
                  <a:cxn ang="0">
                    <a:pos x="300" y="106"/>
                  </a:cxn>
                  <a:cxn ang="0">
                    <a:pos x="334" y="72"/>
                  </a:cxn>
                  <a:cxn ang="0">
                    <a:pos x="368" y="130"/>
                  </a:cxn>
                  <a:cxn ang="0">
                    <a:pos x="397" y="116"/>
                  </a:cxn>
                  <a:cxn ang="0">
                    <a:pos x="421" y="106"/>
                  </a:cxn>
                  <a:cxn ang="0">
                    <a:pos x="436" y="87"/>
                  </a:cxn>
                  <a:cxn ang="0">
                    <a:pos x="460" y="106"/>
                  </a:cxn>
                  <a:cxn ang="0">
                    <a:pos x="464" y="155"/>
                  </a:cxn>
                  <a:cxn ang="0">
                    <a:pos x="508" y="120"/>
                  </a:cxn>
                  <a:cxn ang="0">
                    <a:pos x="542" y="130"/>
                  </a:cxn>
                  <a:cxn ang="0">
                    <a:pos x="595" y="92"/>
                  </a:cxn>
                  <a:cxn ang="0">
                    <a:pos x="189" y="0"/>
                  </a:cxn>
                  <a:cxn ang="0">
                    <a:pos x="24" y="92"/>
                  </a:cxn>
                  <a:cxn ang="0">
                    <a:pos x="0" y="628"/>
                  </a:cxn>
                </a:cxnLst>
                <a:rect l="0" t="0" r="r" b="b"/>
                <a:pathLst>
                  <a:path w="595" h="700">
                    <a:moveTo>
                      <a:pt x="0" y="628"/>
                    </a:moveTo>
                    <a:lnTo>
                      <a:pt x="10" y="637"/>
                    </a:lnTo>
                    <a:lnTo>
                      <a:pt x="39" y="642"/>
                    </a:lnTo>
                    <a:lnTo>
                      <a:pt x="44" y="666"/>
                    </a:lnTo>
                    <a:lnTo>
                      <a:pt x="58" y="681"/>
                    </a:lnTo>
                    <a:lnTo>
                      <a:pt x="97" y="700"/>
                    </a:lnTo>
                    <a:lnTo>
                      <a:pt x="141" y="666"/>
                    </a:lnTo>
                    <a:lnTo>
                      <a:pt x="169" y="657"/>
                    </a:lnTo>
                    <a:lnTo>
                      <a:pt x="179" y="618"/>
                    </a:lnTo>
                    <a:lnTo>
                      <a:pt x="199" y="594"/>
                    </a:lnTo>
                    <a:lnTo>
                      <a:pt x="213" y="579"/>
                    </a:lnTo>
                    <a:lnTo>
                      <a:pt x="213" y="550"/>
                    </a:lnTo>
                    <a:lnTo>
                      <a:pt x="218" y="536"/>
                    </a:lnTo>
                    <a:lnTo>
                      <a:pt x="213" y="516"/>
                    </a:lnTo>
                    <a:lnTo>
                      <a:pt x="228" y="502"/>
                    </a:lnTo>
                    <a:lnTo>
                      <a:pt x="213" y="478"/>
                    </a:lnTo>
                    <a:lnTo>
                      <a:pt x="223" y="444"/>
                    </a:lnTo>
                    <a:lnTo>
                      <a:pt x="194" y="415"/>
                    </a:lnTo>
                    <a:lnTo>
                      <a:pt x="208" y="386"/>
                    </a:lnTo>
                    <a:lnTo>
                      <a:pt x="189" y="371"/>
                    </a:lnTo>
                    <a:lnTo>
                      <a:pt x="189" y="342"/>
                    </a:lnTo>
                    <a:lnTo>
                      <a:pt x="169" y="333"/>
                    </a:lnTo>
                    <a:lnTo>
                      <a:pt x="169" y="294"/>
                    </a:lnTo>
                    <a:lnTo>
                      <a:pt x="145" y="280"/>
                    </a:lnTo>
                    <a:lnTo>
                      <a:pt x="150" y="251"/>
                    </a:lnTo>
                    <a:lnTo>
                      <a:pt x="126" y="241"/>
                    </a:lnTo>
                    <a:lnTo>
                      <a:pt x="136" y="222"/>
                    </a:lnTo>
                    <a:lnTo>
                      <a:pt x="126" y="193"/>
                    </a:lnTo>
                    <a:lnTo>
                      <a:pt x="155" y="193"/>
                    </a:lnTo>
                    <a:lnTo>
                      <a:pt x="184" y="198"/>
                    </a:lnTo>
                    <a:lnTo>
                      <a:pt x="194" y="188"/>
                    </a:lnTo>
                    <a:lnTo>
                      <a:pt x="223" y="188"/>
                    </a:lnTo>
                    <a:lnTo>
                      <a:pt x="237" y="193"/>
                    </a:lnTo>
                    <a:lnTo>
                      <a:pt x="247" y="183"/>
                    </a:lnTo>
                    <a:lnTo>
                      <a:pt x="271" y="193"/>
                    </a:lnTo>
                    <a:lnTo>
                      <a:pt x="290" y="183"/>
                    </a:lnTo>
                    <a:lnTo>
                      <a:pt x="285" y="155"/>
                    </a:lnTo>
                    <a:lnTo>
                      <a:pt x="310" y="135"/>
                    </a:lnTo>
                    <a:lnTo>
                      <a:pt x="300" y="106"/>
                    </a:lnTo>
                    <a:lnTo>
                      <a:pt x="334" y="72"/>
                    </a:lnTo>
                    <a:lnTo>
                      <a:pt x="368" y="130"/>
                    </a:lnTo>
                    <a:lnTo>
                      <a:pt x="397" y="116"/>
                    </a:lnTo>
                    <a:lnTo>
                      <a:pt x="421" y="106"/>
                    </a:lnTo>
                    <a:lnTo>
                      <a:pt x="436" y="87"/>
                    </a:lnTo>
                    <a:lnTo>
                      <a:pt x="460" y="106"/>
                    </a:lnTo>
                    <a:lnTo>
                      <a:pt x="464" y="155"/>
                    </a:lnTo>
                    <a:lnTo>
                      <a:pt x="508" y="120"/>
                    </a:lnTo>
                    <a:lnTo>
                      <a:pt x="542" y="130"/>
                    </a:lnTo>
                    <a:lnTo>
                      <a:pt x="595" y="92"/>
                    </a:lnTo>
                    <a:lnTo>
                      <a:pt x="189" y="0"/>
                    </a:lnTo>
                    <a:lnTo>
                      <a:pt x="24" y="92"/>
                    </a:lnTo>
                    <a:lnTo>
                      <a:pt x="0" y="628"/>
                    </a:lnTo>
                    <a:close/>
                  </a:path>
                </a:pathLst>
              </a:custGeom>
              <a:solidFill>
                <a:srgbClr val="6699FF"/>
              </a:solidFill>
              <a:ln w="9525" cap="flat" cmpd="sng">
                <a:noFill/>
                <a:prstDash val="solid"/>
                <a:round/>
                <a:headEnd type="none" w="med" len="med"/>
                <a:tailEnd type="none" w="med" len="med"/>
              </a:ln>
              <a:effectLst/>
            </p:spPr>
            <p:txBody>
              <a:bodyPr/>
              <a:lstStyle/>
              <a:p>
                <a:endParaRPr lang="en-US" sz="1800"/>
              </a:p>
            </p:txBody>
          </p:sp>
          <p:sp>
            <p:nvSpPr>
              <p:cNvPr id="338" name="Freeform 70"/>
              <p:cNvSpPr>
                <a:spLocks noChangeAspect="1"/>
              </p:cNvSpPr>
              <p:nvPr/>
            </p:nvSpPr>
            <p:spPr bwMode="auto">
              <a:xfrm>
                <a:off x="1920" y="1822"/>
                <a:ext cx="693" cy="1067"/>
              </a:xfrm>
              <a:custGeom>
                <a:avLst/>
                <a:gdLst/>
                <a:ahLst/>
                <a:cxnLst>
                  <a:cxn ang="0">
                    <a:pos x="778" y="60"/>
                  </a:cxn>
                  <a:cxn ang="0">
                    <a:pos x="777" y="902"/>
                  </a:cxn>
                  <a:cxn ang="0">
                    <a:pos x="720" y="947"/>
                  </a:cxn>
                  <a:cxn ang="0">
                    <a:pos x="714" y="995"/>
                  </a:cxn>
                  <a:cxn ang="0">
                    <a:pos x="693" y="1016"/>
                  </a:cxn>
                  <a:cxn ang="0">
                    <a:pos x="687" y="1085"/>
                  </a:cxn>
                  <a:cxn ang="0">
                    <a:pos x="702" y="1118"/>
                  </a:cxn>
                  <a:cxn ang="0">
                    <a:pos x="678" y="1199"/>
                  </a:cxn>
                  <a:cxn ang="0">
                    <a:pos x="0" y="462"/>
                  </a:cxn>
                  <a:cxn ang="0">
                    <a:pos x="69" y="0"/>
                  </a:cxn>
                  <a:cxn ang="0">
                    <a:pos x="778" y="60"/>
                  </a:cxn>
                </a:cxnLst>
                <a:rect l="0" t="0" r="r" b="b"/>
                <a:pathLst>
                  <a:path w="778" h="1199">
                    <a:moveTo>
                      <a:pt x="778" y="60"/>
                    </a:moveTo>
                    <a:lnTo>
                      <a:pt x="777" y="902"/>
                    </a:lnTo>
                    <a:lnTo>
                      <a:pt x="720" y="947"/>
                    </a:lnTo>
                    <a:lnTo>
                      <a:pt x="714" y="995"/>
                    </a:lnTo>
                    <a:lnTo>
                      <a:pt x="693" y="1016"/>
                    </a:lnTo>
                    <a:lnTo>
                      <a:pt x="687" y="1085"/>
                    </a:lnTo>
                    <a:lnTo>
                      <a:pt x="702" y="1118"/>
                    </a:lnTo>
                    <a:lnTo>
                      <a:pt x="678" y="1199"/>
                    </a:lnTo>
                    <a:lnTo>
                      <a:pt x="0" y="462"/>
                    </a:lnTo>
                    <a:lnTo>
                      <a:pt x="69" y="0"/>
                    </a:lnTo>
                    <a:lnTo>
                      <a:pt x="778" y="60"/>
                    </a:lnTo>
                    <a:close/>
                  </a:path>
                </a:pathLst>
              </a:custGeom>
              <a:noFill/>
              <a:ln w="9525">
                <a:solidFill>
                  <a:schemeClr val="tx1"/>
                </a:solidFill>
                <a:round/>
                <a:headEnd/>
                <a:tailEnd/>
              </a:ln>
            </p:spPr>
            <p:txBody>
              <a:bodyPr/>
              <a:lstStyle/>
              <a:p>
                <a:endParaRPr lang="en-US" sz="1800"/>
              </a:p>
            </p:txBody>
          </p:sp>
          <p:sp>
            <p:nvSpPr>
              <p:cNvPr id="339" name="Freeform 74"/>
              <p:cNvSpPr>
                <a:spLocks noChangeAspect="1"/>
              </p:cNvSpPr>
              <p:nvPr/>
            </p:nvSpPr>
            <p:spPr bwMode="auto">
              <a:xfrm>
                <a:off x="3181" y="2624"/>
                <a:ext cx="661" cy="806"/>
              </a:xfrm>
              <a:custGeom>
                <a:avLst/>
                <a:gdLst/>
                <a:ahLst/>
                <a:cxnLst>
                  <a:cxn ang="0">
                    <a:pos x="0" y="0"/>
                  </a:cxn>
                  <a:cxn ang="0">
                    <a:pos x="0" y="903"/>
                  </a:cxn>
                  <a:cxn ang="0">
                    <a:pos x="60" y="905"/>
                  </a:cxn>
                  <a:cxn ang="0">
                    <a:pos x="81" y="849"/>
                  </a:cxn>
                  <a:cxn ang="0">
                    <a:pos x="291" y="852"/>
                  </a:cxn>
                  <a:cxn ang="0">
                    <a:pos x="323" y="788"/>
                  </a:cxn>
                  <a:cxn ang="0">
                    <a:pos x="743" y="787"/>
                  </a:cxn>
                  <a:cxn ang="0">
                    <a:pos x="743" y="0"/>
                  </a:cxn>
                  <a:cxn ang="0">
                    <a:pos x="6" y="0"/>
                  </a:cxn>
                  <a:cxn ang="0">
                    <a:pos x="6" y="0"/>
                  </a:cxn>
                </a:cxnLst>
                <a:rect l="0" t="0" r="r" b="b"/>
                <a:pathLst>
                  <a:path w="743" h="905">
                    <a:moveTo>
                      <a:pt x="0" y="0"/>
                    </a:moveTo>
                    <a:lnTo>
                      <a:pt x="0" y="903"/>
                    </a:lnTo>
                    <a:lnTo>
                      <a:pt x="60" y="905"/>
                    </a:lnTo>
                    <a:lnTo>
                      <a:pt x="81" y="849"/>
                    </a:lnTo>
                    <a:lnTo>
                      <a:pt x="291" y="852"/>
                    </a:lnTo>
                    <a:lnTo>
                      <a:pt x="323" y="788"/>
                    </a:lnTo>
                    <a:lnTo>
                      <a:pt x="743" y="787"/>
                    </a:lnTo>
                    <a:lnTo>
                      <a:pt x="743" y="0"/>
                    </a:lnTo>
                    <a:lnTo>
                      <a:pt x="6" y="0"/>
                    </a:lnTo>
                    <a:lnTo>
                      <a:pt x="6" y="0"/>
                    </a:lnTo>
                  </a:path>
                </a:pathLst>
              </a:custGeom>
              <a:noFill/>
              <a:ln w="7938">
                <a:solidFill>
                  <a:srgbClr val="000000"/>
                </a:solidFill>
                <a:prstDash val="solid"/>
                <a:round/>
                <a:headEnd/>
                <a:tailEnd/>
              </a:ln>
            </p:spPr>
            <p:txBody>
              <a:bodyPr/>
              <a:lstStyle/>
              <a:p>
                <a:endParaRPr lang="en-US" sz="1800"/>
              </a:p>
            </p:txBody>
          </p:sp>
          <p:sp>
            <p:nvSpPr>
              <p:cNvPr id="340" name="Freeform 75"/>
              <p:cNvSpPr>
                <a:spLocks noChangeAspect="1"/>
              </p:cNvSpPr>
              <p:nvPr/>
            </p:nvSpPr>
            <p:spPr bwMode="auto">
              <a:xfrm>
                <a:off x="3178" y="2067"/>
                <a:ext cx="718" cy="562"/>
              </a:xfrm>
              <a:custGeom>
                <a:avLst/>
                <a:gdLst/>
                <a:ahLst/>
                <a:cxnLst>
                  <a:cxn ang="0">
                    <a:pos x="807" y="627"/>
                  </a:cxn>
                  <a:cxn ang="0">
                    <a:pos x="0" y="627"/>
                  </a:cxn>
                  <a:cxn ang="0">
                    <a:pos x="0" y="0"/>
                  </a:cxn>
                  <a:cxn ang="0">
                    <a:pos x="804" y="2"/>
                  </a:cxn>
                  <a:cxn ang="0">
                    <a:pos x="804" y="632"/>
                  </a:cxn>
                  <a:cxn ang="0">
                    <a:pos x="804" y="632"/>
                  </a:cxn>
                </a:cxnLst>
                <a:rect l="0" t="0" r="r" b="b"/>
                <a:pathLst>
                  <a:path w="807" h="632">
                    <a:moveTo>
                      <a:pt x="807" y="627"/>
                    </a:moveTo>
                    <a:lnTo>
                      <a:pt x="0" y="627"/>
                    </a:lnTo>
                    <a:lnTo>
                      <a:pt x="0" y="0"/>
                    </a:lnTo>
                    <a:lnTo>
                      <a:pt x="804" y="2"/>
                    </a:lnTo>
                    <a:lnTo>
                      <a:pt x="804" y="632"/>
                    </a:lnTo>
                    <a:lnTo>
                      <a:pt x="804" y="632"/>
                    </a:lnTo>
                  </a:path>
                </a:pathLst>
              </a:custGeom>
              <a:noFill/>
              <a:ln w="8001">
                <a:solidFill>
                  <a:srgbClr val="000000"/>
                </a:solidFill>
                <a:prstDash val="solid"/>
                <a:round/>
                <a:headEnd/>
                <a:tailEnd/>
              </a:ln>
            </p:spPr>
            <p:txBody>
              <a:bodyPr/>
              <a:lstStyle/>
              <a:p>
                <a:endParaRPr lang="en-US" sz="1800"/>
              </a:p>
            </p:txBody>
          </p:sp>
          <p:sp>
            <p:nvSpPr>
              <p:cNvPr id="341" name="Freeform 76"/>
              <p:cNvSpPr>
                <a:spLocks noChangeAspect="1"/>
              </p:cNvSpPr>
              <p:nvPr/>
            </p:nvSpPr>
            <p:spPr bwMode="auto">
              <a:xfrm>
                <a:off x="2612" y="1872"/>
                <a:ext cx="568" cy="752"/>
              </a:xfrm>
              <a:custGeom>
                <a:avLst/>
                <a:gdLst/>
                <a:ahLst/>
                <a:cxnLst>
                  <a:cxn ang="0">
                    <a:pos x="638" y="846"/>
                  </a:cxn>
                  <a:cxn ang="0">
                    <a:pos x="2" y="845"/>
                  </a:cxn>
                  <a:cxn ang="0">
                    <a:pos x="0" y="3"/>
                  </a:cxn>
                  <a:cxn ang="0">
                    <a:pos x="429" y="0"/>
                  </a:cxn>
                  <a:cxn ang="0">
                    <a:pos x="429" y="219"/>
                  </a:cxn>
                  <a:cxn ang="0">
                    <a:pos x="638" y="219"/>
                  </a:cxn>
                  <a:cxn ang="0">
                    <a:pos x="638" y="846"/>
                  </a:cxn>
                </a:cxnLst>
                <a:rect l="0" t="0" r="r" b="b"/>
                <a:pathLst>
                  <a:path w="638" h="846">
                    <a:moveTo>
                      <a:pt x="638" y="846"/>
                    </a:moveTo>
                    <a:lnTo>
                      <a:pt x="2" y="845"/>
                    </a:lnTo>
                    <a:lnTo>
                      <a:pt x="0" y="3"/>
                    </a:lnTo>
                    <a:lnTo>
                      <a:pt x="429" y="0"/>
                    </a:lnTo>
                    <a:lnTo>
                      <a:pt x="429" y="219"/>
                    </a:lnTo>
                    <a:lnTo>
                      <a:pt x="638" y="219"/>
                    </a:lnTo>
                    <a:lnTo>
                      <a:pt x="638" y="846"/>
                    </a:lnTo>
                    <a:close/>
                  </a:path>
                </a:pathLst>
              </a:custGeom>
              <a:noFill/>
              <a:ln w="9525">
                <a:solidFill>
                  <a:schemeClr val="tx1"/>
                </a:solidFill>
                <a:round/>
                <a:headEnd/>
                <a:tailEnd/>
              </a:ln>
            </p:spPr>
            <p:txBody>
              <a:bodyPr/>
              <a:lstStyle/>
              <a:p>
                <a:endParaRPr lang="en-US" sz="1800"/>
              </a:p>
            </p:txBody>
          </p:sp>
          <p:sp>
            <p:nvSpPr>
              <p:cNvPr id="342" name="Rectangle 77"/>
              <p:cNvSpPr>
                <a:spLocks noChangeAspect="1" noChangeArrowheads="1"/>
              </p:cNvSpPr>
              <p:nvPr/>
            </p:nvSpPr>
            <p:spPr bwMode="auto">
              <a:xfrm>
                <a:off x="2993" y="1461"/>
                <a:ext cx="779" cy="607"/>
              </a:xfrm>
              <a:prstGeom prst="rect">
                <a:avLst/>
              </a:prstGeom>
              <a:noFill/>
              <a:ln w="9525">
                <a:solidFill>
                  <a:schemeClr val="tx1"/>
                </a:solidFill>
                <a:miter lim="800000"/>
                <a:headEnd/>
                <a:tailEnd/>
              </a:ln>
            </p:spPr>
            <p:txBody>
              <a:bodyPr/>
              <a:lstStyle/>
              <a:p>
                <a:endParaRPr lang="en-US" sz="1800"/>
              </a:p>
            </p:txBody>
          </p:sp>
          <p:sp>
            <p:nvSpPr>
              <p:cNvPr id="343" name="Text Box 78"/>
              <p:cNvSpPr txBox="1">
                <a:spLocks noChangeAspect="1" noChangeArrowheads="1"/>
              </p:cNvSpPr>
              <p:nvPr/>
            </p:nvSpPr>
            <p:spPr bwMode="auto">
              <a:xfrm>
                <a:off x="1872" y="1440"/>
                <a:ext cx="324" cy="186"/>
              </a:xfrm>
              <a:prstGeom prst="rect">
                <a:avLst/>
              </a:prstGeom>
              <a:noFill/>
              <a:ln w="12700">
                <a:noFill/>
                <a:miter lim="800000"/>
                <a:headEnd/>
                <a:tailEnd/>
              </a:ln>
              <a:effectLst/>
            </p:spPr>
            <p:txBody>
              <a:bodyPr wrap="none">
                <a:spAutoFit/>
              </a:bodyPr>
              <a:lstStyle/>
              <a:p>
                <a:pPr algn="ctr" eaLnBrk="0" hangingPunct="0"/>
                <a:r>
                  <a:rPr lang="en-US" sz="900" b="1">
                    <a:latin typeface="Switzerland" pitchFamily="34" charset="0"/>
                  </a:rPr>
                  <a:t>OR</a:t>
                </a:r>
                <a:endParaRPr lang="en-US" sz="900" b="1">
                  <a:latin typeface="Times New Roman" pitchFamily="18" charset="0"/>
                </a:endParaRPr>
              </a:p>
            </p:txBody>
          </p:sp>
          <p:sp>
            <p:nvSpPr>
              <p:cNvPr id="344" name="Text Box 79"/>
              <p:cNvSpPr txBox="1">
                <a:spLocks noChangeAspect="1" noChangeArrowheads="1"/>
              </p:cNvSpPr>
              <p:nvPr/>
            </p:nvSpPr>
            <p:spPr bwMode="auto">
              <a:xfrm>
                <a:off x="2537" y="1603"/>
                <a:ext cx="271" cy="186"/>
              </a:xfrm>
              <a:prstGeom prst="rect">
                <a:avLst/>
              </a:prstGeom>
              <a:noFill/>
              <a:ln w="12700">
                <a:noFill/>
                <a:miter lim="800000"/>
                <a:headEnd/>
                <a:tailEnd/>
              </a:ln>
              <a:effectLst/>
            </p:spPr>
            <p:txBody>
              <a:bodyPr wrap="none">
                <a:spAutoFit/>
              </a:bodyPr>
              <a:lstStyle/>
              <a:p>
                <a:pPr algn="ctr" eaLnBrk="0" hangingPunct="0"/>
                <a:r>
                  <a:rPr lang="en-US" sz="900" b="1">
                    <a:latin typeface="Switzerland" pitchFamily="34" charset="0"/>
                  </a:rPr>
                  <a:t>ID</a:t>
                </a:r>
                <a:endParaRPr lang="en-US" sz="900" b="1">
                  <a:latin typeface="Times New Roman" pitchFamily="18" charset="0"/>
                </a:endParaRPr>
              </a:p>
            </p:txBody>
          </p:sp>
          <p:sp>
            <p:nvSpPr>
              <p:cNvPr id="345" name="Text Box 80"/>
              <p:cNvSpPr txBox="1">
                <a:spLocks noChangeAspect="1" noChangeArrowheads="1"/>
              </p:cNvSpPr>
              <p:nvPr/>
            </p:nvSpPr>
            <p:spPr bwMode="auto">
              <a:xfrm>
                <a:off x="3231" y="1728"/>
                <a:ext cx="335" cy="186"/>
              </a:xfrm>
              <a:prstGeom prst="rect">
                <a:avLst/>
              </a:prstGeom>
              <a:noFill/>
              <a:ln w="12700">
                <a:noFill/>
                <a:miter lim="800000"/>
                <a:headEnd/>
                <a:tailEnd/>
              </a:ln>
              <a:effectLst/>
            </p:spPr>
            <p:txBody>
              <a:bodyPr wrap="none">
                <a:spAutoFit/>
              </a:bodyPr>
              <a:lstStyle/>
              <a:p>
                <a:pPr algn="ctr" eaLnBrk="0" hangingPunct="0"/>
                <a:r>
                  <a:rPr lang="en-US" sz="900" b="1">
                    <a:latin typeface="Switzerland" pitchFamily="34" charset="0"/>
                  </a:rPr>
                  <a:t>WY</a:t>
                </a:r>
                <a:endParaRPr lang="en-US" sz="900" b="1">
                  <a:latin typeface="Times New Roman" pitchFamily="18" charset="0"/>
                </a:endParaRPr>
              </a:p>
            </p:txBody>
          </p:sp>
          <p:sp>
            <p:nvSpPr>
              <p:cNvPr id="346" name="Text Box 81"/>
              <p:cNvSpPr txBox="1">
                <a:spLocks noChangeAspect="1" noChangeArrowheads="1"/>
              </p:cNvSpPr>
              <p:nvPr/>
            </p:nvSpPr>
            <p:spPr bwMode="auto">
              <a:xfrm>
                <a:off x="2713" y="2899"/>
                <a:ext cx="306" cy="186"/>
              </a:xfrm>
              <a:prstGeom prst="rect">
                <a:avLst/>
              </a:prstGeom>
              <a:noFill/>
              <a:ln w="12700">
                <a:noFill/>
                <a:miter lim="800000"/>
                <a:headEnd/>
                <a:tailEnd/>
              </a:ln>
              <a:effectLst/>
            </p:spPr>
            <p:txBody>
              <a:bodyPr wrap="none">
                <a:spAutoFit/>
              </a:bodyPr>
              <a:lstStyle/>
              <a:p>
                <a:pPr algn="ctr" eaLnBrk="0" hangingPunct="0"/>
                <a:r>
                  <a:rPr lang="en-US" sz="900" b="1">
                    <a:latin typeface="Switzerland" pitchFamily="34" charset="0"/>
                  </a:rPr>
                  <a:t>AZ</a:t>
                </a:r>
                <a:endParaRPr lang="en-US" sz="900" b="1">
                  <a:latin typeface="Times New Roman" pitchFamily="18" charset="0"/>
                </a:endParaRPr>
              </a:p>
            </p:txBody>
          </p:sp>
          <p:sp>
            <p:nvSpPr>
              <p:cNvPr id="347" name="Text Box 82"/>
              <p:cNvSpPr txBox="1">
                <a:spLocks noChangeAspect="1" noChangeArrowheads="1"/>
              </p:cNvSpPr>
              <p:nvPr/>
            </p:nvSpPr>
            <p:spPr bwMode="auto">
              <a:xfrm>
                <a:off x="1810" y="2425"/>
                <a:ext cx="318" cy="186"/>
              </a:xfrm>
              <a:prstGeom prst="rect">
                <a:avLst/>
              </a:prstGeom>
              <a:noFill/>
              <a:ln w="12700">
                <a:noFill/>
                <a:miter lim="800000"/>
                <a:headEnd/>
                <a:tailEnd/>
              </a:ln>
              <a:effectLst/>
            </p:spPr>
            <p:txBody>
              <a:bodyPr wrap="none">
                <a:spAutoFit/>
              </a:bodyPr>
              <a:lstStyle/>
              <a:p>
                <a:pPr algn="ctr" eaLnBrk="0" hangingPunct="0"/>
                <a:r>
                  <a:rPr lang="en-US" sz="900" b="1">
                    <a:latin typeface="Switzerland" pitchFamily="34" charset="0"/>
                  </a:rPr>
                  <a:t>CA</a:t>
                </a:r>
                <a:endParaRPr lang="en-US" sz="900" b="1">
                  <a:latin typeface="Times New Roman" pitchFamily="18" charset="0"/>
                </a:endParaRPr>
              </a:p>
            </p:txBody>
          </p:sp>
          <p:sp>
            <p:nvSpPr>
              <p:cNvPr id="348" name="Text Box 83"/>
              <p:cNvSpPr txBox="1">
                <a:spLocks noChangeAspect="1" noChangeArrowheads="1"/>
              </p:cNvSpPr>
              <p:nvPr/>
            </p:nvSpPr>
            <p:spPr bwMode="auto">
              <a:xfrm>
                <a:off x="2122" y="2035"/>
                <a:ext cx="312" cy="186"/>
              </a:xfrm>
              <a:prstGeom prst="rect">
                <a:avLst/>
              </a:prstGeom>
              <a:noFill/>
              <a:ln w="12700">
                <a:noFill/>
                <a:miter lim="800000"/>
                <a:headEnd/>
                <a:tailEnd/>
              </a:ln>
              <a:effectLst/>
            </p:spPr>
            <p:txBody>
              <a:bodyPr wrap="none">
                <a:spAutoFit/>
              </a:bodyPr>
              <a:lstStyle/>
              <a:p>
                <a:pPr algn="ctr" eaLnBrk="0" hangingPunct="0"/>
                <a:r>
                  <a:rPr lang="en-US" sz="900" b="1">
                    <a:latin typeface="Switzerland" pitchFamily="34" charset="0"/>
                  </a:rPr>
                  <a:t>NV</a:t>
                </a:r>
                <a:endParaRPr lang="en-US" sz="900" b="1">
                  <a:latin typeface="Times New Roman" pitchFamily="18" charset="0"/>
                </a:endParaRPr>
              </a:p>
            </p:txBody>
          </p:sp>
          <p:sp>
            <p:nvSpPr>
              <p:cNvPr id="349" name="Text Box 84"/>
              <p:cNvSpPr txBox="1">
                <a:spLocks noChangeAspect="1" noChangeArrowheads="1"/>
              </p:cNvSpPr>
              <p:nvPr/>
            </p:nvSpPr>
            <p:spPr bwMode="auto">
              <a:xfrm>
                <a:off x="2749" y="2179"/>
                <a:ext cx="306" cy="186"/>
              </a:xfrm>
              <a:prstGeom prst="rect">
                <a:avLst/>
              </a:prstGeom>
              <a:noFill/>
              <a:ln w="12700">
                <a:noFill/>
                <a:miter lim="800000"/>
                <a:headEnd/>
                <a:tailEnd/>
              </a:ln>
              <a:effectLst/>
            </p:spPr>
            <p:txBody>
              <a:bodyPr wrap="none">
                <a:spAutoFit/>
              </a:bodyPr>
              <a:lstStyle/>
              <a:p>
                <a:pPr algn="ctr" eaLnBrk="0" hangingPunct="0"/>
                <a:r>
                  <a:rPr lang="en-US" sz="900" b="1">
                    <a:latin typeface="Switzerland" pitchFamily="34" charset="0"/>
                  </a:rPr>
                  <a:t>UT</a:t>
                </a:r>
                <a:endParaRPr lang="en-US" sz="900" b="1">
                  <a:latin typeface="Times New Roman" pitchFamily="18" charset="0"/>
                </a:endParaRPr>
              </a:p>
            </p:txBody>
          </p:sp>
          <p:sp>
            <p:nvSpPr>
              <p:cNvPr id="350" name="Text Box 85"/>
              <p:cNvSpPr txBox="1">
                <a:spLocks noChangeAspect="1" noChangeArrowheads="1"/>
              </p:cNvSpPr>
              <p:nvPr/>
            </p:nvSpPr>
            <p:spPr bwMode="auto">
              <a:xfrm>
                <a:off x="3407" y="2160"/>
                <a:ext cx="324" cy="186"/>
              </a:xfrm>
              <a:prstGeom prst="rect">
                <a:avLst/>
              </a:prstGeom>
              <a:noFill/>
              <a:ln w="12700">
                <a:noFill/>
                <a:miter lim="800000"/>
                <a:headEnd/>
                <a:tailEnd/>
              </a:ln>
              <a:effectLst/>
            </p:spPr>
            <p:txBody>
              <a:bodyPr wrap="none">
                <a:spAutoFit/>
              </a:bodyPr>
              <a:lstStyle/>
              <a:p>
                <a:pPr algn="ctr" eaLnBrk="0" hangingPunct="0"/>
                <a:r>
                  <a:rPr lang="en-US" sz="900" b="1">
                    <a:latin typeface="Switzerland" pitchFamily="34" charset="0"/>
                  </a:rPr>
                  <a:t>CO</a:t>
                </a:r>
                <a:endParaRPr lang="en-US" sz="900" b="1">
                  <a:latin typeface="Times New Roman" pitchFamily="18" charset="0"/>
                </a:endParaRPr>
              </a:p>
            </p:txBody>
          </p:sp>
        </p:grpSp>
        <p:sp>
          <p:nvSpPr>
            <p:cNvPr id="274" name="Freeform 71"/>
            <p:cNvSpPr>
              <a:spLocks noChangeAspect="1"/>
            </p:cNvSpPr>
            <p:nvPr/>
          </p:nvSpPr>
          <p:spPr bwMode="auto">
            <a:xfrm>
              <a:off x="2721029" y="3747789"/>
              <a:ext cx="930345" cy="1272621"/>
            </a:xfrm>
            <a:custGeom>
              <a:avLst/>
              <a:gdLst/>
              <a:ahLst/>
              <a:cxnLst>
                <a:cxn ang="0">
                  <a:pos x="0" y="0"/>
                </a:cxn>
                <a:cxn ang="0">
                  <a:pos x="0" y="904"/>
                </a:cxn>
                <a:cxn ang="0">
                  <a:pos x="55" y="903"/>
                </a:cxn>
                <a:cxn ang="0">
                  <a:pos x="76" y="847"/>
                </a:cxn>
                <a:cxn ang="0">
                  <a:pos x="288" y="848"/>
                </a:cxn>
                <a:cxn ang="0">
                  <a:pos x="324" y="790"/>
                </a:cxn>
                <a:cxn ang="0">
                  <a:pos x="744" y="789"/>
                </a:cxn>
                <a:cxn ang="0">
                  <a:pos x="741" y="0"/>
                </a:cxn>
                <a:cxn ang="0">
                  <a:pos x="0" y="0"/>
                </a:cxn>
              </a:cxnLst>
              <a:rect l="0" t="0" r="r" b="b"/>
              <a:pathLst>
                <a:path w="744" h="904">
                  <a:moveTo>
                    <a:pt x="0" y="0"/>
                  </a:moveTo>
                  <a:lnTo>
                    <a:pt x="0" y="904"/>
                  </a:lnTo>
                  <a:lnTo>
                    <a:pt x="55" y="903"/>
                  </a:lnTo>
                  <a:lnTo>
                    <a:pt x="76" y="847"/>
                  </a:lnTo>
                  <a:lnTo>
                    <a:pt x="288" y="848"/>
                  </a:lnTo>
                  <a:lnTo>
                    <a:pt x="324" y="790"/>
                  </a:lnTo>
                  <a:lnTo>
                    <a:pt x="744" y="789"/>
                  </a:lnTo>
                  <a:lnTo>
                    <a:pt x="741" y="0"/>
                  </a:lnTo>
                  <a:lnTo>
                    <a:pt x="0" y="0"/>
                  </a:lnTo>
                  <a:close/>
                </a:path>
              </a:pathLst>
            </a:custGeom>
            <a:solidFill>
              <a:srgbClr val="FFE67D"/>
            </a:solidFill>
            <a:ln w="9525" cap="flat" cmpd="sng">
              <a:solidFill>
                <a:schemeClr val="tx1"/>
              </a:solidFill>
              <a:prstDash val="solid"/>
              <a:round/>
              <a:headEnd type="none" w="med" len="med"/>
              <a:tailEnd type="none" w="med" len="med"/>
            </a:ln>
            <a:effectLst/>
          </p:spPr>
          <p:txBody>
            <a:bodyPr/>
            <a:lstStyle/>
            <a:p>
              <a:endParaRPr lang="en-US" sz="1800"/>
            </a:p>
          </p:txBody>
        </p:sp>
        <p:grpSp>
          <p:nvGrpSpPr>
            <p:cNvPr id="6" name="Group 5"/>
            <p:cNvGrpSpPr/>
            <p:nvPr/>
          </p:nvGrpSpPr>
          <p:grpSpPr>
            <a:xfrm>
              <a:off x="864813" y="5425455"/>
              <a:ext cx="1775565" cy="500423"/>
              <a:chOff x="553767" y="5734734"/>
              <a:chExt cx="1775565" cy="500423"/>
            </a:xfrm>
          </p:grpSpPr>
          <p:sp>
            <p:nvSpPr>
              <p:cNvPr id="276" name="Rectangle 97"/>
              <p:cNvSpPr>
                <a:spLocks noChangeArrowheads="1"/>
              </p:cNvSpPr>
              <p:nvPr/>
            </p:nvSpPr>
            <p:spPr bwMode="auto">
              <a:xfrm>
                <a:off x="553767" y="5734734"/>
                <a:ext cx="1580708" cy="500423"/>
              </a:xfrm>
              <a:prstGeom prst="rect">
                <a:avLst/>
              </a:prstGeom>
              <a:solidFill>
                <a:srgbClr val="FFFF66"/>
              </a:solidFill>
              <a:ln w="38100">
                <a:solidFill>
                  <a:schemeClr val="tx2"/>
                </a:solidFill>
                <a:miter lim="800000"/>
                <a:headEnd/>
                <a:tailEnd/>
              </a:ln>
              <a:effectLst>
                <a:outerShdw blurRad="50800" dist="38100" dir="2700000" algn="tl" rotWithShape="0">
                  <a:prstClr val="black">
                    <a:alpha val="40000"/>
                  </a:prstClr>
                </a:outerShdw>
              </a:effectLst>
            </p:spPr>
            <p:txBody>
              <a:bodyPr wrap="none" anchor="ctr"/>
              <a:lstStyle/>
              <a:p>
                <a:endParaRPr lang="en-US" sz="1800"/>
              </a:p>
            </p:txBody>
          </p:sp>
          <p:sp>
            <p:nvSpPr>
              <p:cNvPr id="277" name="Text Box 98"/>
              <p:cNvSpPr txBox="1">
                <a:spLocks noChangeArrowheads="1"/>
              </p:cNvSpPr>
              <p:nvPr/>
            </p:nvSpPr>
            <p:spPr bwMode="auto">
              <a:xfrm>
                <a:off x="918896" y="5857988"/>
                <a:ext cx="1410436" cy="253916"/>
              </a:xfrm>
              <a:prstGeom prst="rect">
                <a:avLst/>
              </a:prstGeom>
              <a:noFill/>
              <a:ln w="9525">
                <a:noFill/>
                <a:miter lim="800000"/>
                <a:headEnd/>
                <a:tailEnd/>
              </a:ln>
              <a:effectLst/>
            </p:spPr>
            <p:txBody>
              <a:bodyPr wrap="square">
                <a:spAutoFit/>
              </a:bodyPr>
              <a:lstStyle/>
              <a:p>
                <a:r>
                  <a:rPr lang="en-US" sz="1050" b="1">
                    <a:solidFill>
                      <a:srgbClr val="000099"/>
                    </a:solidFill>
                    <a:latin typeface="Tahoma" pitchFamily="34" charset="0"/>
                  </a:rPr>
                  <a:t>     </a:t>
                </a:r>
                <a:r>
                  <a:rPr lang="en-US" sz="1050">
                    <a:latin typeface="Tahoma" pitchFamily="34" charset="0"/>
                  </a:rPr>
                  <a:t>Civil Works</a:t>
                </a:r>
              </a:p>
            </p:txBody>
          </p:sp>
          <p:sp>
            <p:nvSpPr>
              <p:cNvPr id="278" name="Rectangle 99"/>
              <p:cNvSpPr>
                <a:spLocks noChangeArrowheads="1"/>
              </p:cNvSpPr>
              <p:nvPr/>
            </p:nvSpPr>
            <p:spPr bwMode="auto">
              <a:xfrm>
                <a:off x="794082" y="5917147"/>
                <a:ext cx="249628" cy="135599"/>
              </a:xfrm>
              <a:prstGeom prst="rect">
                <a:avLst/>
              </a:prstGeom>
              <a:solidFill>
                <a:srgbClr val="6699FF"/>
              </a:solidFill>
              <a:ln w="9525">
                <a:solidFill>
                  <a:schemeClr val="tx1"/>
                </a:solidFill>
                <a:miter lim="800000"/>
                <a:headEnd/>
                <a:tailEnd/>
              </a:ln>
              <a:effectLst/>
            </p:spPr>
            <p:txBody>
              <a:bodyPr wrap="none" anchor="ctr"/>
              <a:lstStyle/>
              <a:p>
                <a:endParaRPr lang="en-US" sz="1800"/>
              </a:p>
            </p:txBody>
          </p:sp>
        </p:grpSp>
        <p:sp>
          <p:nvSpPr>
            <p:cNvPr id="279" name="Text Box 81"/>
            <p:cNvSpPr txBox="1">
              <a:spLocks noChangeAspect="1" noChangeArrowheads="1"/>
            </p:cNvSpPr>
            <p:nvPr/>
          </p:nvSpPr>
          <p:spPr bwMode="auto">
            <a:xfrm>
              <a:off x="2918174" y="4183432"/>
              <a:ext cx="462784" cy="293313"/>
            </a:xfrm>
            <a:prstGeom prst="rect">
              <a:avLst/>
            </a:prstGeom>
            <a:noFill/>
            <a:ln w="12700">
              <a:noFill/>
              <a:miter lim="800000"/>
              <a:headEnd/>
              <a:tailEnd/>
            </a:ln>
            <a:effectLst/>
          </p:spPr>
          <p:txBody>
            <a:bodyPr wrap="none">
              <a:spAutoFit/>
            </a:bodyPr>
            <a:lstStyle/>
            <a:p>
              <a:pPr algn="ctr" eaLnBrk="0" hangingPunct="0"/>
              <a:r>
                <a:rPr lang="en-US" sz="900" b="1">
                  <a:latin typeface="Switzerland" pitchFamily="34" charset="0"/>
                </a:rPr>
                <a:t>NM</a:t>
              </a:r>
              <a:endParaRPr lang="en-US" sz="900" b="1">
                <a:latin typeface="Times New Roman" pitchFamily="18" charset="0"/>
              </a:endParaRPr>
            </a:p>
          </p:txBody>
        </p:sp>
      </p:grpSp>
    </p:spTree>
    <p:extLst>
      <p:ext uri="{BB962C8B-B14F-4D97-AF65-F5344CB8AC3E}">
        <p14:creationId xmlns:p14="http://schemas.microsoft.com/office/powerpoint/2010/main" val="2026845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Civil Works program</a:t>
            </a:r>
            <a:endParaRPr lang="en-US">
              <a:solidFill>
                <a:srgbClr val="FF0000"/>
              </a:solidFill>
            </a:endParaRPr>
          </a:p>
        </p:txBody>
      </p:sp>
      <p:grpSp>
        <p:nvGrpSpPr>
          <p:cNvPr id="42" name="Group 41">
            <a:extLst>
              <a:ext uri="{FF2B5EF4-FFF2-40B4-BE49-F238E27FC236}">
                <a16:creationId xmlns:a16="http://schemas.microsoft.com/office/drawing/2014/main" id="{4532272C-E0D4-4B69-975D-D05768619720}"/>
              </a:ext>
            </a:extLst>
          </p:cNvPr>
          <p:cNvGrpSpPr/>
          <p:nvPr/>
        </p:nvGrpSpPr>
        <p:grpSpPr>
          <a:xfrm>
            <a:off x="774079" y="1176577"/>
            <a:ext cx="10595727" cy="4760536"/>
            <a:chOff x="689236" y="1452802"/>
            <a:chExt cx="10595727" cy="4760536"/>
          </a:xfrm>
        </p:grpSpPr>
        <p:pic>
          <p:nvPicPr>
            <p:cNvPr id="43" name="Picture 42">
              <a:extLst>
                <a:ext uri="{FF2B5EF4-FFF2-40B4-BE49-F238E27FC236}">
                  <a16:creationId xmlns:a16="http://schemas.microsoft.com/office/drawing/2014/main" id="{F612F0FC-11DF-4B0E-BF71-83A46C2A05B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236" y="1452802"/>
              <a:ext cx="10595727" cy="4760536"/>
            </a:xfrm>
            <a:prstGeom prst="rect">
              <a:avLst/>
            </a:prstGeom>
            <a:ln w="12700">
              <a:solidFill>
                <a:schemeClr val="tx1"/>
              </a:solidFill>
            </a:ln>
            <a:effectLst>
              <a:outerShdw blurRad="50800" dist="38100" dir="2700000" algn="tl" rotWithShape="0">
                <a:prstClr val="black">
                  <a:alpha val="40000"/>
                </a:prstClr>
              </a:outerShdw>
            </a:effectLst>
          </p:spPr>
        </p:pic>
        <p:sp>
          <p:nvSpPr>
            <p:cNvPr id="47" name="Oval 46">
              <a:extLst>
                <a:ext uri="{FF2B5EF4-FFF2-40B4-BE49-F238E27FC236}">
                  <a16:creationId xmlns:a16="http://schemas.microsoft.com/office/drawing/2014/main" id="{60E5F741-ADCB-4DE1-9E7E-60CBCBA1B206}"/>
                </a:ext>
              </a:extLst>
            </p:cNvPr>
            <p:cNvSpPr/>
            <p:nvPr/>
          </p:nvSpPr>
          <p:spPr>
            <a:xfrm>
              <a:off x="5657411" y="2865120"/>
              <a:ext cx="95250" cy="95250"/>
            </a:xfrm>
            <a:prstGeom prst="ellipse">
              <a:avLst/>
            </a:prstGeom>
            <a:solidFill>
              <a:srgbClr val="0070C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3250B0C9-D970-43B9-A52F-399A3E1885D1}"/>
                </a:ext>
              </a:extLst>
            </p:cNvPr>
            <p:cNvSpPr/>
            <p:nvPr/>
          </p:nvSpPr>
          <p:spPr>
            <a:xfrm>
              <a:off x="5705036" y="3209157"/>
              <a:ext cx="95250" cy="95250"/>
            </a:xfrm>
            <a:prstGeom prst="ellipse">
              <a:avLst/>
            </a:prstGeom>
            <a:solidFill>
              <a:srgbClr val="0070C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8ABFC57C-BAB8-4DB0-96F4-17A4A9186D26}"/>
                </a:ext>
              </a:extLst>
            </p:cNvPr>
            <p:cNvSpPr/>
            <p:nvPr/>
          </p:nvSpPr>
          <p:spPr>
            <a:xfrm>
              <a:off x="5891849" y="3033760"/>
              <a:ext cx="95250" cy="95250"/>
            </a:xfrm>
            <a:prstGeom prst="ellipse">
              <a:avLst/>
            </a:prstGeom>
            <a:solidFill>
              <a:srgbClr val="0070C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DCFE127-AB61-454B-A71F-F8B835F4342B}"/>
                </a:ext>
              </a:extLst>
            </p:cNvPr>
            <p:cNvSpPr/>
            <p:nvPr/>
          </p:nvSpPr>
          <p:spPr>
            <a:xfrm>
              <a:off x="6672381" y="4344290"/>
              <a:ext cx="95250" cy="95250"/>
            </a:xfrm>
            <a:prstGeom prst="ellipse">
              <a:avLst/>
            </a:prstGeom>
            <a:solidFill>
              <a:srgbClr val="0070C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BC3306B3-326D-494B-A494-88F28D6450AF}"/>
                </a:ext>
              </a:extLst>
            </p:cNvPr>
            <p:cNvSpPr/>
            <p:nvPr/>
          </p:nvSpPr>
          <p:spPr>
            <a:xfrm>
              <a:off x="6859589" y="4511754"/>
              <a:ext cx="95250" cy="95250"/>
            </a:xfrm>
            <a:prstGeom prst="ellipse">
              <a:avLst/>
            </a:prstGeom>
            <a:solidFill>
              <a:schemeClr val="accent3"/>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670645E-CC66-47CD-A192-0AD04FF442BA}"/>
              </a:ext>
            </a:extLst>
          </p:cNvPr>
          <p:cNvSpPr txBox="1"/>
          <p:nvPr/>
        </p:nvSpPr>
        <p:spPr>
          <a:xfrm>
            <a:off x="5345481" y="3013594"/>
            <a:ext cx="949261" cy="230832"/>
          </a:xfrm>
          <a:prstGeom prst="rect">
            <a:avLst/>
          </a:prstGeom>
          <a:noFill/>
          <a:ln w="117475">
            <a:noFill/>
          </a:ln>
        </p:spPr>
        <p:txBody>
          <a:bodyPr wrap="square" rtlCol="0">
            <a:spAutoFit/>
          </a:bodyPr>
          <a:lstStyle/>
          <a:p>
            <a:r>
              <a:rPr lang="en-US" sz="900" b="1">
                <a:ln w="3175">
                  <a:noFill/>
                </a:ln>
                <a:effectLst>
                  <a:glow rad="63500">
                    <a:srgbClr val="F2EFE9"/>
                  </a:glow>
                </a:effectLst>
              </a:rPr>
              <a:t>Sacramento</a:t>
            </a:r>
          </a:p>
        </p:txBody>
      </p:sp>
      <p:grpSp>
        <p:nvGrpSpPr>
          <p:cNvPr id="53" name="Group 52">
            <a:extLst>
              <a:ext uri="{FF2B5EF4-FFF2-40B4-BE49-F238E27FC236}">
                <a16:creationId xmlns:a16="http://schemas.microsoft.com/office/drawing/2014/main" id="{61FD5E5F-9190-4D53-BC5B-8E9CA97D0B60}"/>
              </a:ext>
            </a:extLst>
          </p:cNvPr>
          <p:cNvGrpSpPr/>
          <p:nvPr/>
        </p:nvGrpSpPr>
        <p:grpSpPr>
          <a:xfrm>
            <a:off x="5005952" y="5403082"/>
            <a:ext cx="1846522" cy="614435"/>
            <a:chOff x="2768538" y="5598048"/>
            <a:chExt cx="953382" cy="614435"/>
          </a:xfrm>
        </p:grpSpPr>
        <p:sp>
          <p:nvSpPr>
            <p:cNvPr id="54" name="Rectangle 53">
              <a:extLst>
                <a:ext uri="{FF2B5EF4-FFF2-40B4-BE49-F238E27FC236}">
                  <a16:creationId xmlns:a16="http://schemas.microsoft.com/office/drawing/2014/main" id="{E5557432-A46E-44E9-9C6E-27857CDF0642}"/>
                </a:ext>
              </a:extLst>
            </p:cNvPr>
            <p:cNvSpPr/>
            <p:nvPr/>
          </p:nvSpPr>
          <p:spPr>
            <a:xfrm>
              <a:off x="2768538" y="5649970"/>
              <a:ext cx="156696" cy="137509"/>
            </a:xfrm>
            <a:prstGeom prst="rect">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55" name="Rectangle 54">
              <a:extLst>
                <a:ext uri="{FF2B5EF4-FFF2-40B4-BE49-F238E27FC236}">
                  <a16:creationId xmlns:a16="http://schemas.microsoft.com/office/drawing/2014/main" id="{C3633F61-9923-4922-8F87-E0D802A93BF3}"/>
                </a:ext>
              </a:extLst>
            </p:cNvPr>
            <p:cNvSpPr/>
            <p:nvPr/>
          </p:nvSpPr>
          <p:spPr>
            <a:xfrm>
              <a:off x="2768538" y="5895073"/>
              <a:ext cx="156696" cy="137509"/>
            </a:xfrm>
            <a:prstGeom prst="rect">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56" name="TextBox 55">
              <a:extLst>
                <a:ext uri="{FF2B5EF4-FFF2-40B4-BE49-F238E27FC236}">
                  <a16:creationId xmlns:a16="http://schemas.microsoft.com/office/drawing/2014/main" id="{E8C21541-C54A-4EDC-9227-523BA3018E99}"/>
                </a:ext>
              </a:extLst>
            </p:cNvPr>
            <p:cNvSpPr txBox="1"/>
            <p:nvPr/>
          </p:nvSpPr>
          <p:spPr>
            <a:xfrm>
              <a:off x="2925234" y="5598048"/>
              <a:ext cx="644556" cy="230832"/>
            </a:xfrm>
            <a:prstGeom prst="rect">
              <a:avLst/>
            </a:prstGeom>
            <a:noFill/>
          </p:spPr>
          <p:txBody>
            <a:bodyPr wrap="square" rtlCol="0">
              <a:spAutoFit/>
            </a:bodyPr>
            <a:lstStyle/>
            <a:p>
              <a:r>
                <a:rPr lang="en-US" sz="900"/>
                <a:t>Dam Safety</a:t>
              </a:r>
            </a:p>
          </p:txBody>
        </p:sp>
        <p:sp>
          <p:nvSpPr>
            <p:cNvPr id="57" name="TextBox 56">
              <a:extLst>
                <a:ext uri="{FF2B5EF4-FFF2-40B4-BE49-F238E27FC236}">
                  <a16:creationId xmlns:a16="http://schemas.microsoft.com/office/drawing/2014/main" id="{23F9AC6E-232D-40F5-97B7-F9353F54EA3D}"/>
                </a:ext>
              </a:extLst>
            </p:cNvPr>
            <p:cNvSpPr txBox="1"/>
            <p:nvPr/>
          </p:nvSpPr>
          <p:spPr>
            <a:xfrm>
              <a:off x="2925234" y="5843151"/>
              <a:ext cx="796686" cy="369332"/>
            </a:xfrm>
            <a:prstGeom prst="rect">
              <a:avLst/>
            </a:prstGeom>
            <a:noFill/>
          </p:spPr>
          <p:txBody>
            <a:bodyPr wrap="square" rtlCol="0">
              <a:spAutoFit/>
            </a:bodyPr>
            <a:lstStyle/>
            <a:p>
              <a:r>
                <a:rPr lang="en-US" sz="900"/>
                <a:t>Flood Damage Reduction</a:t>
              </a:r>
            </a:p>
          </p:txBody>
        </p:sp>
      </p:grpSp>
      <p:grpSp>
        <p:nvGrpSpPr>
          <p:cNvPr id="58" name="Group 57">
            <a:extLst>
              <a:ext uri="{FF2B5EF4-FFF2-40B4-BE49-F238E27FC236}">
                <a16:creationId xmlns:a16="http://schemas.microsoft.com/office/drawing/2014/main" id="{D25EE088-A0A0-4D09-86D8-70DC221BD5C3}"/>
              </a:ext>
            </a:extLst>
          </p:cNvPr>
          <p:cNvGrpSpPr/>
          <p:nvPr/>
        </p:nvGrpSpPr>
        <p:grpSpPr>
          <a:xfrm>
            <a:off x="1173468" y="1511423"/>
            <a:ext cx="3164596" cy="1077472"/>
            <a:chOff x="1165860" y="1787648"/>
            <a:chExt cx="3164596" cy="1077472"/>
          </a:xfrm>
        </p:grpSpPr>
        <p:sp>
          <p:nvSpPr>
            <p:cNvPr id="59" name="Line Callout 1 90">
              <a:extLst>
                <a:ext uri="{FF2B5EF4-FFF2-40B4-BE49-F238E27FC236}">
                  <a16:creationId xmlns:a16="http://schemas.microsoft.com/office/drawing/2014/main" id="{959F8570-234E-458C-93DD-87830CA25463}"/>
                </a:ext>
              </a:extLst>
            </p:cNvPr>
            <p:cNvSpPr/>
            <p:nvPr/>
          </p:nvSpPr>
          <p:spPr>
            <a:xfrm>
              <a:off x="2622146" y="1787648"/>
              <a:ext cx="1708310" cy="1077472"/>
            </a:xfrm>
            <a:prstGeom prst="borderCallout1">
              <a:avLst>
                <a:gd name="adj1" fmla="val 51645"/>
                <a:gd name="adj2" fmla="val 100026"/>
                <a:gd name="adj3" fmla="val 105398"/>
                <a:gd name="adj4" fmla="val 186663"/>
              </a:avLst>
            </a:prstGeom>
            <a:solidFill>
              <a:schemeClr val="bg1">
                <a:lumMod val="20000"/>
                <a:lumOff val="80000"/>
              </a:schemeClr>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050" b="1">
                  <a:solidFill>
                    <a:schemeClr val="tx1"/>
                  </a:solidFill>
                </a:rPr>
                <a:t>Yuba River Basin - (Marysville Ring Levee)</a:t>
              </a:r>
            </a:p>
            <a:p>
              <a:pPr algn="ctr"/>
              <a:r>
                <a:rPr lang="en-US" sz="1050">
                  <a:solidFill>
                    <a:schemeClr val="tx1"/>
                  </a:solidFill>
                </a:rPr>
                <a:t>Supp. = $13.5M </a:t>
              </a:r>
              <a:endParaRPr lang="en-US" sz="1050">
                <a:solidFill>
                  <a:schemeClr val="tx1"/>
                </a:solidFill>
                <a:cs typeface="Arial"/>
              </a:endParaRPr>
            </a:p>
            <a:p>
              <a:pPr algn="ctr"/>
              <a:r>
                <a:rPr lang="en-US" sz="1050">
                  <a:solidFill>
                    <a:schemeClr val="tx1"/>
                  </a:solidFill>
                </a:rPr>
                <a:t> Total = $160M </a:t>
              </a:r>
            </a:p>
          </p:txBody>
        </p:sp>
        <p:pic>
          <p:nvPicPr>
            <p:cNvPr id="60" name="Picture 59">
              <a:extLst>
                <a:ext uri="{FF2B5EF4-FFF2-40B4-BE49-F238E27FC236}">
                  <a16:creationId xmlns:a16="http://schemas.microsoft.com/office/drawing/2014/main" id="{61E06DA5-0D8C-4EFA-8AC9-7D6F18B8F9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2693" y="1807500"/>
              <a:ext cx="1419376" cy="1045650"/>
            </a:xfrm>
            <a:prstGeom prst="rect">
              <a:avLst/>
            </a:prstGeom>
            <a:ln w="38100">
              <a:noFill/>
            </a:ln>
          </p:spPr>
        </p:pic>
        <p:sp>
          <p:nvSpPr>
            <p:cNvPr id="61" name="Line Callout 1 90">
              <a:extLst>
                <a:ext uri="{FF2B5EF4-FFF2-40B4-BE49-F238E27FC236}">
                  <a16:creationId xmlns:a16="http://schemas.microsoft.com/office/drawing/2014/main" id="{B1093B76-DE53-4424-AA06-DFFF4A55E6E1}"/>
                </a:ext>
              </a:extLst>
            </p:cNvPr>
            <p:cNvSpPr/>
            <p:nvPr/>
          </p:nvSpPr>
          <p:spPr>
            <a:xfrm>
              <a:off x="1165860" y="1787648"/>
              <a:ext cx="3164596" cy="1077472"/>
            </a:xfrm>
            <a:prstGeom prst="borderCallout1">
              <a:avLst>
                <a:gd name="adj1" fmla="val 51645"/>
                <a:gd name="adj2" fmla="val 100026"/>
                <a:gd name="adj3" fmla="val 105044"/>
                <a:gd name="adj4" fmla="val 146331"/>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grpSp>
      <p:grpSp>
        <p:nvGrpSpPr>
          <p:cNvPr id="62" name="Group 61">
            <a:extLst>
              <a:ext uri="{FF2B5EF4-FFF2-40B4-BE49-F238E27FC236}">
                <a16:creationId xmlns:a16="http://schemas.microsoft.com/office/drawing/2014/main" id="{DF61131D-2EF7-4281-92F3-A68561D3C5FE}"/>
              </a:ext>
            </a:extLst>
          </p:cNvPr>
          <p:cNvGrpSpPr/>
          <p:nvPr/>
        </p:nvGrpSpPr>
        <p:grpSpPr>
          <a:xfrm>
            <a:off x="1271954" y="3054655"/>
            <a:ext cx="3066110" cy="997803"/>
            <a:chOff x="1271955" y="3305173"/>
            <a:chExt cx="3066110" cy="997803"/>
          </a:xfrm>
        </p:grpSpPr>
        <p:sp>
          <p:nvSpPr>
            <p:cNvPr id="63" name="Line Callout 1 99">
              <a:extLst>
                <a:ext uri="{FF2B5EF4-FFF2-40B4-BE49-F238E27FC236}">
                  <a16:creationId xmlns:a16="http://schemas.microsoft.com/office/drawing/2014/main" id="{2020C1C7-64DB-499C-8492-A35EB7B31B9E}"/>
                </a:ext>
              </a:extLst>
            </p:cNvPr>
            <p:cNvSpPr/>
            <p:nvPr/>
          </p:nvSpPr>
          <p:spPr>
            <a:xfrm>
              <a:off x="2779489" y="3305173"/>
              <a:ext cx="1558575" cy="997803"/>
            </a:xfrm>
            <a:prstGeom prst="borderCallout1">
              <a:avLst>
                <a:gd name="adj1" fmla="val 51645"/>
                <a:gd name="adj2" fmla="val 100026"/>
                <a:gd name="adj3" fmla="val -5196"/>
                <a:gd name="adj4" fmla="val 196129"/>
              </a:avLst>
            </a:prstGeom>
            <a:solidFill>
              <a:schemeClr val="bg1">
                <a:lumMod val="20000"/>
                <a:lumOff val="80000"/>
              </a:schemeClr>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050" b="1">
                  <a:solidFill>
                    <a:schemeClr val="tx1"/>
                  </a:solidFill>
                </a:rPr>
                <a:t>ARCF – 2016</a:t>
              </a:r>
            </a:p>
            <a:p>
              <a:pPr algn="ctr"/>
              <a:r>
                <a:rPr lang="en-US" sz="1050">
                  <a:solidFill>
                    <a:schemeClr val="tx1"/>
                  </a:solidFill>
                </a:rPr>
                <a:t>Supp. = $1.57B </a:t>
              </a:r>
              <a:endParaRPr lang="en-US" sz="1050">
                <a:solidFill>
                  <a:schemeClr val="tx1"/>
                </a:solidFill>
                <a:cs typeface="Arial"/>
              </a:endParaRPr>
            </a:p>
            <a:p>
              <a:pPr algn="ctr"/>
              <a:r>
                <a:rPr lang="en-US" sz="1050">
                  <a:solidFill>
                    <a:schemeClr val="tx1"/>
                  </a:solidFill>
                </a:rPr>
                <a:t>Total = $1.57B</a:t>
              </a:r>
              <a:endParaRPr lang="en-US" sz="1050">
                <a:solidFill>
                  <a:schemeClr val="tx1"/>
                </a:solidFill>
                <a:cs typeface="Arial"/>
              </a:endParaRPr>
            </a:p>
            <a:p>
              <a:pPr algn="ctr"/>
              <a:endParaRPr lang="en-US" sz="1050">
                <a:solidFill>
                  <a:schemeClr val="tx1"/>
                </a:solidFill>
              </a:endParaRPr>
            </a:p>
          </p:txBody>
        </p:sp>
        <p:pic>
          <p:nvPicPr>
            <p:cNvPr id="64" name="Picture 63">
              <a:extLst>
                <a:ext uri="{FF2B5EF4-FFF2-40B4-BE49-F238E27FC236}">
                  <a16:creationId xmlns:a16="http://schemas.microsoft.com/office/drawing/2014/main" id="{06F0F919-6D10-4BD8-8FF3-23F629287F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0689" y="3326324"/>
              <a:ext cx="1470066" cy="958461"/>
            </a:xfrm>
            <a:prstGeom prst="rect">
              <a:avLst/>
            </a:prstGeom>
            <a:ln w="38100">
              <a:noFill/>
            </a:ln>
          </p:spPr>
        </p:pic>
        <p:sp>
          <p:nvSpPr>
            <p:cNvPr id="65" name="Line Callout 1 99">
              <a:extLst>
                <a:ext uri="{FF2B5EF4-FFF2-40B4-BE49-F238E27FC236}">
                  <a16:creationId xmlns:a16="http://schemas.microsoft.com/office/drawing/2014/main" id="{3CAA4FED-2CB7-40B6-B502-DF07887F5164}"/>
                </a:ext>
              </a:extLst>
            </p:cNvPr>
            <p:cNvSpPr/>
            <p:nvPr/>
          </p:nvSpPr>
          <p:spPr>
            <a:xfrm>
              <a:off x="1271955" y="3305173"/>
              <a:ext cx="3066110" cy="997803"/>
            </a:xfrm>
            <a:prstGeom prst="borderCallout1">
              <a:avLst>
                <a:gd name="adj1" fmla="val 51645"/>
                <a:gd name="adj2" fmla="val 100026"/>
                <a:gd name="adj3" fmla="val -3669"/>
                <a:gd name="adj4" fmla="val 147791"/>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grpSp>
      <p:grpSp>
        <p:nvGrpSpPr>
          <p:cNvPr id="66" name="Group 65">
            <a:extLst>
              <a:ext uri="{FF2B5EF4-FFF2-40B4-BE49-F238E27FC236}">
                <a16:creationId xmlns:a16="http://schemas.microsoft.com/office/drawing/2014/main" id="{CF5E2A48-D054-4C25-91E9-8866E0218382}"/>
              </a:ext>
            </a:extLst>
          </p:cNvPr>
          <p:cNvGrpSpPr/>
          <p:nvPr/>
        </p:nvGrpSpPr>
        <p:grpSpPr>
          <a:xfrm>
            <a:off x="2927619" y="4221283"/>
            <a:ext cx="3191948" cy="1054187"/>
            <a:chOff x="3097531" y="4605099"/>
            <a:chExt cx="3191948" cy="1054187"/>
          </a:xfrm>
        </p:grpSpPr>
        <p:pic>
          <p:nvPicPr>
            <p:cNvPr id="67" name="Picture 66">
              <a:extLst>
                <a:ext uri="{FF2B5EF4-FFF2-40B4-BE49-F238E27FC236}">
                  <a16:creationId xmlns:a16="http://schemas.microsoft.com/office/drawing/2014/main" id="{603B26CA-EE24-48B1-B0C8-F0465FFCA8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14800" y="4625642"/>
              <a:ext cx="1537395" cy="1013158"/>
            </a:xfrm>
            <a:prstGeom prst="rect">
              <a:avLst/>
            </a:prstGeom>
            <a:ln w="38100">
              <a:noFill/>
            </a:ln>
          </p:spPr>
        </p:pic>
        <p:sp>
          <p:nvSpPr>
            <p:cNvPr id="68" name="Line Callout 1 98">
              <a:extLst>
                <a:ext uri="{FF2B5EF4-FFF2-40B4-BE49-F238E27FC236}">
                  <a16:creationId xmlns:a16="http://schemas.microsoft.com/office/drawing/2014/main" id="{849F49D5-F2F1-48C4-9E2F-7D349DF88169}"/>
                </a:ext>
              </a:extLst>
            </p:cNvPr>
            <p:cNvSpPr/>
            <p:nvPr/>
          </p:nvSpPr>
          <p:spPr>
            <a:xfrm>
              <a:off x="4663467" y="4605099"/>
              <a:ext cx="1626011" cy="1054130"/>
            </a:xfrm>
            <a:prstGeom prst="borderCallout1">
              <a:avLst>
                <a:gd name="adj1" fmla="val -497"/>
                <a:gd name="adj2" fmla="val 51228"/>
                <a:gd name="adj3" fmla="val -130422"/>
                <a:gd name="adj4" fmla="val 92775"/>
              </a:avLst>
            </a:prstGeom>
            <a:solidFill>
              <a:schemeClr val="bg1">
                <a:lumMod val="20000"/>
                <a:lumOff val="80000"/>
              </a:schemeClr>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050" b="1">
                  <a:solidFill>
                    <a:schemeClr val="tx1"/>
                  </a:solidFill>
                </a:rPr>
                <a:t>Folsom Dam Raise </a:t>
              </a:r>
              <a:endParaRPr lang="en-US">
                <a:solidFill>
                  <a:schemeClr val="tx1"/>
                </a:solidFill>
              </a:endParaRPr>
            </a:p>
            <a:p>
              <a:pPr algn="ctr"/>
              <a:r>
                <a:rPr lang="en-US" sz="1050">
                  <a:solidFill>
                    <a:schemeClr val="tx1"/>
                  </a:solidFill>
                </a:rPr>
                <a:t>Supp. = $216M </a:t>
              </a:r>
              <a:endParaRPr lang="en-US" sz="1050">
                <a:solidFill>
                  <a:schemeClr val="tx1"/>
                </a:solidFill>
                <a:cs typeface="Arial"/>
              </a:endParaRPr>
            </a:p>
            <a:p>
              <a:pPr algn="ctr"/>
              <a:r>
                <a:rPr lang="en-US" sz="1050">
                  <a:solidFill>
                    <a:schemeClr val="tx1"/>
                  </a:solidFill>
                </a:rPr>
                <a:t>Total = $373M</a:t>
              </a:r>
            </a:p>
          </p:txBody>
        </p:sp>
        <p:sp>
          <p:nvSpPr>
            <p:cNvPr id="69" name="Line Callout 1 98">
              <a:extLst>
                <a:ext uri="{FF2B5EF4-FFF2-40B4-BE49-F238E27FC236}">
                  <a16:creationId xmlns:a16="http://schemas.microsoft.com/office/drawing/2014/main" id="{02B49EFC-17FE-42D6-8409-C6DA8072E407}"/>
                </a:ext>
              </a:extLst>
            </p:cNvPr>
            <p:cNvSpPr/>
            <p:nvPr/>
          </p:nvSpPr>
          <p:spPr>
            <a:xfrm>
              <a:off x="3097531" y="4605156"/>
              <a:ext cx="3191948" cy="1054130"/>
            </a:xfrm>
            <a:prstGeom prst="borderCallout1">
              <a:avLst>
                <a:gd name="adj1" fmla="val -1039"/>
                <a:gd name="adj2" fmla="val 75341"/>
                <a:gd name="adj3" fmla="val -129217"/>
                <a:gd name="adj4" fmla="val 96071"/>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grpSp>
      <p:grpSp>
        <p:nvGrpSpPr>
          <p:cNvPr id="70" name="Group 69">
            <a:extLst>
              <a:ext uri="{FF2B5EF4-FFF2-40B4-BE49-F238E27FC236}">
                <a16:creationId xmlns:a16="http://schemas.microsoft.com/office/drawing/2014/main" id="{41E493FF-004B-4A94-BE33-962C3100D31B}"/>
              </a:ext>
            </a:extLst>
          </p:cNvPr>
          <p:cNvGrpSpPr/>
          <p:nvPr/>
        </p:nvGrpSpPr>
        <p:grpSpPr>
          <a:xfrm>
            <a:off x="7796262" y="4274988"/>
            <a:ext cx="3405854" cy="1042916"/>
            <a:chOff x="7724601" y="4095764"/>
            <a:chExt cx="3405854" cy="1042916"/>
          </a:xfrm>
        </p:grpSpPr>
        <p:sp>
          <p:nvSpPr>
            <p:cNvPr id="71" name="Line Callout 1 87">
              <a:extLst>
                <a:ext uri="{FF2B5EF4-FFF2-40B4-BE49-F238E27FC236}">
                  <a16:creationId xmlns:a16="http://schemas.microsoft.com/office/drawing/2014/main" id="{F0816545-2F21-481F-B822-5F0CC078A277}"/>
                </a:ext>
              </a:extLst>
            </p:cNvPr>
            <p:cNvSpPr/>
            <p:nvPr/>
          </p:nvSpPr>
          <p:spPr>
            <a:xfrm>
              <a:off x="7724601" y="4095764"/>
              <a:ext cx="1578982" cy="1041844"/>
            </a:xfrm>
            <a:prstGeom prst="borderCallout1">
              <a:avLst>
                <a:gd name="adj1" fmla="val 51645"/>
                <a:gd name="adj2" fmla="val 955"/>
                <a:gd name="adj3" fmla="val -958"/>
                <a:gd name="adj4" fmla="val -51753"/>
              </a:avLst>
            </a:prstGeom>
            <a:solidFill>
              <a:schemeClr val="bg1">
                <a:lumMod val="20000"/>
                <a:lumOff val="80000"/>
              </a:schemeClr>
            </a:solid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050" b="1">
                  <a:solidFill>
                    <a:schemeClr val="tx1"/>
                  </a:solidFill>
                </a:rPr>
                <a:t>Isabella Dam </a:t>
              </a:r>
            </a:p>
            <a:p>
              <a:pPr algn="ctr"/>
              <a:r>
                <a:rPr kumimoji="0" lang="en-US" sz="1050" i="0" u="none" strike="noStrike" kern="1200" cap="none" spc="0" normalizeH="0" baseline="0" noProof="0">
                  <a:ln>
                    <a:noFill/>
                  </a:ln>
                  <a:solidFill>
                    <a:schemeClr val="tx1"/>
                  </a:solidFill>
                  <a:effectLst/>
                  <a:uLnTx/>
                  <a:uFillTx/>
                  <a:latin typeface="Arial"/>
                  <a:ea typeface="+mn-ea"/>
                  <a:cs typeface="+mn-cs"/>
                </a:rPr>
                <a:t>Supp. = $258M </a:t>
              </a:r>
              <a:endParaRPr lang="en-US" sz="1050" i="0" u="none" strike="noStrike" kern="1200" cap="none" spc="0" normalizeH="0" baseline="0" noProof="0">
                <a:ln>
                  <a:noFill/>
                </a:ln>
                <a:solidFill>
                  <a:schemeClr val="tx1"/>
                </a:solidFill>
                <a:effectLst/>
                <a:uLnTx/>
                <a:uFillTx/>
                <a:latin typeface="Arial"/>
                <a:cs typeface="Arial"/>
              </a:endParaRPr>
            </a:p>
            <a:p>
              <a:pPr algn="ctr">
                <a:defRPr/>
              </a:pPr>
              <a:r>
                <a:rPr kumimoji="0" lang="en-US" sz="1050" i="0" u="none" strike="noStrike" kern="1200" cap="none" spc="0" normalizeH="0" baseline="0" noProof="0">
                  <a:ln>
                    <a:noFill/>
                  </a:ln>
                  <a:solidFill>
                    <a:schemeClr val="tx1"/>
                  </a:solidFill>
                  <a:effectLst/>
                  <a:uLnTx/>
                  <a:uFillTx/>
                  <a:latin typeface="Arial"/>
                  <a:ea typeface="+mn-ea"/>
                  <a:cs typeface="+mn-cs"/>
                </a:rPr>
                <a:t>Total = $631.8M</a:t>
              </a:r>
              <a:endParaRPr lang="en-US" sz="1050">
                <a:solidFill>
                  <a:schemeClr val="tx1"/>
                </a:solidFill>
                <a:latin typeface="Arial"/>
                <a:cs typeface="Arial"/>
              </a:endParaRPr>
            </a:p>
          </p:txBody>
        </p:sp>
        <p:pic>
          <p:nvPicPr>
            <p:cNvPr id="72" name="Picture 71">
              <a:extLst>
                <a:ext uri="{FF2B5EF4-FFF2-40B4-BE49-F238E27FC236}">
                  <a16:creationId xmlns:a16="http://schemas.microsoft.com/office/drawing/2014/main" id="{E99EBED8-86B4-464E-A32C-360487A9E2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22939" y="4117246"/>
              <a:ext cx="1788160" cy="1005840"/>
            </a:xfrm>
            <a:prstGeom prst="rect">
              <a:avLst/>
            </a:prstGeom>
            <a:ln w="38100">
              <a:noFill/>
            </a:ln>
          </p:spPr>
        </p:pic>
        <p:sp>
          <p:nvSpPr>
            <p:cNvPr id="73" name="Line Callout 1 87">
              <a:extLst>
                <a:ext uri="{FF2B5EF4-FFF2-40B4-BE49-F238E27FC236}">
                  <a16:creationId xmlns:a16="http://schemas.microsoft.com/office/drawing/2014/main" id="{3DF38EA5-88CB-4EE0-BEF4-9CFD8C770C67}"/>
                </a:ext>
              </a:extLst>
            </p:cNvPr>
            <p:cNvSpPr/>
            <p:nvPr/>
          </p:nvSpPr>
          <p:spPr>
            <a:xfrm>
              <a:off x="7724601" y="4096836"/>
              <a:ext cx="3405854" cy="1041844"/>
            </a:xfrm>
            <a:prstGeom prst="borderCallout1">
              <a:avLst>
                <a:gd name="adj1" fmla="val 50888"/>
                <a:gd name="adj2" fmla="val 29"/>
                <a:gd name="adj3" fmla="val 2825"/>
                <a:gd name="adj4" fmla="val -23264"/>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grpSp>
      <p:grpSp>
        <p:nvGrpSpPr>
          <p:cNvPr id="74" name="Group 73">
            <a:extLst>
              <a:ext uri="{FF2B5EF4-FFF2-40B4-BE49-F238E27FC236}">
                <a16:creationId xmlns:a16="http://schemas.microsoft.com/office/drawing/2014/main" id="{D193C9E3-FC64-49CE-BD9E-B2595975B401}"/>
              </a:ext>
            </a:extLst>
          </p:cNvPr>
          <p:cNvGrpSpPr/>
          <p:nvPr/>
        </p:nvGrpSpPr>
        <p:grpSpPr>
          <a:xfrm>
            <a:off x="7691349" y="3021417"/>
            <a:ext cx="3614586" cy="1071448"/>
            <a:chOff x="7191093" y="2101596"/>
            <a:chExt cx="3614586" cy="1071448"/>
          </a:xfrm>
        </p:grpSpPr>
        <p:sp>
          <p:nvSpPr>
            <p:cNvPr id="75" name="Line Callout 1 89">
              <a:extLst>
                <a:ext uri="{FF2B5EF4-FFF2-40B4-BE49-F238E27FC236}">
                  <a16:creationId xmlns:a16="http://schemas.microsoft.com/office/drawing/2014/main" id="{AD93741D-3C53-48DA-A99F-68776FC2E636}"/>
                </a:ext>
              </a:extLst>
            </p:cNvPr>
            <p:cNvSpPr/>
            <p:nvPr/>
          </p:nvSpPr>
          <p:spPr>
            <a:xfrm>
              <a:off x="7191094" y="2103685"/>
              <a:ext cx="1838662" cy="1069359"/>
            </a:xfrm>
            <a:prstGeom prst="borderCallout1">
              <a:avLst>
                <a:gd name="adj1" fmla="val 54723"/>
                <a:gd name="adj2" fmla="val 208"/>
                <a:gd name="adj3" fmla="val 103003"/>
                <a:gd name="adj4" fmla="val -46339"/>
              </a:avLst>
            </a:prstGeom>
            <a:solidFill>
              <a:schemeClr val="bg1">
                <a:lumMod val="20000"/>
                <a:lumOff val="80000"/>
              </a:schemeClr>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sz="1050">
                <a:solidFill>
                  <a:schemeClr val="tx1"/>
                </a:solidFill>
              </a:endParaRPr>
            </a:p>
            <a:p>
              <a:pPr algn="ctr"/>
              <a:r>
                <a:rPr lang="en-US" sz="1050" b="1">
                  <a:solidFill>
                    <a:schemeClr val="tx1"/>
                  </a:solidFill>
                </a:rPr>
                <a:t>Tule River -</a:t>
              </a:r>
              <a:endParaRPr lang="en-US" sz="1050" b="1">
                <a:solidFill>
                  <a:schemeClr val="tx1"/>
                </a:solidFill>
                <a:cs typeface="Arial"/>
              </a:endParaRPr>
            </a:p>
            <a:p>
              <a:pPr algn="ctr"/>
              <a:r>
                <a:rPr lang="en-US" sz="1050" b="1">
                  <a:solidFill>
                    <a:schemeClr val="tx1"/>
                  </a:solidFill>
                </a:rPr>
                <a:t>(Richard L. Schafer Dam)</a:t>
              </a:r>
              <a:endParaRPr lang="en-US" sz="1050" b="1">
                <a:solidFill>
                  <a:schemeClr val="tx1"/>
                </a:solidFill>
                <a:cs typeface="Arial"/>
              </a:endParaRPr>
            </a:p>
            <a:p>
              <a:pPr algn="ctr"/>
              <a:r>
                <a:rPr lang="en-US" sz="1050">
                  <a:solidFill>
                    <a:schemeClr val="tx1"/>
                  </a:solidFill>
                </a:rPr>
                <a:t>Supp. = $135.5M </a:t>
              </a:r>
              <a:endParaRPr lang="en-US" sz="1050">
                <a:solidFill>
                  <a:schemeClr val="tx1"/>
                </a:solidFill>
                <a:cs typeface="Arial"/>
              </a:endParaRPr>
            </a:p>
          </p:txBody>
        </p:sp>
        <p:pic>
          <p:nvPicPr>
            <p:cNvPr id="76" name="Picture 75">
              <a:extLst>
                <a:ext uri="{FF2B5EF4-FFF2-40B4-BE49-F238E27FC236}">
                  <a16:creationId xmlns:a16="http://schemas.microsoft.com/office/drawing/2014/main" id="{E9BAA542-CCC6-4E7F-A998-3E646080D3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049413" y="2124704"/>
              <a:ext cx="1736608" cy="1023144"/>
            </a:xfrm>
            <a:prstGeom prst="rect">
              <a:avLst/>
            </a:prstGeom>
            <a:ln w="38100">
              <a:noFill/>
            </a:ln>
          </p:spPr>
        </p:pic>
        <p:sp>
          <p:nvSpPr>
            <p:cNvPr id="77" name="Line Callout 1 89">
              <a:extLst>
                <a:ext uri="{FF2B5EF4-FFF2-40B4-BE49-F238E27FC236}">
                  <a16:creationId xmlns:a16="http://schemas.microsoft.com/office/drawing/2014/main" id="{CBD4782A-6E34-4BA3-AE43-103CCD82B1DE}"/>
                </a:ext>
              </a:extLst>
            </p:cNvPr>
            <p:cNvSpPr/>
            <p:nvPr/>
          </p:nvSpPr>
          <p:spPr>
            <a:xfrm>
              <a:off x="7191093" y="2101596"/>
              <a:ext cx="3614586" cy="1069359"/>
            </a:xfrm>
            <a:prstGeom prst="borderCallout1">
              <a:avLst>
                <a:gd name="adj1" fmla="val 59209"/>
                <a:gd name="adj2" fmla="val -104"/>
                <a:gd name="adj3" fmla="val 103722"/>
                <a:gd name="adj4" fmla="val -24433"/>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solidFill>
                  <a:schemeClr val="tx1"/>
                </a:solidFill>
              </a:endParaRPr>
            </a:p>
          </p:txBody>
        </p:sp>
      </p:grpSp>
      <p:sp>
        <p:nvSpPr>
          <p:cNvPr id="79" name="Line Callout 1 87">
            <a:extLst>
              <a:ext uri="{FF2B5EF4-FFF2-40B4-BE49-F238E27FC236}">
                <a16:creationId xmlns:a16="http://schemas.microsoft.com/office/drawing/2014/main" id="{D4C8BE3E-F4E6-49B2-A502-384DE8802F69}"/>
              </a:ext>
            </a:extLst>
          </p:cNvPr>
          <p:cNvSpPr/>
          <p:nvPr/>
        </p:nvSpPr>
        <p:spPr>
          <a:xfrm>
            <a:off x="5273492" y="1285227"/>
            <a:ext cx="1578982" cy="646913"/>
          </a:xfrm>
          <a:prstGeom prst="borderCallout1">
            <a:avLst>
              <a:gd name="adj1" fmla="val 101411"/>
              <a:gd name="adj2" fmla="val 45896"/>
              <a:gd name="adj3" fmla="val 225638"/>
              <a:gd name="adj4" fmla="val 37481"/>
            </a:avLst>
          </a:prstGeom>
          <a:solidFill>
            <a:schemeClr val="bg1">
              <a:lumMod val="20000"/>
              <a:lumOff val="80000"/>
            </a:schemeClr>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050" b="1">
                <a:solidFill>
                  <a:schemeClr val="tx1"/>
                </a:solidFill>
              </a:rPr>
              <a:t>West Sacramento</a:t>
            </a:r>
          </a:p>
          <a:p>
            <a:pPr algn="ctr"/>
            <a:r>
              <a:rPr kumimoji="0" lang="en-US" sz="1050" i="0" u="none" strike="noStrike" kern="1200" cap="none" spc="0" normalizeH="0" baseline="0" noProof="0">
                <a:ln>
                  <a:noFill/>
                </a:ln>
                <a:solidFill>
                  <a:schemeClr val="tx1"/>
                </a:solidFill>
                <a:effectLst/>
                <a:uLnTx/>
                <a:uFillTx/>
                <a:latin typeface="Arial"/>
                <a:ea typeface="+mn-ea"/>
                <a:cs typeface="+mn-cs"/>
              </a:rPr>
              <a:t>Total = $1.2B</a:t>
            </a:r>
          </a:p>
        </p:txBody>
      </p:sp>
      <p:sp>
        <p:nvSpPr>
          <p:cNvPr id="80" name="Oval 79">
            <a:extLst>
              <a:ext uri="{FF2B5EF4-FFF2-40B4-BE49-F238E27FC236}">
                <a16:creationId xmlns:a16="http://schemas.microsoft.com/office/drawing/2014/main" id="{04001D7E-4A81-4167-A620-3D64D1BBBD71}"/>
              </a:ext>
            </a:extLst>
          </p:cNvPr>
          <p:cNvSpPr/>
          <p:nvPr/>
        </p:nvSpPr>
        <p:spPr>
          <a:xfrm>
            <a:off x="5811928" y="2739631"/>
            <a:ext cx="95250" cy="95250"/>
          </a:xfrm>
          <a:prstGeom prst="ellipse">
            <a:avLst/>
          </a:prstGeom>
          <a:solidFill>
            <a:srgbClr val="0070C0"/>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40181A7E-B1AE-4874-A214-6BC297905C67}"/>
              </a:ext>
            </a:extLst>
          </p:cNvPr>
          <p:cNvSpPr/>
          <p:nvPr/>
        </p:nvSpPr>
        <p:spPr>
          <a:xfrm>
            <a:off x="6071942" y="3229838"/>
            <a:ext cx="95250" cy="95250"/>
          </a:xfrm>
          <a:prstGeom prst="ellipse">
            <a:avLst/>
          </a:prstGeom>
          <a:solidFill>
            <a:srgbClr val="0070C0"/>
          </a:solid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1" name="Table 40">
            <a:extLst>
              <a:ext uri="{FF2B5EF4-FFF2-40B4-BE49-F238E27FC236}">
                <a16:creationId xmlns:a16="http://schemas.microsoft.com/office/drawing/2014/main" id="{042F2257-025D-4562-9112-49DFCB40A14A}"/>
              </a:ext>
            </a:extLst>
          </p:cNvPr>
          <p:cNvGraphicFramePr>
            <a:graphicFrameLocks noGrp="1"/>
          </p:cNvGraphicFramePr>
          <p:nvPr/>
        </p:nvGraphicFramePr>
        <p:xfrm>
          <a:off x="475542" y="5343839"/>
          <a:ext cx="3191948" cy="1314161"/>
        </p:xfrm>
        <a:graphic>
          <a:graphicData uri="http://schemas.openxmlformats.org/drawingml/2006/table">
            <a:tbl>
              <a:tblPr firstRow="1" bandRow="1">
                <a:tableStyleId>{21E4AEA4-8DFA-4A89-87EB-49C32662AFE0}</a:tableStyleId>
              </a:tblPr>
              <a:tblGrid>
                <a:gridCol w="1549830">
                  <a:extLst>
                    <a:ext uri="{9D8B030D-6E8A-4147-A177-3AD203B41FA5}">
                      <a16:colId xmlns:a16="http://schemas.microsoft.com/office/drawing/2014/main" val="20000"/>
                    </a:ext>
                  </a:extLst>
                </a:gridCol>
                <a:gridCol w="1642118">
                  <a:extLst>
                    <a:ext uri="{9D8B030D-6E8A-4147-A177-3AD203B41FA5}">
                      <a16:colId xmlns:a16="http://schemas.microsoft.com/office/drawing/2014/main" val="20001"/>
                    </a:ext>
                  </a:extLst>
                </a:gridCol>
              </a:tblGrid>
              <a:tr h="399761">
                <a:tc gridSpan="2">
                  <a:txBody>
                    <a:bodyPr/>
                    <a:lstStyle/>
                    <a:p>
                      <a:pPr algn="ctr"/>
                      <a:r>
                        <a:rPr lang="en-US" sz="1600" baseline="0">
                          <a:solidFill>
                            <a:schemeClr val="tx2"/>
                          </a:solidFill>
                        </a:rPr>
                        <a:t>Civil Works Program</a:t>
                      </a:r>
                    </a:p>
                  </a:txBody>
                  <a:tcPr anchor="ctr"/>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400" baseline="0">
                          <a:solidFill>
                            <a:schemeClr val="tx2"/>
                          </a:solidFill>
                        </a:rPr>
                        <a:t>MILCON &amp; SRM</a:t>
                      </a:r>
                    </a:p>
                  </a:txBody>
                  <a:tcPr anchor="ctr"/>
                </a:tc>
                <a:extLst>
                  <a:ext uri="{0D108BD9-81ED-4DB2-BD59-A6C34878D82A}">
                    <a16:rowId xmlns:a16="http://schemas.microsoft.com/office/drawing/2014/main" val="10000"/>
                  </a:ext>
                </a:extLst>
              </a:tr>
              <a:tr h="205592">
                <a:tc>
                  <a:txBody>
                    <a:bodyPr/>
                    <a:lstStyle/>
                    <a:p>
                      <a:pPr algn="ctr"/>
                      <a:r>
                        <a:rPr lang="en-US" sz="1400" b="0" dirty="0">
                          <a:solidFill>
                            <a:schemeClr val="tx1">
                              <a:lumMod val="75000"/>
                              <a:lumOff val="25000"/>
                            </a:schemeClr>
                          </a:solidFill>
                        </a:rPr>
                        <a:t>24</a:t>
                      </a:r>
                    </a:p>
                  </a:txBody>
                  <a:tcPr/>
                </a:tc>
                <a:tc>
                  <a:txBody>
                    <a:bodyPr/>
                    <a:lstStyle/>
                    <a:p>
                      <a:pPr algn="ctr"/>
                      <a:r>
                        <a:rPr lang="en-US" sz="1400" b="0" dirty="0">
                          <a:solidFill>
                            <a:schemeClr val="tx1">
                              <a:lumMod val="75000"/>
                              <a:lumOff val="25000"/>
                            </a:schemeClr>
                          </a:solidFill>
                        </a:rPr>
                        <a:t>$520M</a:t>
                      </a:r>
                    </a:p>
                  </a:txBody>
                  <a:tcPr/>
                </a:tc>
                <a:extLst>
                  <a:ext uri="{0D108BD9-81ED-4DB2-BD59-A6C34878D82A}">
                    <a16:rowId xmlns:a16="http://schemas.microsoft.com/office/drawing/2014/main" val="10002"/>
                  </a:ext>
                </a:extLst>
              </a:tr>
              <a:tr h="252585">
                <a:tc>
                  <a:txBody>
                    <a:bodyPr/>
                    <a:lstStyle/>
                    <a:p>
                      <a:pPr algn="ctr"/>
                      <a:r>
                        <a:rPr lang="en-US" sz="1400" b="0" dirty="0">
                          <a:solidFill>
                            <a:schemeClr val="tx1">
                              <a:lumMod val="75000"/>
                              <a:lumOff val="25000"/>
                            </a:schemeClr>
                          </a:solidFill>
                        </a:rPr>
                        <a:t>25</a:t>
                      </a:r>
                    </a:p>
                  </a:txBody>
                  <a:tcPr/>
                </a:tc>
                <a:tc>
                  <a:txBody>
                    <a:bodyPr/>
                    <a:lstStyle/>
                    <a:p>
                      <a:pPr algn="ctr"/>
                      <a:r>
                        <a:rPr lang="en-US" sz="1400" b="0" dirty="0">
                          <a:solidFill>
                            <a:schemeClr val="tx1">
                              <a:lumMod val="75000"/>
                              <a:lumOff val="25000"/>
                            </a:schemeClr>
                          </a:solidFill>
                        </a:rPr>
                        <a:t>$410M</a:t>
                      </a:r>
                    </a:p>
                  </a:txBody>
                  <a:tcPr/>
                </a:tc>
                <a:extLst>
                  <a:ext uri="{0D108BD9-81ED-4DB2-BD59-A6C34878D82A}">
                    <a16:rowId xmlns:a16="http://schemas.microsoft.com/office/drawing/2014/main" val="10003"/>
                  </a:ext>
                </a:extLst>
              </a:tr>
              <a:tr h="252585">
                <a:tc>
                  <a:txBody>
                    <a:bodyPr/>
                    <a:lstStyle/>
                    <a:p>
                      <a:pPr algn="ctr"/>
                      <a:r>
                        <a:rPr lang="en-US" sz="1400" b="0" dirty="0">
                          <a:solidFill>
                            <a:schemeClr val="tx1">
                              <a:lumMod val="75000"/>
                              <a:lumOff val="25000"/>
                            </a:schemeClr>
                          </a:solidFill>
                        </a:rPr>
                        <a:t>26</a:t>
                      </a:r>
                    </a:p>
                  </a:txBody>
                  <a:tcPr/>
                </a:tc>
                <a:tc>
                  <a:txBody>
                    <a:bodyPr/>
                    <a:lstStyle/>
                    <a:p>
                      <a:pPr algn="ctr"/>
                      <a:r>
                        <a:rPr lang="en-US" sz="1400" b="0" dirty="0">
                          <a:solidFill>
                            <a:schemeClr val="tx1">
                              <a:lumMod val="75000"/>
                              <a:lumOff val="25000"/>
                            </a:schemeClr>
                          </a:solidFill>
                        </a:rPr>
                        <a:t>$370M</a:t>
                      </a:r>
                    </a:p>
                  </a:txBody>
                  <a:tcPr/>
                </a:tc>
                <a:extLst>
                  <a:ext uri="{0D108BD9-81ED-4DB2-BD59-A6C34878D82A}">
                    <a16:rowId xmlns:a16="http://schemas.microsoft.com/office/drawing/2014/main" val="3429227551"/>
                  </a:ext>
                </a:extLst>
              </a:tr>
            </a:tbl>
          </a:graphicData>
        </a:graphic>
      </p:graphicFrame>
      <p:sp>
        <p:nvSpPr>
          <p:cNvPr id="44" name="TextBox 43">
            <a:extLst>
              <a:ext uri="{FF2B5EF4-FFF2-40B4-BE49-F238E27FC236}">
                <a16:creationId xmlns:a16="http://schemas.microsoft.com/office/drawing/2014/main" id="{CDA87959-4E72-445A-BB40-6232B28EFBBA}"/>
              </a:ext>
            </a:extLst>
          </p:cNvPr>
          <p:cNvSpPr txBox="1"/>
          <p:nvPr/>
        </p:nvSpPr>
        <p:spPr>
          <a:xfrm>
            <a:off x="4482283" y="2630770"/>
            <a:ext cx="1005889" cy="369332"/>
          </a:xfrm>
          <a:prstGeom prst="rect">
            <a:avLst/>
          </a:prstGeom>
          <a:solidFill>
            <a:srgbClr val="FFFFFF">
              <a:alpha val="75000"/>
            </a:srgbClr>
          </a:solidFill>
        </p:spPr>
        <p:txBody>
          <a:bodyPr wrap="square" lIns="0" rIns="0" rtlCol="0">
            <a:spAutoFit/>
          </a:bodyPr>
          <a:lstStyle/>
          <a:p>
            <a:pPr algn="ctr"/>
            <a:r>
              <a:rPr lang="en-US" sz="900" b="1" i="1">
                <a:solidFill>
                  <a:srgbClr val="000000"/>
                </a:solidFill>
              </a:rPr>
              <a:t>Sacramento Weir Enlargement</a:t>
            </a:r>
          </a:p>
        </p:txBody>
      </p:sp>
      <p:sp>
        <p:nvSpPr>
          <p:cNvPr id="45" name="TextBox 44">
            <a:extLst>
              <a:ext uri="{FF2B5EF4-FFF2-40B4-BE49-F238E27FC236}">
                <a16:creationId xmlns:a16="http://schemas.microsoft.com/office/drawing/2014/main" id="{80A90C81-DA4C-460F-AE34-CD0270DC64D0}"/>
              </a:ext>
            </a:extLst>
          </p:cNvPr>
          <p:cNvSpPr txBox="1"/>
          <p:nvPr/>
        </p:nvSpPr>
        <p:spPr>
          <a:xfrm>
            <a:off x="5961815" y="2361018"/>
            <a:ext cx="1005889" cy="369332"/>
          </a:xfrm>
          <a:prstGeom prst="rect">
            <a:avLst/>
          </a:prstGeom>
          <a:solidFill>
            <a:srgbClr val="FFFFFF">
              <a:alpha val="75000"/>
            </a:srgbClr>
          </a:solidFill>
        </p:spPr>
        <p:txBody>
          <a:bodyPr wrap="square" lIns="0" rIns="0" rtlCol="0">
            <a:spAutoFit/>
          </a:bodyPr>
          <a:lstStyle/>
          <a:p>
            <a:pPr algn="ctr"/>
            <a:r>
              <a:rPr lang="en-US" sz="900" b="1" i="1">
                <a:solidFill>
                  <a:srgbClr val="000000"/>
                </a:solidFill>
              </a:rPr>
              <a:t>Levee Upgrades, Natomas Basin</a:t>
            </a:r>
          </a:p>
        </p:txBody>
      </p:sp>
      <p:sp>
        <p:nvSpPr>
          <p:cNvPr id="81" name="Line Callout 1 87">
            <a:extLst>
              <a:ext uri="{FF2B5EF4-FFF2-40B4-BE49-F238E27FC236}">
                <a16:creationId xmlns:a16="http://schemas.microsoft.com/office/drawing/2014/main" id="{BE0C1F1E-232C-4F34-821D-93D66542AFBF}"/>
              </a:ext>
            </a:extLst>
          </p:cNvPr>
          <p:cNvSpPr/>
          <p:nvPr/>
        </p:nvSpPr>
        <p:spPr>
          <a:xfrm>
            <a:off x="7458219" y="1919959"/>
            <a:ext cx="2104027" cy="646913"/>
          </a:xfrm>
          <a:prstGeom prst="borderCallout1">
            <a:avLst>
              <a:gd name="adj1" fmla="val 53117"/>
              <a:gd name="adj2" fmla="val 50"/>
              <a:gd name="adj3" fmla="val 210863"/>
              <a:gd name="adj4" fmla="val -63448"/>
            </a:avLst>
          </a:prstGeom>
          <a:solidFill>
            <a:schemeClr val="bg1">
              <a:lumMod val="20000"/>
              <a:lumOff val="80000"/>
            </a:schemeClr>
          </a:solid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1050" b="1">
                <a:solidFill>
                  <a:schemeClr val="tx1"/>
                </a:solidFill>
              </a:rPr>
              <a:t>Lower San Joaquin</a:t>
            </a:r>
          </a:p>
          <a:p>
            <a:pPr algn="ctr"/>
            <a:r>
              <a:rPr kumimoji="0" lang="en-US" sz="1050" i="0" u="none" strike="noStrike" kern="1200" cap="none" spc="0" normalizeH="0" baseline="0" noProof="0">
                <a:ln>
                  <a:noFill/>
                </a:ln>
                <a:solidFill>
                  <a:schemeClr val="tx1"/>
                </a:solidFill>
                <a:effectLst/>
                <a:uLnTx/>
                <a:uFillTx/>
                <a:latin typeface="Arial"/>
                <a:ea typeface="+mn-ea"/>
                <a:cs typeface="+mn-cs"/>
              </a:rPr>
              <a:t>Total = $1B+</a:t>
            </a:r>
            <a:endParaRPr lang="en-US" sz="1050">
              <a:solidFill>
                <a:schemeClr val="tx1"/>
              </a:solidFill>
              <a:latin typeface="Arial"/>
              <a:cs typeface="Arial"/>
            </a:endParaRPr>
          </a:p>
        </p:txBody>
      </p:sp>
    </p:spTree>
    <p:extLst>
      <p:ext uri="{BB962C8B-B14F-4D97-AF65-F5344CB8AC3E}">
        <p14:creationId xmlns:p14="http://schemas.microsoft.com/office/powerpoint/2010/main" val="4252829530"/>
      </p:ext>
    </p:extLst>
  </p:cSld>
  <p:clrMapOvr>
    <a:masterClrMapping/>
  </p:clrMapOvr>
</p:sld>
</file>

<file path=ppt/theme/theme1.xml><?xml version="1.0" encoding="utf-8"?>
<a:theme xmlns:a="http://schemas.openxmlformats.org/drawingml/2006/main" name="Upper left castle template public">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UI Upper left Castle template ">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3.xml><?xml version="1.0" encoding="utf-8"?>
<a:theme xmlns:a="http://schemas.openxmlformats.org/drawingml/2006/main" name="traditional templat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Traditional templat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5.xml><?xml version="1.0" encoding="utf-8"?>
<a:theme xmlns:a="http://schemas.openxmlformats.org/drawingml/2006/main" name="2_Upper Left Star and Castle NON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6.xml><?xml version="1.0" encoding="utf-8"?>
<a:theme xmlns:a="http://schemas.openxmlformats.org/drawingml/2006/main" name="Upper Left Star and Castle CUI">
  <a:themeElements>
    <a:clrScheme name="USACE - Army 2023">
      <a:dk1>
        <a:srgbClr val="221F20"/>
      </a:dk1>
      <a:lt1>
        <a:srgbClr val="565557"/>
      </a:lt1>
      <a:dk2>
        <a:srgbClr val="FFFFFF"/>
      </a:dk2>
      <a:lt2>
        <a:srgbClr val="D5D5D7"/>
      </a:lt2>
      <a:accent1>
        <a:srgbClr val="727365"/>
      </a:accent1>
      <a:accent2>
        <a:srgbClr val="2F372F"/>
      </a:accent2>
      <a:accent3>
        <a:srgbClr val="FFCC01"/>
      </a:accent3>
      <a:accent4>
        <a:srgbClr val="BFB8A6"/>
      </a:accent4>
      <a:accent5>
        <a:srgbClr val="00308F"/>
      </a:accent5>
      <a:accent6>
        <a:srgbClr val="CF0000"/>
      </a:accent6>
      <a:hlink>
        <a:srgbClr val="3E6682"/>
      </a:hlink>
      <a:folHlink>
        <a:srgbClr val="7030A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7.xml><?xml version="1.0" encoding="utf-8"?>
<a:theme xmlns:a="http://schemas.openxmlformats.org/drawingml/2006/main" name="Chart Color Templates">
  <a:themeElements>
    <a:clrScheme name="Charts">
      <a:dk1>
        <a:srgbClr val="221F20"/>
      </a:dk1>
      <a:lt1>
        <a:srgbClr val="565557"/>
      </a:lt1>
      <a:dk2>
        <a:srgbClr val="FFFFFF"/>
      </a:dk2>
      <a:lt2>
        <a:srgbClr val="D5D5D7"/>
      </a:lt2>
      <a:accent1>
        <a:srgbClr val="F16521"/>
      </a:accent1>
      <a:accent2>
        <a:srgbClr val="2DAA27"/>
      </a:accent2>
      <a:accent3>
        <a:srgbClr val="CF0000"/>
      </a:accent3>
      <a:accent4>
        <a:srgbClr val="FFCC01"/>
      </a:accent4>
      <a:accent5>
        <a:srgbClr val="00308F"/>
      </a:accent5>
      <a:accent6>
        <a:srgbClr val="532476"/>
      </a:accent6>
      <a:hlink>
        <a:srgbClr val="4D7EA1"/>
      </a:hlink>
      <a:folHlink>
        <a:srgbClr val="CF0000"/>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10a7c4-a5d2-4a08-a007-d8672e0b27be">
      <Terms xmlns="http://schemas.microsoft.com/office/infopath/2007/PartnerControls"/>
    </lcf76f155ced4ddcb4097134ff3c332f>
    <TaxCatchAll xmlns="e6c19903-5ec7-4884-8a46-01d4dc5f2b4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0F2D1A9EE8AD49A3B9FFE7738A0A5B" ma:contentTypeVersion="13" ma:contentTypeDescription="Create a new document." ma:contentTypeScope="" ma:versionID="a6510f2fef040fc3b326bb0b173c3351">
  <xsd:schema xmlns:xsd="http://www.w3.org/2001/XMLSchema" xmlns:xs="http://www.w3.org/2001/XMLSchema" xmlns:p="http://schemas.microsoft.com/office/2006/metadata/properties" xmlns:ns2="8210a7c4-a5d2-4a08-a007-d8672e0b27be" xmlns:ns3="e6c19903-5ec7-4884-8a46-01d4dc5f2b42" targetNamespace="http://schemas.microsoft.com/office/2006/metadata/properties" ma:root="true" ma:fieldsID="74e3ee0040b9f829194b92a69fda30e3" ns2:_="" ns3:_="">
    <xsd:import namespace="8210a7c4-a5d2-4a08-a007-d8672e0b27be"/>
    <xsd:import namespace="e6c19903-5ec7-4884-8a46-01d4dc5f2b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10a7c4-a5d2-4a08-a007-d8672e0b27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e6c1609-49e0-4fdc-8f5b-8b798a9691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c19903-5ec7-4884-8a46-01d4dc5f2b4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41347a-53dc-4c46-bb23-02e5841446b3}" ma:internalName="TaxCatchAll" ma:showField="CatchAllData" ma:web="e6c19903-5ec7-4884-8a46-01d4dc5f2b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0B8C2CD5-50C2-4A7C-996A-3D6312B83669}">
  <ds:schemaRefs>
    <ds:schemaRef ds:uri="8210a7c4-a5d2-4a08-a007-d8672e0b27be"/>
    <ds:schemaRef ds:uri="e6c19903-5ec7-4884-8a46-01d4dc5f2b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C13CB1-CFAF-4922-9425-0206A6B1C6E7}">
  <ds:schemaRefs>
    <ds:schemaRef ds:uri="8210a7c4-a5d2-4a08-a007-d8672e0b27be"/>
    <ds:schemaRef ds:uri="e6c19903-5ec7-4884-8a46-01d4dc5f2b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1409</TotalTime>
  <Words>1720</Words>
  <Application>Microsoft Office PowerPoint</Application>
  <PresentationFormat>Widescreen</PresentationFormat>
  <Paragraphs>443</Paragraphs>
  <Slides>24</Slides>
  <Notes>11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24</vt:i4>
      </vt:variant>
    </vt:vector>
  </HeadingPairs>
  <TitlesOfParts>
    <vt:vector size="38" baseType="lpstr">
      <vt:lpstr>Arial</vt:lpstr>
      <vt:lpstr>Calibri</vt:lpstr>
      <vt:lpstr>Myriad Pro</vt:lpstr>
      <vt:lpstr>Switzerland</vt:lpstr>
      <vt:lpstr>Tahoma</vt:lpstr>
      <vt:lpstr>Times New Roman</vt:lpstr>
      <vt:lpstr>Wingdings</vt:lpstr>
      <vt:lpstr>Upper left castle template public</vt:lpstr>
      <vt:lpstr>CUI Upper left Castle template </vt:lpstr>
      <vt:lpstr>traditional template NON CUI</vt:lpstr>
      <vt:lpstr>Traditional template CUI</vt:lpstr>
      <vt:lpstr>2_Upper Left Star and Castle NON CUI</vt:lpstr>
      <vt:lpstr>Upper Left Star and Castle CUI</vt:lpstr>
      <vt:lpstr>Chart Color Templates</vt:lpstr>
      <vt:lpstr>Sacramento District Business opportunities open house (BOOH)</vt:lpstr>
      <vt:lpstr>South Pacific Division Vision</vt:lpstr>
      <vt:lpstr>Sacramento District Mission</vt:lpstr>
      <vt:lpstr>SACRAMENTO DISTRICT LEADERSHIP</vt:lpstr>
      <vt:lpstr>SACRAMENTO DISTRICT STRUCTURE</vt:lpstr>
      <vt:lpstr>Sacramento District Overview</vt:lpstr>
      <vt:lpstr>programs and project management</vt:lpstr>
      <vt:lpstr>Civil Works Program</vt:lpstr>
      <vt:lpstr>Civil Works program</vt:lpstr>
      <vt:lpstr>Military program</vt:lpstr>
      <vt:lpstr>Department of Veterans Affairs Program</vt:lpstr>
      <vt:lpstr>PowerPoint Presentation</vt:lpstr>
      <vt:lpstr>Contracting</vt:lpstr>
      <vt:lpstr>leadership</vt:lpstr>
      <vt:lpstr>mission</vt:lpstr>
      <vt:lpstr>TOP 5 DIVISION PRIORITIES</vt:lpstr>
      <vt:lpstr>Contracting toolbox</vt:lpstr>
      <vt:lpstr>MATOC contracts &amp; capacities</vt:lpstr>
      <vt:lpstr>Future MATOCs</vt:lpstr>
      <vt:lpstr>Execution Statistics: FY20 – FY23</vt:lpstr>
      <vt:lpstr>PowerPoint Presentation</vt:lpstr>
      <vt:lpstr>Questions?</vt:lpstr>
      <vt:lpstr>HYATT Layout FOR BOOH</vt:lpstr>
      <vt:lpstr>Business opportunities open house Sacramento District – US Army Corps of engineers</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Sessions, Cameron L CIV USARMY CESPK (USA)</cp:lastModifiedBy>
  <cp:revision>5</cp:revision>
  <dcterms:created xsi:type="dcterms:W3CDTF">2017-02-20T05:10:01Z</dcterms:created>
  <dcterms:modified xsi:type="dcterms:W3CDTF">2024-03-01T21:12:42Z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0x010100F745D28C5B06AF478B2531C17E85C6A0</vt:lpwstr>
  </property>
  <property fmtid="{D5CDD505-2E9C-101B-9397-08002B2CF9AE}" pid="3" name="MediaServiceImageTags">
    <vt:lpwstr/>
  </property>
</Properties>
</file>